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88" r:id="rId3"/>
    <p:sldId id="278" r:id="rId4"/>
    <p:sldId id="291" r:id="rId5"/>
    <p:sldId id="290" r:id="rId6"/>
    <p:sldId id="293" r:id="rId7"/>
    <p:sldId id="289" r:id="rId8"/>
    <p:sldId id="276" r:id="rId9"/>
    <p:sldId id="292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660"/>
  </p:normalViewPr>
  <p:slideViewPr>
    <p:cSldViewPr>
      <p:cViewPr varScale="1">
        <p:scale>
          <a:sx n="84" d="100"/>
          <a:sy n="84" d="100"/>
        </p:scale>
        <p:origin x="1478" y="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FD7FE-0463-42FD-9A9F-15E6C8C70E90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917DA-4E60-4D4E-B051-B3BF4DAF0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40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917DA-4E60-4D4E-B051-B3BF4DAF016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899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23.09.2023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4811" y="548681"/>
            <a:ext cx="6575821" cy="246131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Georgia" panose="02040502050405020303" pitchFamily="18" charset="0"/>
              </a:rPr>
              <a:t>Метод защиты нефтегазопромыслового оборудования от коррозии</a:t>
            </a:r>
            <a:endParaRPr lang="ru-RU" b="1" dirty="0">
              <a:solidFill>
                <a:srgbClr val="ED3833"/>
              </a:solidFill>
              <a:latin typeface="Georgia" panose="02040502050405020303" pitchFamily="18" charset="0"/>
            </a:endParaRPr>
          </a:p>
        </p:txBody>
      </p:sp>
      <p:pic>
        <p:nvPicPr>
          <p:cNvPr id="14" name="Google Shape;93;p1">
            <a:extLst>
              <a:ext uri="{FF2B5EF4-FFF2-40B4-BE49-F238E27FC236}">
                <a16:creationId xmlns:a16="http://schemas.microsoft.com/office/drawing/2014/main" xmlns="" id="{23E79287-3004-4E3B-9D9B-417E5FD17A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06151"/>
            <a:ext cx="3020553" cy="29518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90364" y="1280292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Коррозия-это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самопроизвольное разрушение металла в результате химического или физико-химического разрушения взаимодействия с окружающей средой. Борьба с коррозией появилась с давних времен. Существует множество методов борьбы разрушения металла.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Метод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холодного </a:t>
            </a:r>
            <a:r>
              <a:rPr lang="ru-RU" sz="1800" dirty="0" err="1" smtClean="0">
                <a:latin typeface="Georgia" panose="02040502050405020303" pitchFamily="18" charset="0"/>
                <a:cs typeface="Times New Roman" panose="02020603050405020304" pitchFamily="18" charset="0"/>
              </a:rPr>
              <a:t>цинкования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с последующим покрытием жидкого стекла позволит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решить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проблему  коррозии нефтегазопромыслового оборудования, продлить срок службы трубопроводных систем при эксплуатации  в нефтяной промышленности.</a:t>
            </a:r>
            <a:endParaRPr lang="ru-RU" sz="18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48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Georgia" panose="02040502050405020303" pitchFamily="18" charset="0"/>
              </a:rPr>
              <a:t>Инновационность</a:t>
            </a:r>
            <a:r>
              <a:rPr lang="ru-RU" sz="2400" b="1" dirty="0">
                <a:latin typeface="Georgia" panose="02040502050405020303" pitchFamily="18" charset="0"/>
              </a:rPr>
              <a:t>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483644" y="1128504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Холодное </a:t>
            </a:r>
            <a:r>
              <a:rPr lang="ru-RU" sz="1800" dirty="0" err="1" smtClean="0">
                <a:latin typeface="Georgia" panose="02040502050405020303" pitchFamily="18" charset="0"/>
                <a:cs typeface="Times New Roman" panose="02020603050405020304" pitchFamily="18" charset="0"/>
              </a:rPr>
              <a:t>цинкование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– нанесение защитного состава с долей цинка более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95 %.</a:t>
            </a:r>
            <a:endParaRPr lang="ru-RU" sz="1800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Жидкое стекло -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водный щелочной раствор силикатов натрия и калия, который повышает </a:t>
            </a:r>
            <a:r>
              <a:rPr lang="ru-RU" sz="1800" dirty="0" err="1" smtClean="0">
                <a:latin typeface="Georgia" panose="02040502050405020303" pitchFamily="18" charset="0"/>
                <a:cs typeface="Times New Roman" panose="02020603050405020304" pitchFamily="18" charset="0"/>
              </a:rPr>
              <a:t>изностойкость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и устойчивость поверхности к воздействию агрессивных сред.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Данный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метод поможет:</a:t>
            </a:r>
            <a:endParaRPr lang="ru-RU" sz="18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- обеспечить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безопасность,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сэкономить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ресурсы и  сохранить окружающую среду;</a:t>
            </a:r>
            <a:endParaRPr lang="ru-RU" sz="18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-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редоставить доступ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нефтегазодобывающих предприятий с целью защиты металла от воздействия окружающей среды, включая агрессивные химические соединения, ультрафиолетовые лучи и механические повреждения.</a:t>
            </a:r>
            <a:endParaRPr lang="ru-RU" sz="18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483644" y="1128504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Существующие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аналоги будущего метода: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организации, занимающиеся </a:t>
            </a:r>
            <a:r>
              <a:rPr lang="ru-RU" sz="1800" dirty="0" err="1" smtClean="0">
                <a:latin typeface="Georgia" panose="02040502050405020303" pitchFamily="18" charset="0"/>
                <a:cs typeface="Times New Roman" panose="02020603050405020304" pitchFamily="18" charset="0"/>
              </a:rPr>
              <a:t>цинкованием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оборудования, например, ОАО «Самарский резервуарный завод».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endParaRPr lang="ru-RU" sz="1800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Конкурентные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преимущества: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тойкость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м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аксимальная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защита от воздействия вибрации, трения и ударов;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ысокая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рентабельность производства;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к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ачество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сырьевой базы;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овышение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технологичности производства.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115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932039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1520" y="1124744"/>
            <a:ext cx="8219256" cy="2371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Холодное </a:t>
            </a:r>
            <a:r>
              <a:rPr lang="ru-RU" sz="1800" dirty="0" err="1" smtClean="0">
                <a:latin typeface="Georgia" panose="02040502050405020303" pitchFamily="18" charset="0"/>
                <a:cs typeface="Times New Roman" panose="02020603050405020304" pitchFamily="18" charset="0"/>
              </a:rPr>
              <a:t>цинкование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- холодное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нанесение покрытия на поверхность металлоизделия. </a:t>
            </a:r>
            <a:endParaRPr lang="ru-RU" sz="1800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Главное достоинство - максимальная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простота. Состав представляет собой специальную цинксодержащую краску, которая наносится с помощью распылителя. Соответственно, на производстве не требуется организация сложных и дорогостоящих автоматизированных линий. Все работы можно произвести вручную. Кроме того, он хорошо зарекомендовал себя при оцинковке изделий сложной формы или нестандартных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размеров. К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недостаткам можно отнести невысокую скорость обработки, так как она зависит напрямую от человеческого фактора. </a:t>
            </a:r>
            <a:endParaRPr lang="ru-RU" sz="1800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Процесс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нанесения жидкого стекла на металл относительно прост и может осуществляться обычным способом – кистью, валиком или краскопультом. Время высыхания покрытия также незначительно, поэтому процесс не занимает много времени. К недостаткам можно отнести, что при больших термических ударах могут произойти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трещины, через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которые может попасть влага.</a:t>
            </a:r>
            <a:endParaRPr lang="ru-RU" sz="18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27" y="174042"/>
            <a:ext cx="69245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Холодное </a:t>
            </a:r>
            <a:r>
              <a:rPr lang="ru-RU" sz="2400" b="1" dirty="0" err="1">
                <a:latin typeface="Georgia" panose="02040502050405020303" pitchFamily="18" charset="0"/>
              </a:rPr>
              <a:t>ц</a:t>
            </a:r>
            <a:r>
              <a:rPr lang="ru-RU" sz="2400" b="1" dirty="0" err="1" smtClean="0">
                <a:latin typeface="Georgia" panose="02040502050405020303" pitchFamily="18" charset="0"/>
              </a:rPr>
              <a:t>инкование</a:t>
            </a:r>
            <a:r>
              <a:rPr lang="ru-RU" sz="2400" b="1" dirty="0" smtClean="0">
                <a:latin typeface="Georgia" panose="02040502050405020303" pitchFamily="18" charset="0"/>
              </a:rPr>
              <a:t> и жидкое стекло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91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932039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323528" y="976599"/>
            <a:ext cx="8219256" cy="2371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обработки оборудования от коррозии: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1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первый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и самый ответственный этап к подготовке поверхности является шлифование , не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только для получения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более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ровного внешнего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вида, но и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получения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дополнительной защиты от коррозионных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процессов;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2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вторым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этапом является обезжиривание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. Обезжиривание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металлических изделий проводится с целью очищения поверхности от пленки, которая обладает низкой адгезией к поверхности стенки трубы и лакокрасочного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материала;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3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третий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этап заключается в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следующем: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нанесение краски с добавлением цинка, содержание которого равного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95 %, с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помощью различных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средств,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таких как краскопульт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, валик,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кисть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4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четвёртый этап - нанесение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заключительного покрытия жидким стеклом. После полного высыхания первого слоя, наносится жидкое стекло для увеличения прочной и прозрачной пленки. Данное покрытие справляется с защитой металлических поверхностей от коррозии и других воздействий окружающего мира.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6832" y="166265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Холодное </a:t>
            </a:r>
            <a:r>
              <a:rPr lang="ru-RU" sz="2400" b="1" dirty="0" err="1">
                <a:latin typeface="Georgia" panose="02040502050405020303" pitchFamily="18" charset="0"/>
              </a:rPr>
              <a:t>ц</a:t>
            </a:r>
            <a:r>
              <a:rPr lang="ru-RU" sz="2400" b="1" dirty="0" err="1" smtClean="0">
                <a:latin typeface="Georgia" panose="02040502050405020303" pitchFamily="18" charset="0"/>
              </a:rPr>
              <a:t>инкование</a:t>
            </a:r>
            <a:r>
              <a:rPr lang="ru-RU" sz="2400" b="1" dirty="0" smtClean="0">
                <a:latin typeface="Georgia" panose="02040502050405020303" pitchFamily="18" charset="0"/>
              </a:rPr>
              <a:t> и жидкое стекло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28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77646"/>
            <a:ext cx="4932039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1520" y="1087432"/>
            <a:ext cx="8219256" cy="2371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Изоляционное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покрытие будет обладать: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-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ысоким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диэлектрическим свойством;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-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н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епрерывностью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-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х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орошей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адгезией к металлу;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-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х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орошей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водонепроницаемостью;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-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д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олговечностью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-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ермостойкостью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и прочностью.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756592" y="125289"/>
            <a:ext cx="87002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>
                <a:latin typeface="Georgia" panose="02040502050405020303" pitchFamily="18" charset="0"/>
              </a:rPr>
              <a:t>Холодное </a:t>
            </a:r>
            <a:r>
              <a:rPr lang="ru-RU" sz="2400" b="1" dirty="0" err="1">
                <a:latin typeface="Georgia" panose="02040502050405020303" pitchFamily="18" charset="0"/>
              </a:rPr>
              <a:t>цинкование</a:t>
            </a:r>
            <a:r>
              <a:rPr lang="ru-RU" sz="2400" b="1" dirty="0">
                <a:latin typeface="Georgia" panose="02040502050405020303" pitchFamily="18" charset="0"/>
              </a:rPr>
              <a:t> </a:t>
            </a:r>
            <a:r>
              <a:rPr lang="ru-RU" sz="2400" b="1" dirty="0" smtClean="0">
                <a:latin typeface="Georgia" panose="02040502050405020303" pitchFamily="18" charset="0"/>
              </a:rPr>
              <a:t>и </a:t>
            </a:r>
            <a:r>
              <a:rPr lang="ru-RU" sz="2400" b="1" dirty="0">
                <a:latin typeface="Georgia" panose="02040502050405020303" pitchFamily="18" charset="0"/>
              </a:rPr>
              <a:t>жидкое стекло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6957" t="19716" r="33405" b="18450"/>
          <a:stretch/>
        </p:blipFill>
        <p:spPr>
          <a:xfrm>
            <a:off x="2123728" y="3933056"/>
            <a:ext cx="3582144" cy="222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38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390364" y="1268760"/>
            <a:ext cx="8219256" cy="2371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Ключевая </a:t>
            </a:r>
            <a:r>
              <a:rPr lang="ru-RU" sz="1800" dirty="0">
                <a:latin typeface="Georgia" panose="02040502050405020303" pitchFamily="18" charset="0"/>
                <a:cs typeface="Times New Roman" panose="02020603050405020304" pitchFamily="18" charset="0"/>
              </a:rPr>
              <a:t>техническая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задача</a:t>
            </a:r>
            <a:endParaRPr lang="ru-RU" sz="18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Холодное </a:t>
            </a:r>
            <a:r>
              <a:rPr lang="ru-RU" sz="1800" dirty="0" err="1" smtClean="0">
                <a:latin typeface="Georgia" panose="02040502050405020303" pitchFamily="18" charset="0"/>
                <a:cs typeface="Times New Roman" panose="02020603050405020304" pitchFamily="18" charset="0"/>
              </a:rPr>
              <a:t>цинкование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с последующим покрытием жидкого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стекла - является </a:t>
            </a: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одним из важных решений в нефтяной промышленности, целью которого является увеличение срока их эксплуатации и уменьшение затрат на их ремонт.</a:t>
            </a: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-38815"/>
            <a:ext cx="5868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3" y="5525924"/>
            <a:ext cx="1440160" cy="1134830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390364" y="4149080"/>
            <a:ext cx="8219256" cy="2371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финансирования данного проекта планируется: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ru-RU" sz="1600" dirty="0">
                <a:latin typeface="Georgia" panose="02040502050405020303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одавать 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заявки на </a:t>
            </a:r>
            <a:r>
              <a:rPr lang="ru-RU" sz="1600" dirty="0" err="1" smtClean="0">
                <a:latin typeface="Georgia" panose="02040502050405020303" pitchFamily="18" charset="0"/>
                <a:cs typeface="Times New Roman" panose="02020603050405020304" pitchFamily="18" charset="0"/>
              </a:rPr>
              <a:t>грантовые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проекты;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ru-RU" sz="1600" dirty="0">
                <a:latin typeface="Georgia" panose="02040502050405020303" pitchFamily="18" charset="0"/>
                <a:cs typeface="Times New Roman" panose="02020603050405020304" pitchFamily="18" charset="0"/>
              </a:rPr>
              <a:t>и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спользование 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кредитных средств;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ru-RU" sz="1600" dirty="0">
                <a:latin typeface="Georgia" panose="02040502050405020303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ривлечение 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средств инвесторов;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ru-RU" sz="1600" dirty="0">
                <a:latin typeface="Georgia" panose="02040502050405020303" pitchFamily="18" charset="0"/>
                <a:cs typeface="Times New Roman" panose="02020603050405020304" pitchFamily="18" charset="0"/>
              </a:rPr>
              <a:t>у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становление </a:t>
            </a:r>
            <a:r>
              <a:rPr lang="ru-RU" sz="1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партнерских отношений с малыми, средними и крупными предприятиями нефтегазовой отрасли на взаимовыгодных условиях.</a:t>
            </a:r>
            <a:endParaRPr lang="ru-RU" sz="16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04" y="-8275"/>
            <a:ext cx="60841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157" y="1007388"/>
            <a:ext cx="8690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anose="02040502050405020303" pitchFamily="18" charset="0"/>
              </a:rPr>
              <a:t>	</a:t>
            </a:r>
            <a:r>
              <a:rPr lang="ru-RU" sz="1600" dirty="0" smtClean="0">
                <a:latin typeface="Georgia" panose="02040502050405020303" pitchFamily="18" charset="0"/>
              </a:rPr>
              <a:t>Для </a:t>
            </a:r>
            <a:r>
              <a:rPr lang="ru-RU" sz="1600" dirty="0">
                <a:latin typeface="Georgia" panose="02040502050405020303" pitchFamily="18" charset="0"/>
              </a:rPr>
              <a:t>реализации проекта необходим следующий объем финансовых ресурсов: </a:t>
            </a:r>
            <a:endParaRPr lang="ru-RU" sz="1600" dirty="0">
              <a:latin typeface="Georgia" panose="02040502050405020303" pitchFamily="18" charset="0"/>
            </a:endParaRPr>
          </a:p>
        </p:txBody>
      </p:sp>
      <p:graphicFrame>
        <p:nvGraphicFramePr>
          <p:cNvPr id="13" name="Google Shape;225;p9">
            <a:extLst>
              <a:ext uri="{FF2B5EF4-FFF2-40B4-BE49-F238E27FC236}">
                <a16:creationId xmlns="" xmlns:a16="http://schemas.microsoft.com/office/drawing/2014/main" id="{9D7C346B-C289-8E98-E92C-95FCA2BF8C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1238254"/>
              </p:ext>
            </p:extLst>
          </p:nvPr>
        </p:nvGraphicFramePr>
        <p:xfrm>
          <a:off x="659911" y="1608338"/>
          <a:ext cx="8275556" cy="17983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0688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066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11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Сумма (руб.)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Описание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59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500</a:t>
                      </a:r>
                      <a:r>
                        <a:rPr lang="ru-RU" sz="1500" b="0" i="0" u="none" strike="noStrike" cap="non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 000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Поддержка оптимальной работы </a:t>
                      </a: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метода путём 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выполнения технического обслуживания, внедрения обновлений и использования необходимых </a:t>
                      </a: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материалов</a:t>
                      </a:r>
                      <a:r>
                        <a:rPr lang="ru-RU" sz="1400" b="0" i="0" u="none" strike="noStrike" cap="non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 и средств </a:t>
                      </a: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для 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повышения </a:t>
                      </a: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эффективности</a:t>
                      </a:r>
                      <a:r>
                        <a:rPr lang="ru-RU" sz="1400" b="0" i="0" u="none" strike="noStrike" cap="non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 </a:t>
                      </a:r>
                      <a:r>
                        <a:rPr lang="ru-RU" sz="1400" b="0" i="0" u="none" strike="noStrike" cap="non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метода, 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совершенствования технологии производства продукции, совершенствования рецептуры производимой продукции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30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80 000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Продвижение </a:t>
                      </a:r>
                      <a:r>
                        <a:rPr lang="ru-RU" sz="15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метода</a:t>
                      </a:r>
                      <a:r>
                        <a:rPr lang="ru-RU" sz="1500" b="0" i="0" u="none" strike="noStrike" cap="non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 и привлечение инвесторов </a:t>
                      </a:r>
                      <a:r>
                        <a:rPr lang="ru-RU" sz="15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при </a:t>
                      </a: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помощи рекламы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83568" y="3720230"/>
            <a:ext cx="83238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Georgia" panose="02040502050405020303" pitchFamily="18" charset="0"/>
              </a:rPr>
              <a:t> </a:t>
            </a:r>
            <a:r>
              <a:rPr lang="ru-RU" sz="1600" dirty="0" smtClean="0">
                <a:latin typeface="Georgia" panose="02040502050405020303" pitchFamily="18" charset="0"/>
              </a:rPr>
              <a:t>           Планируемый </a:t>
            </a:r>
            <a:r>
              <a:rPr lang="ru-RU" sz="1600" dirty="0">
                <a:latin typeface="Georgia" panose="02040502050405020303" pitchFamily="18" charset="0"/>
              </a:rPr>
              <a:t>период выхода предприятия на самоокупаемость – </a:t>
            </a:r>
            <a:r>
              <a:rPr lang="ru-RU" sz="1600" dirty="0" smtClean="0">
                <a:latin typeface="Georgia" panose="02040502050405020303" pitchFamily="18" charset="0"/>
              </a:rPr>
              <a:t>1 год.</a:t>
            </a:r>
            <a:endParaRPr lang="ru-RU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81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0" y="-25311"/>
            <a:ext cx="9144000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0" y="1726072"/>
            <a:ext cx="9143998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Прямоугольник 13"/>
          <p:cNvSpPr/>
          <p:nvPr/>
        </p:nvSpPr>
        <p:spPr>
          <a:xfrm>
            <a:off x="408708" y="2882704"/>
            <a:ext cx="4464128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9646</TotalTime>
  <Words>103</Words>
  <Application>Microsoft Office PowerPoint</Application>
  <PresentationFormat>Экран (4:3)</PresentationFormat>
  <Paragraphs>65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Century Gothic</vt:lpstr>
      <vt:lpstr>Georgia</vt:lpstr>
      <vt:lpstr>Gilroy-ExtraBold</vt:lpstr>
      <vt:lpstr>Helvetica</vt:lpstr>
      <vt:lpstr>Tahoma</vt:lpstr>
      <vt:lpstr>Times New Roman</vt:lpstr>
      <vt:lpstr>Тема Office</vt:lpstr>
      <vt:lpstr>Метод защиты нефтегазопромыслового оборудования от коррозии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админ</dc:creator>
  <cp:lastModifiedBy>Рафис</cp:lastModifiedBy>
  <cp:revision>110</cp:revision>
  <dcterms:created xsi:type="dcterms:W3CDTF">2023-02-08T09:03:57Z</dcterms:created>
  <dcterms:modified xsi:type="dcterms:W3CDTF">2023-09-23T05:42:21Z</dcterms:modified>
</cp:coreProperties>
</file>