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60" r:id="rId2"/>
    <p:sldId id="261" r:id="rId3"/>
    <p:sldId id="262" r:id="rId4"/>
    <p:sldId id="263" r:id="rId5"/>
    <p:sldId id="265" r:id="rId6"/>
    <p:sldId id="268" r:id="rId7"/>
    <p:sldId id="276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>
        <p:scale>
          <a:sx n="119" d="100"/>
          <a:sy n="119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AE349-0824-4AF4-ADA2-BF3FC2011BC7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01069-6145-4D5C-B673-CF08863E0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8973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59581D0-FFA2-4633-8DF3-168404CD6B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34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C8C0989-9394-494D-A207-5E130C87CC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464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DDC6CB1-D165-4202-9FFE-8377317900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84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B59A8C3-3DF2-449C-A984-6B1E715275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87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F63D04A-BA36-4847-A367-8AB14642D74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190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422257E-3C49-4967-9D20-F7738F1060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036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1D2BAD5-B927-47FF-BC5A-BE1F52081A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38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0BA1B4D-DD84-401C-B736-0501304170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225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18A728E-39D9-4F02-8972-B5845FE7B79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76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AB123FF-FB22-4A8C-9787-377F8AA1CD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5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98F4A6E-2D3F-4B02-991A-125D3C1004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44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775BDC8-C5E5-44A5-B018-7D98F852BA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04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8599417-AB2C-4826-A689-ABE78B254B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07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53941B9-A5D7-4067-9B8E-8B4731A0AC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03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E79D68A-8D24-4BA7-A368-F853220FF5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41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895368"/>
            <a:ext cx="9144000" cy="2326373"/>
          </a:xfrm>
        </p:spPr>
        <p:txBody>
          <a:bodyPr/>
          <a:lstStyle/>
          <a:p>
            <a:r>
              <a:rPr sz="2400" b="1">
                <a:solidFill>
                  <a:schemeClr val="tx1"/>
                </a:solidFill>
              </a:rPr>
              <a:t>Акселерационная программа «Вызовы будущего»</a:t>
            </a:r>
            <a:endParaRPr lang="ru-RU" sz="2400" b="1">
              <a:solidFill>
                <a:schemeClr val="tx1"/>
              </a:solidFill>
            </a:endParaRPr>
          </a:p>
          <a:p>
            <a:endParaRPr lang="ru-RU" sz="2400" b="1">
              <a:solidFill>
                <a:schemeClr val="tx1"/>
              </a:solidFill>
            </a:endParaRPr>
          </a:p>
          <a:p>
            <a:r>
              <a:rPr lang="ru-RU" sz="2400" b="1">
                <a:solidFill>
                  <a:schemeClr val="tx1"/>
                </a:solidFill>
              </a:rPr>
              <a:t>«Образовательные приложения в VR: создание виртуальных классов для обу</a:t>
            </a:r>
            <a:r>
              <a:rPr lang="ru-RU" sz="2400" b="1"/>
              <a:t>чения различным предметам, включая физику, математику и искусство»</a:t>
            </a:r>
          </a:p>
          <a:p>
            <a:endParaRPr lang="ru-RU" sz="2400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386901" y="4676198"/>
            <a:ext cx="6473662" cy="915697"/>
          </a:xfrm>
        </p:spPr>
        <p:txBody>
          <a:bodyPr/>
          <a:lstStyle/>
          <a:p>
            <a:pPr algn="l"/>
            <a:r>
              <a:rPr sz="1800"/>
              <a:t>Лидер стартап-проекта: Гущина Мария Сергеевна</a:t>
            </a:r>
          </a:p>
          <a:p>
            <a:pPr algn="l"/>
            <a:r>
              <a:rPr sz="1800"/>
              <a:t>Наставник стартап-проекта: Овчинникова Елена Вадимовна</a:t>
            </a:r>
          </a:p>
        </p:txBody>
      </p:sp>
      <p:sp>
        <p:nvSpPr>
          <p:cNvPr id="5" name="Текст. поле 4"/>
          <p:cNvSpPr txBox="1"/>
          <p:nvPr/>
        </p:nvSpPr>
        <p:spPr>
          <a:xfrm>
            <a:off x="5360595" y="6076330"/>
            <a:ext cx="1499967" cy="64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Рязань, 2025</a:t>
            </a:r>
          </a:p>
          <a:p>
            <a:endParaRPr lang="en-US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40443" y="504217"/>
            <a:ext cx="1967113" cy="75303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31439" y="504217"/>
            <a:ext cx="1529123" cy="1221761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626813" y="504217"/>
            <a:ext cx="2082373" cy="9067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АНАЛОГИ И КОНКУРЕНТЫ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796" y="1436603"/>
          <a:ext cx="12006407" cy="5051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5669"/>
                <a:gridCol w="2385669"/>
                <a:gridCol w="2385669"/>
                <a:gridCol w="2385669"/>
                <a:gridCol w="2463731"/>
              </a:tblGrid>
              <a:tr h="661605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Описание характеристики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Предлагаемое решение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1 Аналог (конкурент)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2 Аналог (конкурент)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3 Аналог (конкурент)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19083">
                <a:tc>
                  <a:txBody>
                    <a:bodyPr/>
                    <a:lstStyle/>
                    <a:p>
                      <a:r>
                        <a:rPr lang="en-US" sz="1400"/>
                        <a:t>Характеристика 1: Персонализация контента (адаптация под уровень ученика)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Есть — алгоритм ИИ подбирает сложность заданий, темы и темп обучения.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❌ Отсутствует — контент фиксированный, без адаптации.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Есть базовая адаптация (выбор уровня «начальный/продвинутый»), но без ИИ.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Есть — ручное назначение сценариев учителем, без автоматической аналитики.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97193">
                <a:tc>
                  <a:txBody>
                    <a:bodyPr/>
                    <a:lstStyle/>
                    <a:p>
                      <a:r>
                        <a:rPr lang="en-US" sz="1400"/>
                        <a:t>Характеристика 2: Интеграция с LMS (системами управления обучением) школ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Полная интеграция с популярными LMS (Moodle, «Российская электронная школа») — синхронизация журналов, отчётов.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❌ Нет интеграции — требуется ручной ввод оценок.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❌ Частичная интеграция (только отчёты, без синхронизации журналов).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❌ Нет — работает как отдельный сервис.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76657">
                <a:tc>
                  <a:txBody>
                    <a:bodyPr/>
                    <a:lstStyle/>
                    <a:p>
                      <a:r>
                        <a:rPr lang="en-US" sz="1400"/>
                        <a:t>Характеристика 3: Количество готовых VR-уроков в базе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Более 100 уроков по ФГОС (физика, химия, биология, история, ОБЖ) с регулярным обновлением.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Около 30 уроков, преимущественно по естественным наукам, обновления редкие.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50–70 уроков, акцент на гуманитарные предметы.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Около 20 уроков, в основном демо-контент без углубления в программу.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197193">
                <a:tc>
                  <a:txBody>
                    <a:bodyPr/>
                    <a:lstStyle/>
                    <a:p>
                      <a:r>
                        <a:rPr lang="en-US" sz="1400"/>
                        <a:t>Характеристика 4: Поддержка мультипользовательских сессий (совместные уроки)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Полная поддержка — до 30 учеников одновременно в одном виртуальном классе, чат, совместная работа с объектами.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❌ Нет поддержки мультиплеера — только индивидуальные сессии.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Базовая поддержка (до 5 учеников), без функционала совместной работы.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❌ Нет мультиплеера, только последовательное подключение учеников.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ПАРТНЕРЫ, ЗАИНТЕРЕСОВАННЫЕ ОРГАНИЗАЦИИ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400" b="1" i="1"/>
              <a:t>ООО "АЭРОТЭК"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1"/>
              <a:t>производители VR-оборудования (Oculus, HTC, Pico);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1"/>
              <a:t>ИТ-компании-разработчики ПО (Unity, Unreal Engine);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1"/>
              <a:t>образовательные учреждения (школы, колледжи, вузы) — пилотные площадки;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1"/>
              <a:t>региональные министерства образования — грантовая поддержка;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1"/>
              <a:t>научные центры и университеты — экспертиза контента;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1"/>
              <a:t>производители 3D-моделей и ассетов (TurboSquid, CGTrader);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400" b="1" i="1"/>
              <a:t>корпоративные клиенты (центры профподготовки).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0" y="0"/>
            <a:ext cx="12192000" cy="998898"/>
          </a:xfrm>
        </p:spPr>
        <p:txBody>
          <a:bodyPr/>
          <a:lstStyle/>
          <a:p>
            <a:r>
              <a:rPr lang="ru-RU" sz="4000" b="1">
                <a:solidFill>
                  <a:schemeClr val="accent1"/>
                </a:solidFill>
              </a:rPr>
              <a:t>КАЛЕНДАРНЫЙ ПЛАН РЕАЛИЗАЦИИ СТАРТАП-ПРОЕКТА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632643"/>
              </p:ext>
            </p:extLst>
          </p:nvPr>
        </p:nvGraphicFramePr>
        <p:xfrm>
          <a:off x="0" y="971792"/>
          <a:ext cx="12192000" cy="5886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921"/>
                <a:gridCol w="4063921"/>
                <a:gridCol w="4064158"/>
              </a:tblGrid>
              <a:tr h="3042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Название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этапа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календарного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плана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Длительность этапа, мес.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Стоимость, руб.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582109">
                <a:tc>
                  <a:txBody>
                    <a:bodyPr/>
                    <a:lstStyle/>
                    <a:p>
                      <a:r>
                        <a:rPr lang="en-US" sz="1400"/>
                        <a:t>1. Анализ рынка, формирование концепции</a:t>
                      </a:r>
                      <a:r>
                        <a:rPr lang="ru-RU" sz="1400"/>
                        <a:t>; </a:t>
                      </a:r>
                      <a:r>
                        <a:rPr lang="en-US" sz="1400"/>
                        <a:t>определение УТП (уникального торгового предложения); составление технического задания для разработки VR-платформы; поиск партнёров (производители оборудования, образовательные учреждения для пилотного тестирования).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 Октябрь – ноябрь 2025 года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300 000 (анализ — 100 000, переговоры с партнёрами — 100 000, разработка ТЗ — 100 000)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56157">
                <a:tc>
                  <a:txBody>
                    <a:bodyPr/>
                    <a:lstStyle/>
                    <a:p>
                      <a:r>
                        <a:rPr lang="en-US" sz="1400"/>
                        <a:t>2. Разработка VR-платформы и базового контента; разработка ядра платформы; создание 5–10 базовых VR-уроков (физика, </a:t>
                      </a:r>
                      <a:r>
                        <a:rPr lang="ru-RU" sz="1400"/>
                        <a:t>математика, изо</a:t>
                      </a:r>
                      <a:r>
                        <a:rPr lang="en-US" sz="1400"/>
                        <a:t>); тестирование на фокус-группе (10–15 человек).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 Декабрь 2025 года – январь 2026 года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1 500 000 (разработка ПО — 800 000, создание контента — 500 000, тестирование — 200 000)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369133">
                <a:tc>
                  <a:txBody>
                    <a:bodyPr/>
                    <a:lstStyle/>
                    <a:p>
                      <a:r>
                        <a:rPr lang="en-US" sz="1400"/>
                        <a:t>3. Пилотное тестирование в школах, доработка платформы — запуск пилотного проекта в 3–5 школах; сбор обратной связи от учителей и учеников; доработка платформы по результатам тестов; добавление 5 новых уроков на основе запросов учителей.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 Февраль 2026 года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700 000 (пилотное тестирование — 300 000, доработка ПО — 300 000, создание контента — 100 000)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66741">
                <a:tc>
                  <a:txBody>
                    <a:bodyPr/>
                    <a:lstStyle/>
                    <a:p>
                      <a:r>
                        <a:rPr lang="en-US" sz="1400"/>
                        <a:t>4. Маркетинг, привлечение клиентов, запуск продаж — разработка маркетинговой стратегии;   запуск подписки для школ (тарифные планы); начало работы с клиентами (тренинги для персонала); запуск рекламной кампании.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 Март 2026 года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500 000 (маркетинг и реклама — 300 000, разработка сайта — 100 000, работа с клиентами — 100 000)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4252">
                <a:tc>
                  <a:txBody>
                    <a:bodyPr/>
                    <a:lstStyle/>
                    <a:p>
                      <a:r>
                        <a:rPr lang="en-US" sz="1400"/>
                        <a:t>ИТОГО: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smtClean="0"/>
                        <a:t>6 </a:t>
                      </a:r>
                      <a:r>
                        <a:rPr lang="ru-RU" sz="1400" dirty="0"/>
                        <a:t>месяцев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3 000 000 руб.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ПЛАНЫ ПО РАЗВИТИЮ И МАСШТАБИРОВАНИЮ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752592" y="1835354"/>
            <a:ext cx="5343408" cy="253290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sz="1800" b="1"/>
              <a:t>Через 1 год (краткосрочная перспектива)</a:t>
            </a:r>
          </a:p>
          <a:p>
            <a:pPr marL="0" indent="0">
              <a:lnSpc>
                <a:spcPct val="100000"/>
              </a:lnSpc>
              <a:buNone/>
            </a:pPr>
            <a:r>
              <a:rPr sz="1800" b="1"/>
              <a:t>Ключевые цели: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800"/>
              <a:t>закрепить позиции на пилотном сегменте;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800"/>
              <a:t>отработать технологическую и методическую базу;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800"/>
              <a:t>сформировать пул лояльных партнёров.</a:t>
            </a:r>
            <a:endParaRPr lang="ru-RU" sz="1800"/>
          </a:p>
          <a:p>
            <a:pPr marL="0" indent="0">
              <a:buNone/>
            </a:pPr>
            <a:endParaRPr lang="ru-RU" sz="1600"/>
          </a:p>
        </p:txBody>
      </p:sp>
      <p:sp>
        <p:nvSpPr>
          <p:cNvPr id="4" name="Текст. поле 3"/>
          <p:cNvSpPr txBox="1"/>
          <p:nvPr/>
        </p:nvSpPr>
        <p:spPr>
          <a:xfrm>
            <a:off x="6389063" y="1759132"/>
            <a:ext cx="5343408" cy="239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1"/>
              <a:t>Через 5 лет (долгосрочная перспектива)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/>
              <a:t>Ключевые цели: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/>
              <a:t>стать лидером рынка VR‑образования в РФ;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/>
              <a:t>выйти на международный уровень;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/>
              <a:t>создать экосистему смежных сервисов.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КОМАНДА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838200" y="1825625"/>
            <a:ext cx="4180114" cy="3976008"/>
          </a:xfrm>
        </p:spPr>
        <p:txBody>
          <a:bodyPr>
            <a:normAutofit lnSpcReduction="10000"/>
          </a:bodyPr>
          <a:lstStyle/>
          <a:p>
            <a:r>
              <a:rPr lang="ru-RU" sz="2000" b="1" i="1"/>
              <a:t>Анисимова Вероника (помощник лидера)</a:t>
            </a:r>
          </a:p>
          <a:p>
            <a:r>
              <a:rPr lang="ru-RU" sz="2000" b="1" i="1"/>
              <a:t>Абрамов Сергей (исполнитель)</a:t>
            </a:r>
          </a:p>
          <a:p>
            <a:r>
              <a:rPr lang="ru-RU" sz="2000" b="1" i="1"/>
              <a:t>Гущина Мария (лидер)</a:t>
            </a:r>
          </a:p>
          <a:p>
            <a:r>
              <a:rPr lang="ru-RU" sz="2000" b="1" i="1"/>
              <a:t>Колчина Татьяна (креативщик)</a:t>
            </a:r>
          </a:p>
          <a:p>
            <a:r>
              <a:rPr lang="ru-RU" sz="2000" b="1" i="1"/>
              <a:t>Парышкина Дарья (креативщик)</a:t>
            </a:r>
          </a:p>
          <a:p>
            <a:r>
              <a:rPr lang="ru-RU" sz="2000" b="1" i="1"/>
              <a:t>Миронова Екатерина (исполнитель)</a:t>
            </a:r>
          </a:p>
          <a:p>
            <a:r>
              <a:rPr lang="ru-RU" sz="2000" b="1" i="1"/>
              <a:t>Мишина Елизавета (исполнитель)</a:t>
            </a:r>
          </a:p>
          <a:p>
            <a:r>
              <a:rPr lang="ru-RU" sz="2000" b="1" i="1"/>
              <a:t>Семячкина Ксения (креативщик)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529946" y="1325563"/>
            <a:ext cx="6404429" cy="480332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1" y="1551668"/>
            <a:ext cx="10515600" cy="1144814"/>
          </a:xfrm>
        </p:spPr>
        <p:txBody>
          <a:bodyPr/>
          <a:lstStyle/>
          <a:p>
            <a:pPr algn="ctr"/>
            <a:r>
              <a:rPr lang="ru-RU" sz="2400" b="1">
                <a:solidFill>
                  <a:schemeClr val="tx1"/>
                </a:solidFill>
              </a:rPr>
              <a:t>«Образовательные приложения в VR: создание виртуальных классов для обу</a:t>
            </a:r>
            <a:r>
              <a:rPr lang="ru-RU" sz="2400" b="1"/>
              <a:t>чения различным предметам, включая физику, математику и искусство»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1572968" y="3012168"/>
            <a:ext cx="3657298" cy="2875755"/>
          </a:xfrm>
        </p:spPr>
        <p:txBody>
          <a:bodyPr/>
          <a:lstStyle/>
          <a:p>
            <a:pPr marL="0" indent="0" algn="r">
              <a:buNone/>
            </a:pPr>
            <a:r>
              <a:rPr sz="2000" b="1"/>
              <a:t>КОНТАКТНАЯ ИНФОРМАЦИЯ: </a:t>
            </a:r>
          </a:p>
          <a:p>
            <a:pPr marL="0" indent="0" algn="r">
              <a:buNone/>
            </a:pPr>
            <a:r>
              <a:rPr sz="2000"/>
              <a:t>контактный номер</a:t>
            </a:r>
            <a:r>
              <a:rPr lang="ru-RU" sz="2000"/>
              <a:t>:</a:t>
            </a:r>
            <a:r>
              <a:rPr sz="2000"/>
              <a:t> </a:t>
            </a:r>
            <a:endParaRPr lang="ru-RU" sz="2000"/>
          </a:p>
          <a:p>
            <a:pPr marL="0" indent="0" algn="r">
              <a:buNone/>
            </a:pPr>
            <a:r>
              <a:rPr lang="ru-RU" sz="2000"/>
              <a:t>89006034083</a:t>
            </a:r>
          </a:p>
          <a:p>
            <a:pPr marL="0" indent="0" algn="r">
              <a:buNone/>
            </a:pPr>
            <a:r>
              <a:rPr sz="2000"/>
              <a:t>электронный адрес</a:t>
            </a:r>
            <a:r>
              <a:rPr lang="ru-RU" sz="2000"/>
              <a:t>:</a:t>
            </a:r>
          </a:p>
          <a:p>
            <a:pPr marL="0" indent="0" algn="r">
              <a:buNone/>
            </a:pPr>
            <a:r>
              <a:rPr lang="ru-RU" sz="2000"/>
              <a:t>m2007g@yandex.ru</a:t>
            </a:r>
          </a:p>
          <a:p>
            <a:pPr marL="0" indent="0" algn="r">
              <a:buNone/>
            </a:pPr>
            <a:r>
              <a:rPr sz="2000"/>
              <a:t>сайт</a:t>
            </a:r>
            <a:r>
              <a:rPr lang="ru-RU" sz="2000"/>
              <a:t>:</a:t>
            </a:r>
            <a:endParaRPr lang="en-US" sz="2000"/>
          </a:p>
          <a:p>
            <a:pPr marL="0" indent="0" algn="r">
              <a:buNone/>
            </a:pPr>
            <a:r>
              <a:rPr lang="en-US" sz="2000"/>
              <a:t>Projects</a:t>
            </a:r>
            <a:endParaRPr lang="ru-RU" sz="2000"/>
          </a:p>
          <a:p>
            <a:pPr marL="0" indent="0" algn="r">
              <a:buNone/>
            </a:pPr>
            <a:endParaRPr lang="ru-RU" sz="2000"/>
          </a:p>
          <a:p>
            <a:pPr marL="0" indent="0">
              <a:buNone/>
            </a:pPr>
            <a:endParaRPr sz="2000"/>
          </a:p>
        </p:txBody>
      </p:sp>
      <p:sp>
        <p:nvSpPr>
          <p:cNvPr id="4" name="Текст. поле 3"/>
          <p:cNvSpPr txBox="1"/>
          <p:nvPr/>
        </p:nvSpPr>
        <p:spPr>
          <a:xfrm>
            <a:off x="1828801" y="6394740"/>
            <a:ext cx="8534400" cy="336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АКСЕЛЕРАЦИОННАЯ ПРОГРАММА – ВЫЗОВЫ БУДУЩЕГО – 2025 </a:t>
            </a:r>
          </a:p>
        </p:txBody>
      </p:sp>
      <p:sp>
        <p:nvSpPr>
          <p:cNvPr id="8" name="Текст. поле 7"/>
          <p:cNvSpPr txBox="1"/>
          <p:nvPr/>
        </p:nvSpPr>
        <p:spPr>
          <a:xfrm>
            <a:off x="7376104" y="5246802"/>
            <a:ext cx="2114668" cy="64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/>
              <a:t>Гущина Мария</a:t>
            </a:r>
          </a:p>
          <a:p>
            <a:pPr algn="ctr"/>
            <a:r>
              <a:rPr lang="ru-RU"/>
              <a:t>лидер проекта</a:t>
            </a: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51114" y="482947"/>
            <a:ext cx="1967113" cy="75303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230266" y="329907"/>
            <a:ext cx="1529123" cy="1221761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271428" y="559013"/>
            <a:ext cx="2082373" cy="906716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595449" y="3012167"/>
            <a:ext cx="1675978" cy="22346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666750" y="0"/>
            <a:ext cx="10515600" cy="988106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ПРОБЛЕМА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47007" y="1262701"/>
            <a:ext cx="10515600" cy="5317033"/>
          </a:xfrm>
        </p:spPr>
        <p:txBody>
          <a:bodyPr/>
          <a:lstStyle/>
          <a:p>
            <a:pPr marL="36000" indent="0">
              <a:lnSpc>
                <a:spcPct val="100000"/>
              </a:lnSpc>
              <a:buNone/>
            </a:pPr>
            <a:r>
              <a:rPr sz="1600" b="1"/>
              <a:t>Суть проблемы </a:t>
            </a:r>
            <a:r>
              <a:rPr sz="1600"/>
              <a:t>— критическое несоответствие традиционных образовательных методов когнитивным особенностям и жизненным ожиданиям современного ученика в цифровую эпоху.</a:t>
            </a:r>
          </a:p>
          <a:p>
            <a:pPr marL="36000" indent="0">
              <a:lnSpc>
                <a:spcPct val="100000"/>
              </a:lnSpc>
              <a:buNone/>
            </a:pPr>
            <a:r>
              <a:rPr sz="1600" u="sng"/>
              <a:t>Проявления проблемы (по группам участников)</a:t>
            </a:r>
          </a:p>
          <a:p>
            <a:pPr marL="36000" indent="0">
              <a:lnSpc>
                <a:spcPct val="100000"/>
              </a:lnSpc>
              <a:buNone/>
            </a:pPr>
            <a:r>
              <a:rPr sz="1600" b="1"/>
              <a:t>У учащихся: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/>
              <a:t>низкая вовлечённость: скука на уроках из‑за пассивного восприятия информации (лекция, чтение учебника);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/>
              <a:t>непонимание абстрактных концепций: трудности с визуализацией молекул, физических полей, исторических событий;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/>
              <a:t>страх ошибок: боязнь публичных ответов, порчи оборудования при реальных экспериментах;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/>
              <a:t>разрыв теории и практики: знания остаются «мёртвым грузом», так как нет возможности применить их в реальных ситуациях.</a:t>
            </a:r>
          </a:p>
          <a:p>
            <a:pPr marL="0" indent="0">
              <a:lnSpc>
                <a:spcPct val="100000"/>
              </a:lnSpc>
              <a:buNone/>
            </a:pPr>
            <a:r>
              <a:rPr sz="1600" b="1"/>
              <a:t>У педагогов: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/>
              <a:t>дефицит наглядных средств: отсутствие реальных объектов/экспериментов для демонстрации сложных тем;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/>
              <a:t>высокая трудоёмкость подготовки: необходимость собирать оборудование, готовить реактивы, продумывать технику безопасности;</a:t>
            </a:r>
          </a:p>
          <a:p>
            <a:pPr marL="0" indent="0">
              <a:buFont typeface="Arial" panose="020B0604020202020204" pitchFamily="34" charset="0"/>
              <a:buNone/>
            </a:pPr>
            <a:endParaRPr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ПРОБЛЕМА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838200" y="1825625"/>
            <a:ext cx="10515600" cy="3497898"/>
          </a:xfrm>
        </p:spPr>
        <p:txBody>
          <a:bodyPr/>
          <a:lstStyle/>
          <a:p>
            <a:pPr marL="0" indent="0">
              <a:buNone/>
            </a:pPr>
            <a:r>
              <a:rPr sz="1600" b="1" i="1"/>
              <a:t>У образовательных организаций: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sz="1600"/>
              <a:t>дорогое оборудование: затраты на химические лаборатории, физические стенды, анатомические модели;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sz="1600"/>
              <a:t>неравный доступ: сельские и малобюджетные школы не могут позволить современное оснащение;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sz="1600"/>
              <a:t>трудности цифровизации: нехватка готовых решений, соответствующих ФГОС и технически реализуемых.</a:t>
            </a:r>
          </a:p>
          <a:p>
            <a:pPr marL="0" indent="0">
              <a:buNone/>
            </a:pPr>
            <a:r>
              <a:rPr sz="1600" b="1" i="1"/>
              <a:t>На системном уровне: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sz="1600"/>
              <a:t>отставание от рынка труда: выпускники не обладают навыками XXI века (критическое мышление, цифровая грамотность);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sz="1600"/>
              <a:t>цифровое неравенство: разрыв между регионами и типами школ;</a:t>
            </a:r>
          </a:p>
          <a:p>
            <a:pPr>
              <a:buFont typeface="Arial" panose="020B0604020202020204" pitchFamily="34" charset="0"/>
              <a:buChar char="•"/>
            </a:pPr>
            <a:r>
              <a:rPr sz="1600"/>
              <a:t>низкая эффективность традиционных методов при работе с детьми с ОВЗ.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0"/>
            <a:ext cx="10515600" cy="890010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РЕШЕНИЕ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119539" y="769408"/>
            <a:ext cx="12072462" cy="6012370"/>
          </a:xfrm>
        </p:spPr>
        <p:txBody>
          <a:bodyPr/>
          <a:lstStyle/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ru-RU" sz="1200" b="1" i="1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Для учащихся: от пассивного восприятия к активному освоению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низкая мотивация, трудности с визуализацией, страх ошибок, негибкий темп обучения.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200" b="1" i="0" u="sng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решается:</a:t>
            </a:r>
            <a:endParaRPr lang="en-US" sz="1200" b="0" i="0" u="sng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Геймифицированные сценарии</a:t>
            </a: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3D‑визуализация сложных понятий</a:t>
            </a: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Безопасная среда для проб и ошибок</a:t>
            </a: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Адаптивный темп обучения</a:t>
            </a: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1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Для педагогов: от рутинной подготовки к творческой работе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Проблема: </a:t>
            </a:r>
            <a:r>
              <a:rPr lang="ru-RU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нехватка наглядных пособий, трудоёмкость организации практик, сложность индивидуализации.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sng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решается: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Готовые VR‑сценарии уроков;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Виртуальные лаборатории вместо реального оборудования;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Инструменты дифференциации;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Автоматизированная аналитика;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1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Для образовательных организаций: оптимизация ресурсов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Проблема: </a:t>
            </a:r>
            <a:r>
              <a:rPr lang="ru-RU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высокие затраты, неравный доступ к технологиям, требования ФГОС.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sng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решается: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Снижение расходов на оборудование;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Доступность для удалённых школ;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Соответствие ФГОС;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1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Для системы образования: масштабирование инноваций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Проблема: </a:t>
            </a:r>
            <a:r>
              <a:rPr lang="ru-RU" sz="12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разрыв между теорией и практикой, дефицит навыков XXI века.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sng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решается: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Практико‑ориентированное обучение;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метанавыков;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r>
              <a:rPr lang="ru-RU" sz="12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Стандартизация качества.</a:t>
            </a: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endParaRPr lang="ru-RU" sz="1200" b="1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endParaRPr lang="ru-RU" sz="1400" b="1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endParaRPr lang="ru-RU" sz="1400" b="1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None/>
            </a:pP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43646" y="0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АКТУАЛЬНОСТЬ ПРОЕКТА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217271" y="1226483"/>
            <a:ext cx="11768351" cy="5233712"/>
          </a:xfrm>
        </p:spPr>
        <p:txBody>
          <a:bodyPr/>
          <a:lstStyle/>
          <a:p>
            <a:pPr marL="0" indent="0">
              <a:buNone/>
            </a:pPr>
            <a:r>
              <a:rPr sz="1600" b="1" i="1"/>
              <a:t>Проект внедрения VR-платформ в образование актуален по ряду причин, связанных с современными вызовами в сфере обучения, технологическим прогрессом и государственными инициативами. Рассмотрим ключевые аспекты.</a:t>
            </a:r>
            <a:endParaRPr lang="ru-RU" sz="1600" b="1" i="1"/>
          </a:p>
          <a:p>
            <a:pPr marL="0" indent="0">
              <a:buNone/>
            </a:pPr>
            <a:r>
              <a:rPr lang="ru-RU" sz="1600" b="1" i="1" u="sng"/>
              <a:t>1. Технологический прогресс и доступность VR</a:t>
            </a:r>
          </a:p>
          <a:p>
            <a:pPr marL="0" indent="0">
              <a:buNone/>
            </a:pPr>
            <a:r>
              <a:rPr lang="ru-RU" sz="1600"/>
              <a:t>За последние годы стоимость VR-оборудования значительно снизилась, что сделало его более доступным для образовательных учреждений. Развитие программного обеспечения и рост инвестиций в сферу VR (более 2,5 млрд долларов в год) способствуют появлению новых образовательных решений. Технологический прогресс также позволяет создавать более реалистичные и интерактивные виртуальные среды, что повышает эффективность обучения. </a:t>
            </a:r>
          </a:p>
          <a:p>
            <a:pPr marL="0" indent="0">
              <a:buNone/>
            </a:pPr>
            <a:r>
              <a:rPr lang="ru-RU" sz="1600" b="1" i="1" u="sng"/>
              <a:t>2. Требования рынка труда и цифровизация</a:t>
            </a:r>
          </a:p>
          <a:p>
            <a:pPr marL="0" indent="0">
              <a:buNone/>
            </a:pPr>
            <a:r>
              <a:rPr lang="ru-RU" sz="1600"/>
              <a:t>Современная экономика требует от выпускников навыков работы с цифровыми технологиями, пространственного мышления и умения применять знания на практике. VR-технологии помогают формировать эти компетенции, позволяя студентам и школьникам получать опыт в виртуальных лабораториях, отрабатывать сложные навыки (например, медицинские операции или управление техникой) без риска для здоровья.</a:t>
            </a:r>
          </a:p>
          <a:p>
            <a:pPr marL="0" indent="0">
              <a:buNone/>
            </a:pPr>
            <a:r>
              <a:rPr lang="ru-RU" sz="1600" b="1" i="1" u="sng"/>
              <a:t>3. </a:t>
            </a:r>
            <a:r>
              <a:rPr sz="1600" b="1" i="1" u="sng"/>
              <a:t>Государственные программы и стандарты</a:t>
            </a:r>
          </a:p>
          <a:p>
            <a:pPr marL="0" indent="0">
              <a:buNone/>
            </a:pPr>
            <a:r>
              <a:rPr sz="1600"/>
              <a:t>В России внедрение VR в образование поддерживается на государственном уровне. Это закреплено в таких программах, как «Цифровая экономика Российской Федерации», «Образование», «Цифровая школа» и других. </a:t>
            </a:r>
            <a:endParaRPr lang="ru-RU" sz="1600"/>
          </a:p>
          <a:p>
            <a:pPr marL="0" indent="0">
              <a:buNone/>
            </a:pPr>
            <a:r>
              <a:rPr lang="ru-RU" sz="1600" b="1" i="1" u="sng"/>
              <a:t>4. Научные исследования и доказательства эффективности</a:t>
            </a:r>
          </a:p>
          <a:p>
            <a:pPr marL="0" indent="0">
              <a:buNone/>
            </a:pPr>
            <a:r>
              <a:rPr lang="ru-RU" sz="1600"/>
              <a:t>Многочисленные эксперименты подтверждают, что VR повышает вовлечённость учащихся, улучшает усвоение материала и долговременную память.</a:t>
            </a:r>
          </a:p>
          <a:p>
            <a:pPr marL="0" indent="0">
              <a:buNone/>
            </a:pPr>
            <a:endParaRPr lang="ru-RU" sz="1600"/>
          </a:p>
          <a:p>
            <a:pPr marL="0" indent="0">
              <a:buNone/>
            </a:pPr>
            <a:endParaRPr lang="ru-RU" sz="1600"/>
          </a:p>
          <a:p>
            <a:pPr marL="0" indent="0">
              <a:buNone/>
            </a:pPr>
            <a:endParaRPr lang="ru-RU"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БИЗНЕС-МОДЕЛЬ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838200" y="4020185"/>
            <a:ext cx="10770042" cy="382407"/>
          </a:xfrm>
        </p:spPr>
        <p:txBody>
          <a:bodyPr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7230" y="1563205"/>
          <a:ext cx="11957539" cy="491396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409575"/>
                <a:gridCol w="2417536"/>
                <a:gridCol w="2417536"/>
                <a:gridCol w="2417536"/>
                <a:gridCol w="2295356"/>
              </a:tblGrid>
              <a:tr h="63781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Ключевые партнёры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Ключевые процессы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 Торговое предложение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 Отношения с клиентами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Сегментация клиентов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7388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производители VR-оборудования (Oculus, HTC, Pico);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образовательные учреждения (школы, колледжи, вузы) — пилотные площадки;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региональные министерства образования — грантовая поддержка;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научные центры и университеты — экспертиза контента</a:t>
                      </a:r>
                      <a:r>
                        <a:rPr lang="ru-RU" sz="140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разработка VR-контента по ФГОС для разных дисциплин;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адаптация образовательных сценариев под VR-среду;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техническая поддержка оборудования и ПО;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обучение педагогов работе с платформой;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аналитика использования платформы, сбор обратной связи;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обновление контента и ПО;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безопасные виртуальные эксперименты по физике;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геймификация обучения (квесты, уровни, баллы);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персонализация сложности заданий под уровень ученика;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экономия на реальном оборудовании для лабораторий;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соответствие ФГОС и интеграция в учебный процесс.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привлечение через вебинары, демо-версии, участие в образовательных выставках;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удержание за счёт регулярного обновления контента, программ лояльности для школ;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общение через чат-бот на сайте, горячую линию, email-рассылки с методическими материалами;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помощь через службу техподдержки 24/7, вебинары для педагогов,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Школы (5–11 классы) — хотят повысить вовлечённость учеников, выполнить требования ФГОС по цифровизации;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Колледжи и техникумы — нужны практические VR-симуляции для профессий (медики, техники, строители);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Вузы — заинтересованы в уникальных лабораторных работах, научных проектах;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Частные пользователи (родители, самообразование)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1798" y="1748562"/>
          <a:ext cx="11948403" cy="4842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4119"/>
                <a:gridCol w="5974284"/>
              </a:tblGrid>
              <a:tr h="469967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Ключевые ресурсы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Каналы сбыта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68590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Финансовые: гранты, инвестиции, оборотные средства.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Людские: команда разработчиков (3D-моделлеры, программисты), методисты, педагоги-консультанты, техподдержка.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Интеллектуальные: патенты на образовательные сценарии, база 3D-моделей, алгоритмы персонализации.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Физические: серверы для облачного хранения, лицензии на ПО, VR-оборудование для демонстрации.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сайт с демо-версией и кейсами;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социальные сети (видеоуроки, отзывы школ);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образовательные маркетплейсы;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вебинары и онлайн-презентации;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партнёрские каналы (министерства образования, ассоциации учителей)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61824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</a:rPr>
                        <a:t>Структура затрат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 </a:t>
                      </a:r>
                      <a:r>
                        <a:rPr lang="en-US" b="1">
                          <a:solidFill>
                            <a:schemeClr val="tx1"/>
                          </a:solidFill>
                        </a:rPr>
                        <a:t>Источники доходов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21769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разработка контента — 40% бюджета (основная статья расходов);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зарплаты команды — 30%;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аренда серверов и облачных решений — 10%;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маркетинг и продвижение — 10%;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обслуживание и поддержка — 5%;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лицензии на ПО и 3D-ассеты — 5%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Подписка для школ и вузов — ежемесячная/годовая плата (100–500 тыс. руб./год).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Лицензирование для корпораций — разовые проекты от 1 млн руб.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Продажа VR-пакетов «под ключ» (оборудование + ПО + обучение) — от 500 тыс. руб.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Микроплатежи для частных пользователей — подписки от 500–1000 руб./мес.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Гранты и государственные контракты — до 30% доходов.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Партнёрские отчисления от продажи оборудования через партнёров — 5–10% от сделок.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Текст. поле 10"/>
          <p:cNvSpPr txBox="1"/>
          <p:nvPr/>
        </p:nvSpPr>
        <p:spPr>
          <a:xfrm>
            <a:off x="1828800" y="95275"/>
            <a:ext cx="8534400" cy="103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>
                <a:solidFill>
                  <a:schemeClr val="accent1"/>
                </a:solidFill>
              </a:rPr>
              <a:t>БИЗНЕС-МОДЕЛЬ</a:t>
            </a:r>
            <a:endParaRPr lang="ru-RU" b="1">
              <a:solidFill>
                <a:schemeClr val="accent1"/>
              </a:solidFill>
            </a:endParaRPr>
          </a:p>
          <a:p>
            <a:pPr algn="ctr"/>
            <a:endParaRPr lang="ru-RU"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РЫНОК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707572" y="1325563"/>
            <a:ext cx="5627914" cy="4351338"/>
          </a:xfrm>
        </p:spPr>
        <p:txBody>
          <a:bodyPr/>
          <a:lstStyle/>
          <a:p>
            <a:pPr marL="0" marR="0" indent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 учреждения (B2B)</a:t>
            </a:r>
            <a:r>
              <a:rPr lang="ru-RU" sz="1600" b="1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R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школы </a:t>
            </a:r>
            <a:endParaRPr lang="ru-RU" sz="1600" b="0" i="0" u="none" strike="noStrike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Лицеи и гимназии с углублённым изучением предметов</a:t>
            </a:r>
            <a:endParaRPr lang="ru-RU" sz="1600" b="0" i="0" u="none" strike="noStrike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Колледжи и техникумы</a:t>
            </a:r>
            <a:endParaRPr lang="ru-RU" sz="1600" b="0" i="0" u="none" strike="noStrike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Центры дополнительного образования и кружки</a:t>
            </a:r>
            <a:endParaRPr lang="ru-RU" sz="1600" b="0" i="0" u="none" strike="noStrike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Вузы и университеты</a:t>
            </a:r>
            <a:endParaRPr lang="ru-RU" sz="1600" b="0" i="0" u="none" strike="noStrike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1600" b="0" i="0" u="none" strike="noStrike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b="1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Государственные и региональные структуры (B2G)</a:t>
            </a:r>
            <a:r>
              <a:rPr lang="ru-RU" sz="1600" b="1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b="1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Министерства и департаменты образования</a:t>
            </a:r>
            <a:endParaRPr lang="ru-RU" sz="1600" b="1" i="0" u="none" strike="noStrike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b="1" i="0" u="none" strike="noStrike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Региональные инновационные кластеры</a:t>
            </a:r>
            <a:endParaRPr lang="ru-RU" sz="1600" b="1" i="0" u="none" strike="noStrike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ru-RU" sz="1600" b="1" i="0" u="none" strike="noStrike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. поле 6"/>
          <p:cNvSpPr txBox="1"/>
          <p:nvPr/>
        </p:nvSpPr>
        <p:spPr>
          <a:xfrm>
            <a:off x="6335486" y="1325563"/>
            <a:ext cx="5334000" cy="496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1500"/>
              </a:spcBef>
              <a:spcAft>
                <a:spcPts val="300"/>
              </a:spcAft>
            </a:pP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Коммерческие образовательные сервисы (B2B)</a:t>
            </a:r>
            <a:endParaRPr lang="ru-RU" sz="1600" b="1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Онлайн‑школы и EdTech‑платформы</a:t>
            </a: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Корпоративные учебные центры</a:t>
            </a: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Конечные потребители (B2C)</a:t>
            </a:r>
          </a:p>
          <a:p>
            <a:pPr marL="285750" marR="0" indent="-28575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Родители школьников</a:t>
            </a: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Студенты и самообучающиеся</a:t>
            </a: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 с ограниченными возможностями здоровья</a:t>
            </a: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Международные рынки (экспортный потенциал)</a:t>
            </a:r>
            <a:r>
              <a:rPr lang="ru-RU" sz="16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b="1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Школы и университеты в странах с дефицитом лабораторных ресурсов</a:t>
            </a: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Международные образовательные сети </a:t>
            </a: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algn="l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Языковые и культурные центры</a:t>
            </a:r>
            <a:endParaRPr lang="ru-RU" sz="1600" b="0" i="0" u="none" strike="noStrike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pPr algn="ctr"/>
            <a:r>
              <a:rPr lang="ru-RU" b="1">
                <a:solidFill>
                  <a:schemeClr val="accent1"/>
                </a:solidFill>
              </a:rPr>
              <a:t>РЕСУРСЫ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152203" y="1880893"/>
            <a:ext cx="11887592" cy="3490296"/>
          </a:xfrm>
        </p:spPr>
        <p:txBody>
          <a:bodyPr/>
          <a:lstStyle/>
          <a:p>
            <a:pPr marL="0" indent="0">
              <a:buNone/>
            </a:pPr>
            <a:r>
              <a:rPr sz="2000" b="1">
                <a:solidFill>
                  <a:schemeClr val="tx1"/>
                </a:solidFill>
              </a:rPr>
              <a:t>Для успешного внедрения и функционирования VR‑решения требуются материальные, технологические, человеческие и организационные ресурсы.</a:t>
            </a:r>
            <a:endParaRPr lang="ru-RU" sz="2000" b="1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b="1" i="1">
                <a:solidFill>
                  <a:schemeClr val="tx1"/>
                </a:solidFill>
              </a:rPr>
              <a:t>1. Материально‑технические ресурсы:</a:t>
            </a:r>
            <a:r>
              <a:rPr lang="ru-RU" sz="2000">
                <a:solidFill>
                  <a:schemeClr val="tx1"/>
                </a:solidFill>
              </a:rPr>
              <a:t> VR‑оборудование, вычислительная техника, вспомогательное оснащение.</a:t>
            </a:r>
          </a:p>
          <a:p>
            <a:pPr marL="0" indent="0">
              <a:buNone/>
            </a:pPr>
            <a:r>
              <a:rPr lang="ru-RU" sz="2000" b="1" i="1">
                <a:solidFill>
                  <a:schemeClr val="tx1"/>
                </a:solidFill>
              </a:rPr>
              <a:t>2. Программные ресурсы:</a:t>
            </a:r>
            <a:r>
              <a:rPr lang="ru-RU" sz="2000">
                <a:solidFill>
                  <a:schemeClr val="tx1"/>
                </a:solidFill>
              </a:rPr>
              <a:t> платформенное ПО, контент, инфраструктурное ПО.</a:t>
            </a:r>
          </a:p>
          <a:p>
            <a:pPr marL="0" indent="0">
              <a:buNone/>
            </a:pPr>
            <a:r>
              <a:rPr lang="ru-RU" sz="2000" b="1" i="1">
                <a:solidFill>
                  <a:schemeClr val="tx1"/>
                </a:solidFill>
              </a:rPr>
              <a:t>3. Человеческие ресурсы:</a:t>
            </a:r>
            <a:r>
              <a:rPr lang="ru-RU" sz="2000">
                <a:solidFill>
                  <a:schemeClr val="tx1"/>
                </a:solidFill>
              </a:rPr>
              <a:t> разработчики и дизайнеры, педагоги-методисты, техническая поддержка и др.</a:t>
            </a:r>
          </a:p>
          <a:p>
            <a:pPr marL="0" indent="0">
              <a:buNone/>
            </a:pPr>
            <a:r>
              <a:rPr lang="ru-RU" sz="2000" b="1" i="1">
                <a:solidFill>
                  <a:schemeClr val="tx1"/>
                </a:solidFill>
              </a:rPr>
              <a:t>4. Организационные и финансовые ресурсы: </a:t>
            </a:r>
            <a:r>
              <a:rPr lang="ru-RU" sz="2000">
                <a:solidFill>
                  <a:schemeClr val="tx1"/>
                </a:solidFill>
              </a:rPr>
              <a:t>финансирование, нормативно-правовая база, партнерская сеть.</a:t>
            </a:r>
          </a:p>
          <a:p>
            <a:pPr marL="0" indent="0">
              <a:buNone/>
            </a:pPr>
            <a:r>
              <a:rPr lang="ru-RU" sz="2000" b="1" i="1">
                <a:solidFill>
                  <a:schemeClr val="tx1"/>
                </a:solidFill>
              </a:rPr>
              <a:t>5. Информационные и методические ресурсы:</a:t>
            </a:r>
            <a:r>
              <a:rPr lang="ru-RU" sz="2000">
                <a:solidFill>
                  <a:schemeClr val="tx1"/>
                </a:solidFill>
              </a:rPr>
              <a:t> базы данных, методические материалы.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1900</Words>
  <Application>Microsoft Office PowerPoint</Application>
  <PresentationFormat>Широкоэкранный</PresentationFormat>
  <Paragraphs>249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По умолчанию</vt:lpstr>
      <vt:lpstr>Акселерационная программа «Вызовы будущего»  «Образовательные приложения в VR: создание виртуальных классов для обучения различным предметам, включая физику, математику и искусство» </vt:lpstr>
      <vt:lpstr>ПРОБЛЕМА</vt:lpstr>
      <vt:lpstr>ПРОБЛЕМА</vt:lpstr>
      <vt:lpstr>РЕШЕНИЕ</vt:lpstr>
      <vt:lpstr>АКТУАЛЬНОСТЬ ПРОЕКТА</vt:lpstr>
      <vt:lpstr>БИЗНЕС-МОДЕЛЬ</vt:lpstr>
      <vt:lpstr>Презентация PowerPoint</vt:lpstr>
      <vt:lpstr>РЫНОК</vt:lpstr>
      <vt:lpstr>РЕСУРСЫ</vt:lpstr>
      <vt:lpstr>АНАЛОГИ И КОНКУРЕНТЫ</vt:lpstr>
      <vt:lpstr>ПАРТНЕРЫ, ЗАИНТЕРЕСОВАННЫЕ ОРГАНИЗАЦИИ</vt:lpstr>
      <vt:lpstr>КАЛЕНДАРНЫЙ ПЛАН РЕАЛИЗАЦИИ СТАРТАП-ПРОЕКТА</vt:lpstr>
      <vt:lpstr>ПЛАНЫ ПО РАЗВИТИЮ И МАСШТАБИРОВАНИЮ</vt:lpstr>
      <vt:lpstr>КОМАНДА</vt:lpstr>
      <vt:lpstr>«Образовательные приложения в VR: создание виртуальных классов для обучения различным предметам, включая физику, математику и искусство»</vt:lpstr>
    </vt:vector>
  </TitlesOfParts>
  <Company>Mobile Systems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</dc:creator>
  <cp:lastModifiedBy>Elene Ov</cp:lastModifiedBy>
  <cp:revision>3</cp:revision>
  <dcterms:created xsi:type="dcterms:W3CDTF">2025-11-20T16:01:21Z</dcterms:created>
  <dcterms:modified xsi:type="dcterms:W3CDTF">2025-12-03T16:56:56Z</dcterms:modified>
</cp:coreProperties>
</file>