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1" r:id="rId2"/>
    <p:sldId id="278" r:id="rId3"/>
    <p:sldId id="263" r:id="rId4"/>
    <p:sldId id="280" r:id="rId5"/>
    <p:sldId id="279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2185"/>
    <a:srgbClr val="F44C39"/>
    <a:srgbClr val="FF1A05"/>
    <a:srgbClr val="FBA918"/>
    <a:srgbClr val="8F00FF"/>
    <a:srgbClr val="FBB3C1"/>
    <a:srgbClr val="B8D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92" d="100"/>
          <a:sy n="92" d="100"/>
        </p:scale>
        <p:origin x="-49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3407B-AE4B-4077-A065-0EC5C1F6B777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54F99-5904-482E-B6C6-B91810493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856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314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22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37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257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78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34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1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3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47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5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75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65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4B8AB-1300-4FC7-AC49-95A38993C30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76B0F-A1FD-4EAC-B981-92EED45EE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88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54199" y="1511051"/>
            <a:ext cx="5234998" cy="4382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85000" lnSpcReduction="10000"/>
          </a:bodyPr>
          <a:lstStyle/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400" dirty="0"/>
              <a:t>Название проекта</a:t>
            </a:r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b="1" dirty="0" smtClean="0"/>
              <a:t>«Электронные учебники для студентов медиков»</a:t>
            </a:r>
            <a:endParaRPr lang="ru-RU" b="1" dirty="0" smtClean="0"/>
          </a:p>
          <a:p>
            <a:pPr algn="ctr"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latin typeface="Gilroy-ExtraBold"/>
                <a:ea typeface="Gilroy-ExtraBold"/>
                <a:cs typeface="Gilroy-ExtraBold"/>
                <a:sym typeface="Gilroy-ExtraBold"/>
              </a:rPr>
              <a:t>Команда</a:t>
            </a:r>
            <a:endParaRPr lang="ru-RU" sz="28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err="1" smtClean="0">
                <a:latin typeface="Gilroy-ExtraBold"/>
                <a:ea typeface="Gilroy-ExtraBold"/>
                <a:cs typeface="Gilroy-ExtraBold"/>
                <a:sym typeface="Gilroy-ExtraBold"/>
              </a:rPr>
              <a:t>Жуманов</a:t>
            </a:r>
            <a:r>
              <a:rPr lang="ru-RU" sz="2800" dirty="0" smtClean="0">
                <a:latin typeface="Gilroy-ExtraBold"/>
                <a:ea typeface="Gilroy-ExtraBold"/>
                <a:cs typeface="Gilroy-ExtraBold"/>
                <a:sym typeface="Gilroy-ExtraBold"/>
              </a:rPr>
              <a:t> Улугбек </a:t>
            </a:r>
            <a:r>
              <a:rPr lang="ru-RU" sz="2800" dirty="0" err="1" smtClean="0">
                <a:latin typeface="Gilroy-ExtraBold"/>
                <a:ea typeface="Gilroy-ExtraBold"/>
                <a:cs typeface="Gilroy-ExtraBold"/>
                <a:sym typeface="Gilroy-ExtraBold"/>
              </a:rPr>
              <a:t>Маъмуржонович</a:t>
            </a:r>
            <a:endParaRPr lang="ru-RU" sz="2800" dirty="0" smtClean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smtClean="0">
                <a:latin typeface="Gilroy-ExtraBold"/>
                <a:ea typeface="Gilroy-ExtraBold"/>
                <a:cs typeface="Gilroy-ExtraBold"/>
                <a:sym typeface="Gilroy-ExtraBold"/>
              </a:rPr>
              <a:t>Базаров Алишер </a:t>
            </a:r>
            <a:r>
              <a:rPr lang="ru-RU" sz="2800" dirty="0" err="1" smtClean="0">
                <a:latin typeface="Gilroy-ExtraBold"/>
                <a:ea typeface="Gilroy-ExtraBold"/>
                <a:cs typeface="Gilroy-ExtraBold"/>
                <a:sym typeface="Gilroy-ExtraBold"/>
              </a:rPr>
              <a:t>Гуломалиевич</a:t>
            </a:r>
            <a:endParaRPr lang="ru-RU" sz="2800" dirty="0" smtClean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 err="1" smtClean="0">
                <a:latin typeface="Gilroy-ExtraBold"/>
                <a:ea typeface="Gilroy-ExtraBold"/>
                <a:cs typeface="Gilroy-ExtraBold"/>
                <a:sym typeface="Gilroy-ExtraBold"/>
              </a:rPr>
              <a:t>Саниев</a:t>
            </a:r>
            <a:r>
              <a:rPr lang="ru-RU" sz="2800" dirty="0" smtClean="0">
                <a:latin typeface="Gilroy-ExtraBold"/>
                <a:ea typeface="Gilroy-ExtraBold"/>
                <a:cs typeface="Gilroy-ExtraBold"/>
                <a:sym typeface="Gilroy-ExtraBold"/>
              </a:rPr>
              <a:t> </a:t>
            </a:r>
            <a:r>
              <a:rPr lang="ru-RU" sz="2800" dirty="0" err="1" smtClean="0">
                <a:latin typeface="Gilroy-ExtraBold"/>
                <a:ea typeface="Gilroy-ExtraBold"/>
                <a:cs typeface="Gilroy-ExtraBold"/>
                <a:sym typeface="Gilroy-ExtraBold"/>
              </a:rPr>
              <a:t>Наимджон</a:t>
            </a:r>
            <a:r>
              <a:rPr lang="ru-RU" sz="2800" dirty="0" smtClean="0">
                <a:latin typeface="Gilroy-ExtraBold"/>
                <a:ea typeface="Gilroy-ExtraBold"/>
                <a:cs typeface="Gilroy-ExtraBold"/>
                <a:sym typeface="Gilroy-ExtraBold"/>
              </a:rPr>
              <a:t> </a:t>
            </a:r>
            <a:r>
              <a:rPr lang="ru-RU" sz="2800" dirty="0" err="1" smtClean="0">
                <a:latin typeface="Gilroy-ExtraBold"/>
                <a:ea typeface="Gilroy-ExtraBold"/>
                <a:cs typeface="Gilroy-ExtraBold"/>
                <a:sym typeface="Gilroy-ExtraBold"/>
              </a:rPr>
              <a:t>Усмоналиевич</a:t>
            </a:r>
            <a:endParaRPr lang="ru-RU" sz="2800" dirty="0" smtClean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sz="2800" dirty="0" smtClean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sp>
        <p:nvSpPr>
          <p:cNvPr id="152" name="Прямоугольник 9"/>
          <p:cNvSpPr/>
          <p:nvPr/>
        </p:nvSpPr>
        <p:spPr>
          <a:xfrm>
            <a:off x="8472145" y="-2"/>
            <a:ext cx="3752515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=""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650" y="-12181"/>
            <a:ext cx="1308249" cy="9998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650" y="93652"/>
            <a:ext cx="1290844" cy="13905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CDC384-FC7A-C2BB-48A0-5DAF22DE98B3}"/>
              </a:ext>
            </a:extLst>
          </p:cNvPr>
          <p:cNvSpPr txBox="1"/>
          <p:nvPr/>
        </p:nvSpPr>
        <p:spPr>
          <a:xfrm>
            <a:off x="6001530" y="1511051"/>
            <a:ext cx="25714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54492" rtl="0">
              <a:buClrTx/>
            </a:pPr>
            <a:r>
              <a:rPr lang="ru-RU" sz="1600" b="1" kern="1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Марийский государственный университет</a:t>
            </a:r>
          </a:p>
        </p:txBody>
      </p:sp>
      <p:sp>
        <p:nvSpPr>
          <p:cNvPr id="17" name="Прямоугольник 9">
            <a:extLst>
              <a:ext uri="{FF2B5EF4-FFF2-40B4-BE49-F238E27FC236}">
                <a16:creationId xmlns="" xmlns:a16="http://schemas.microsoft.com/office/drawing/2014/main" id="{4CC42A92-6C3D-4EC5-8E42-3F69F2031899}"/>
              </a:ext>
            </a:extLst>
          </p:cNvPr>
          <p:cNvSpPr/>
          <p:nvPr/>
        </p:nvSpPr>
        <p:spPr>
          <a:xfrm>
            <a:off x="-16387" y="-4606"/>
            <a:ext cx="6121526" cy="1234676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FC02671-237B-4327-8A04-73E8883B40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2142" y="0"/>
            <a:ext cx="1778747" cy="884629"/>
          </a:xfrm>
          <a:prstGeom prst="rect">
            <a:avLst/>
          </a:prstGeom>
        </p:spPr>
      </p:pic>
      <p:pic>
        <p:nvPicPr>
          <p:cNvPr id="20" name="object 7">
            <a:extLst>
              <a:ext uri="{FF2B5EF4-FFF2-40B4-BE49-F238E27FC236}">
                <a16:creationId xmlns="" xmlns:a16="http://schemas.microsoft.com/office/drawing/2014/main" id="{769AB50B-9913-4C5C-A1BA-A3EF32F8A60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6930" y="125863"/>
            <a:ext cx="2029188" cy="638175"/>
          </a:xfrm>
          <a:prstGeom prst="rect">
            <a:avLst/>
          </a:prstGeom>
        </p:spPr>
      </p:pic>
      <p:pic>
        <p:nvPicPr>
          <p:cNvPr id="21" name="object 18">
            <a:extLst>
              <a:ext uri="{FF2B5EF4-FFF2-40B4-BE49-F238E27FC236}">
                <a16:creationId xmlns="" xmlns:a16="http://schemas.microsoft.com/office/drawing/2014/main" id="{B703030A-C8F3-48A8-BBB1-7B829ED38000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75359" y="125863"/>
            <a:ext cx="1628775" cy="571500"/>
          </a:xfrm>
          <a:prstGeom prst="rect">
            <a:avLst/>
          </a:prstGeom>
        </p:spPr>
      </p:pic>
      <p:sp>
        <p:nvSpPr>
          <p:cNvPr id="22" name="Объект 2"/>
          <p:cNvSpPr txBox="1">
            <a:spLocks/>
          </p:cNvSpPr>
          <p:nvPr/>
        </p:nvSpPr>
        <p:spPr>
          <a:xfrm>
            <a:off x="8572936" y="1969019"/>
            <a:ext cx="3534072" cy="1033962"/>
          </a:xfrm>
          <a:prstGeom prst="rect">
            <a:avLst/>
          </a:prstGeom>
          <a:ln>
            <a:solidFill>
              <a:srgbClr val="B8DBE2"/>
            </a:solidFill>
            <a:prstDash val="lgDash"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smtClean="0">
                <a:solidFill>
                  <a:srgbClr val="6B218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Техно-старт: </a:t>
            </a:r>
            <a:r>
              <a:rPr lang="ru-RU" sz="2400" b="1" dirty="0" smtClean="0">
                <a:solidFill>
                  <a:srgbClr val="6B218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МарГУ</a:t>
            </a:r>
            <a:endParaRPr lang="ru-RU" sz="2400" b="1" dirty="0">
              <a:solidFill>
                <a:srgbClr val="6B2185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751" y="3121269"/>
            <a:ext cx="3745523" cy="374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853273" y="1459118"/>
            <a:ext cx="342754" cy="1459118"/>
          </a:xfrm>
          <a:prstGeom prst="rect">
            <a:avLst/>
          </a:prstGeom>
          <a:solidFill>
            <a:srgbClr val="FBB3C1"/>
          </a:solidFill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1849246" y="0"/>
            <a:ext cx="339879" cy="1459118"/>
          </a:xfrm>
          <a:prstGeom prst="rect">
            <a:avLst/>
          </a:prstGeom>
          <a:solidFill>
            <a:srgbClr val="FBA918"/>
          </a:solidFill>
          <a:ln>
            <a:solidFill>
              <a:srgbClr val="FBA9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1849246" y="5627071"/>
            <a:ext cx="342754" cy="1230928"/>
          </a:xfrm>
          <a:prstGeom prst="rect">
            <a:avLst/>
          </a:prstGeom>
          <a:solidFill>
            <a:srgbClr val="B8DBE2"/>
          </a:solidFill>
          <a:ln>
            <a:solidFill>
              <a:srgbClr val="B8DB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82076" y="5700984"/>
            <a:ext cx="342754" cy="1973585"/>
          </a:xfrm>
          <a:prstGeom prst="rect">
            <a:avLst/>
          </a:prstGeom>
          <a:solidFill>
            <a:srgbClr val="FBB3C1"/>
          </a:solidFill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982043" y="6515244"/>
            <a:ext cx="1965129" cy="342755"/>
          </a:xfrm>
          <a:prstGeom prst="rect">
            <a:avLst/>
          </a:prstGeom>
          <a:solidFill>
            <a:srgbClr val="F44C39"/>
          </a:solidFill>
          <a:ln>
            <a:solidFill>
              <a:srgbClr val="F44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8E01FF"/>
                </a:solidFill>
              </a:ln>
              <a:solidFill>
                <a:srgbClr val="8E01FF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4758358" y="5704057"/>
            <a:ext cx="342754" cy="1965127"/>
          </a:xfrm>
          <a:prstGeom prst="rect">
            <a:avLst/>
          </a:prstGeom>
          <a:solidFill>
            <a:srgbClr val="B8DBE2"/>
          </a:solidFill>
          <a:ln>
            <a:solidFill>
              <a:srgbClr val="B8DB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rot="5400000">
            <a:off x="816853" y="5701269"/>
            <a:ext cx="339879" cy="1973586"/>
          </a:xfrm>
          <a:prstGeom prst="rect">
            <a:avLst/>
          </a:prstGeom>
          <a:solidFill>
            <a:srgbClr val="FBA918"/>
          </a:solidFill>
          <a:ln>
            <a:solidFill>
              <a:srgbClr val="FBA9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912299" y="6515244"/>
            <a:ext cx="1965129" cy="342756"/>
          </a:xfrm>
          <a:prstGeom prst="rect">
            <a:avLst/>
          </a:prstGeom>
          <a:solidFill>
            <a:srgbClr val="8E0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rot="5400000">
            <a:off x="11409185" y="4840229"/>
            <a:ext cx="1230928" cy="342756"/>
          </a:xfrm>
          <a:prstGeom prst="rect">
            <a:avLst/>
          </a:prstGeom>
          <a:solidFill>
            <a:srgbClr val="8E0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rot="5400000">
            <a:off x="11276377" y="3485813"/>
            <a:ext cx="1477906" cy="342755"/>
          </a:xfrm>
          <a:prstGeom prst="rect">
            <a:avLst/>
          </a:prstGeom>
          <a:solidFill>
            <a:srgbClr val="F44C39"/>
          </a:solidFill>
          <a:ln>
            <a:solidFill>
              <a:srgbClr val="F44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8E01FF"/>
                </a:solidFill>
              </a:ln>
              <a:solidFill>
                <a:srgbClr val="8E01FF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851012" y="6515242"/>
            <a:ext cx="2002259" cy="342755"/>
          </a:xfrm>
          <a:prstGeom prst="rect">
            <a:avLst/>
          </a:prstGeom>
          <a:solidFill>
            <a:srgbClr val="F44C39"/>
          </a:solidFill>
          <a:ln>
            <a:solidFill>
              <a:srgbClr val="F44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8E01FF"/>
                </a:solidFill>
              </a:ln>
              <a:solidFill>
                <a:srgbClr val="8E01FF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674886" y="124692"/>
            <a:ext cx="6605166" cy="5049982"/>
          </a:xfrm>
          <a:prstGeom prst="rect">
            <a:avLst/>
          </a:prstGeom>
          <a:noFill/>
          <a:ln>
            <a:solidFill>
              <a:srgbClr val="8F00F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3" name="Объект 2"/>
          <p:cNvSpPr txBox="1">
            <a:spLocks/>
          </p:cNvSpPr>
          <p:nvPr/>
        </p:nvSpPr>
        <p:spPr>
          <a:xfrm>
            <a:off x="6263136" y="1954532"/>
            <a:ext cx="5429250" cy="4173867"/>
          </a:xfrm>
          <a:prstGeom prst="rect">
            <a:avLst/>
          </a:prstGeom>
          <a:ln>
            <a:noFill/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886" y="446810"/>
            <a:ext cx="6471587" cy="47278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Электронные учебники для студентов медиков</a:t>
            </a:r>
            <a:br>
              <a:rPr lang="ru-RU" dirty="0" smtClean="0"/>
            </a:br>
            <a:r>
              <a:rPr lang="ru-RU" dirty="0" smtClean="0"/>
              <a:t>Мы создаем электронные учебники для студентов медиков, чтобы они могли эффективно осваивать медицинские знания в удобном формате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446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9318" y="661552"/>
            <a:ext cx="4373829" cy="2733538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Целевая аудитория, решаемая проблема и ключевая польза </a:t>
            </a:r>
            <a:r>
              <a:rPr lang="ru-RU" sz="16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проекта</a:t>
            </a:r>
            <a:br>
              <a:rPr lang="ru-RU" sz="16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ru-RU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352" y="3942413"/>
            <a:ext cx="2590080" cy="2603860"/>
          </a:xfrm>
          <a:ln>
            <a:solidFill>
              <a:srgbClr val="FBB3C1"/>
            </a:solidFill>
            <a:prstDash val="lgDash"/>
          </a:ln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1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Для кого</a:t>
            </a:r>
            <a:r>
              <a:rPr lang="ru-RU" sz="1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?</a:t>
            </a:r>
          </a:p>
          <a:p>
            <a:pPr marL="0" indent="0" algn="ctr">
              <a:buNone/>
            </a:pPr>
            <a:r>
              <a:rPr lang="ru-RU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Для студентов медиков </a:t>
            </a:r>
            <a:r>
              <a:rPr lang="ru-RU" sz="1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и  </a:t>
            </a:r>
            <a:r>
              <a:rPr lang="ru-RU" sz="1600" dirty="0" err="1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преподователей</a:t>
            </a:r>
            <a:r>
              <a:rPr lang="ru-RU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, </a:t>
            </a:r>
            <a:r>
              <a:rPr lang="ru-RU" sz="1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стремящихся </a:t>
            </a:r>
            <a:r>
              <a:rPr lang="ru-RU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 современным методам обучения .</a:t>
            </a:r>
            <a:endParaRPr lang="ru-RU" sz="1600" dirty="0" smtClean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indent="0" algn="ctr">
              <a:buNone/>
            </a:pPr>
            <a:r>
              <a:rPr lang="ru-RU" sz="1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endParaRPr lang="ru-RU" sz="1600" dirty="0" smtClean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indent="0" algn="ctr">
              <a:buNone/>
            </a:pPr>
            <a:endParaRPr lang="ru-RU" sz="1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005945" y="661552"/>
            <a:ext cx="2712028" cy="2574250"/>
          </a:xfrm>
          <a:prstGeom prst="rect">
            <a:avLst/>
          </a:prstGeom>
          <a:ln>
            <a:solidFill>
              <a:srgbClr val="F44C39"/>
            </a:solidFill>
            <a:prstDash val="lgDash"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7352" y="218209"/>
            <a:ext cx="5429250" cy="3399714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05946" y="1196576"/>
            <a:ext cx="2712028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Наше </a:t>
            </a:r>
            <a:r>
              <a:rPr lang="ru-RU" sz="2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решение</a:t>
            </a:r>
          </a:p>
          <a:p>
            <a:pPr algn="ctr"/>
            <a:endParaRPr lang="ru-RU" sz="1600" dirty="0" smtClean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178153" y="1719497"/>
            <a:ext cx="2640788" cy="206210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Что делает</a:t>
            </a:r>
            <a:r>
              <a:rPr lang="ru-RU" sz="1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?</a:t>
            </a:r>
          </a:p>
          <a:p>
            <a:pPr algn="ctr"/>
            <a:r>
              <a:rPr lang="ru-RU" sz="1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ru-RU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Разрабатывает и предоставляет электронные учебники с мультимедийным контентом, интерактивными тестам и возможностью обратной связи</a:t>
            </a:r>
            <a:endParaRPr lang="ru-RU" sz="16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9066758" y="3942413"/>
            <a:ext cx="2720098" cy="2230956"/>
          </a:xfrm>
          <a:prstGeom prst="rect">
            <a:avLst/>
          </a:prstGeom>
          <a:ln>
            <a:solidFill>
              <a:srgbClr val="FBB3C1"/>
            </a:solidFill>
            <a:prstDash val="lgDash"/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Что получают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(Эффект</a:t>
            </a:r>
            <a:r>
              <a:rPr lang="ru-RU" sz="24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Студенты смогут учиться более эффективно, используя современные технологии для получения знаний.</a:t>
            </a:r>
            <a:endParaRPr lang="ru-RU" sz="1600" dirty="0" smtClean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6122448" y="3942414"/>
            <a:ext cx="2720098" cy="2226552"/>
          </a:xfrm>
          <a:prstGeom prst="rect">
            <a:avLst/>
          </a:prstGeom>
          <a:ln>
            <a:solidFill>
              <a:srgbClr val="FBB3C1"/>
            </a:solidFill>
            <a:prstDash val="lgDash"/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Проблема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Традиционные учебники часто  устаревают, трудные в использовании и не всегда доступны для студентов.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21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3169891" y="3938010"/>
            <a:ext cx="2720098" cy="2230956"/>
          </a:xfrm>
          <a:prstGeom prst="rect">
            <a:avLst/>
          </a:prstGeom>
          <a:ln>
            <a:solidFill>
              <a:srgbClr val="FBB3C1"/>
            </a:solidFill>
            <a:prstDash val="lgDash"/>
          </a:ln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Задача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Создать интерактивные, мультимедийные и </a:t>
            </a:r>
            <a:r>
              <a:rPr lang="ru-RU" dirty="0" err="1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регулярнообновляемые</a:t>
            </a: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   электронные </a:t>
            </a:r>
            <a:r>
              <a:rPr lang="ru-RU" dirty="0" err="1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учебники,которые</a:t>
            </a: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   повысят эффективность обучения студентов медиков.</a:t>
            </a: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9066758" y="1597982"/>
            <a:ext cx="2720098" cy="2183617"/>
          </a:xfrm>
          <a:prstGeom prst="rect">
            <a:avLst/>
          </a:prstGeom>
          <a:ln>
            <a:solidFill>
              <a:srgbClr val="F44C39"/>
            </a:solidFill>
            <a:prstDash val="lgDash"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9777462" y="144570"/>
            <a:ext cx="1914924" cy="1033962"/>
          </a:xfrm>
          <a:prstGeom prst="rect">
            <a:avLst/>
          </a:prstGeom>
          <a:ln>
            <a:solidFill>
              <a:srgbClr val="B8DBE2"/>
            </a:solidFill>
            <a:prstDash val="lgDash"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Лого проекта</a:t>
            </a: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2050" name="Picture 2" descr="C:\Users\student.AD\Desktop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327" y="1"/>
            <a:ext cx="2008059" cy="159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13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352" y="365570"/>
            <a:ext cx="5429250" cy="173475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План и необходимые ресурсы</a:t>
            </a:r>
            <a:endParaRPr lang="ru-RU" sz="28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267" y="2413416"/>
            <a:ext cx="4676458" cy="3755549"/>
          </a:xfrm>
          <a:ln>
            <a:solidFill>
              <a:srgbClr val="FBB3C1"/>
            </a:solidFill>
            <a:prstDash val="lgDash"/>
          </a:ln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Что уже есть</a:t>
            </a: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?</a:t>
            </a:r>
          </a:p>
          <a:p>
            <a:pPr marL="0" indent="0" algn="ctr"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Исследования по потребностями студентов, прототипы учебников команда разработчиков.</a:t>
            </a: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5267" y="396498"/>
            <a:ext cx="5429250" cy="1766965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8379502" y="2409013"/>
            <a:ext cx="3512286" cy="2230956"/>
          </a:xfrm>
          <a:prstGeom prst="rect">
            <a:avLst/>
          </a:prstGeom>
          <a:ln>
            <a:solidFill>
              <a:srgbClr val="FBB3C1"/>
            </a:solidFill>
            <a:prstDash val="lgDash"/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Коммерциализация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Продажа не просто «книги», а подписки на актуальные знания и образовательную экосистему для разных сегментов рынка.</a:t>
            </a:r>
            <a:endParaRPr lang="ru-RU" sz="24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5126636" y="2409013"/>
            <a:ext cx="3117954" cy="3002436"/>
          </a:xfrm>
          <a:prstGeom prst="rect">
            <a:avLst/>
          </a:prstGeom>
          <a:ln>
            <a:solidFill>
              <a:srgbClr val="FBB3C1"/>
            </a:solidFill>
            <a:prstDash val="lgDash"/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Что нам необходимо</a:t>
            </a: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?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Финансирование для разработки контента, сотрудничество с медицинскими учреждениями, маркетинг для продвижения продукта.</a:t>
            </a: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9777462" y="144570"/>
            <a:ext cx="1914924" cy="1033962"/>
          </a:xfrm>
          <a:prstGeom prst="rect">
            <a:avLst/>
          </a:prstGeom>
          <a:ln>
            <a:solidFill>
              <a:srgbClr val="B8DBE2"/>
            </a:solidFill>
            <a:prstDash val="lgDash"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Лого проекта</a:t>
            </a: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3074" name="Picture 2" descr="C:\Users\student.AD\Desktop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9261" y="203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01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853273" y="1459118"/>
            <a:ext cx="342754" cy="1459118"/>
          </a:xfrm>
          <a:prstGeom prst="rect">
            <a:avLst/>
          </a:prstGeom>
          <a:solidFill>
            <a:srgbClr val="FBB3C1"/>
          </a:solidFill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1849246" y="0"/>
            <a:ext cx="339879" cy="1459118"/>
          </a:xfrm>
          <a:prstGeom prst="rect">
            <a:avLst/>
          </a:prstGeom>
          <a:solidFill>
            <a:srgbClr val="FBA918"/>
          </a:solidFill>
          <a:ln>
            <a:solidFill>
              <a:srgbClr val="FBA9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1849246" y="5627071"/>
            <a:ext cx="342754" cy="1230928"/>
          </a:xfrm>
          <a:prstGeom prst="rect">
            <a:avLst/>
          </a:prstGeom>
          <a:solidFill>
            <a:srgbClr val="B8DBE2"/>
          </a:solidFill>
          <a:ln>
            <a:solidFill>
              <a:srgbClr val="B8DB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82076" y="5700984"/>
            <a:ext cx="342754" cy="1973585"/>
          </a:xfrm>
          <a:prstGeom prst="rect">
            <a:avLst/>
          </a:prstGeom>
          <a:solidFill>
            <a:srgbClr val="FBB3C1"/>
          </a:solidFill>
          <a:ln>
            <a:solidFill>
              <a:srgbClr val="FBB3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982043" y="6515244"/>
            <a:ext cx="1965129" cy="342755"/>
          </a:xfrm>
          <a:prstGeom prst="rect">
            <a:avLst/>
          </a:prstGeom>
          <a:solidFill>
            <a:srgbClr val="F44C39"/>
          </a:solidFill>
          <a:ln>
            <a:solidFill>
              <a:srgbClr val="F44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8E01FF"/>
                </a:solidFill>
              </a:ln>
              <a:solidFill>
                <a:srgbClr val="8E01FF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4758358" y="5704057"/>
            <a:ext cx="342754" cy="1965127"/>
          </a:xfrm>
          <a:prstGeom prst="rect">
            <a:avLst/>
          </a:prstGeom>
          <a:solidFill>
            <a:srgbClr val="B8DBE2"/>
          </a:solidFill>
          <a:ln>
            <a:solidFill>
              <a:srgbClr val="B8DB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rot="5400000">
            <a:off x="816853" y="5701269"/>
            <a:ext cx="339879" cy="1973586"/>
          </a:xfrm>
          <a:prstGeom prst="rect">
            <a:avLst/>
          </a:prstGeom>
          <a:solidFill>
            <a:srgbClr val="FBA918"/>
          </a:solidFill>
          <a:ln>
            <a:solidFill>
              <a:srgbClr val="FBA9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912299" y="6515244"/>
            <a:ext cx="1965129" cy="342756"/>
          </a:xfrm>
          <a:prstGeom prst="rect">
            <a:avLst/>
          </a:prstGeom>
          <a:solidFill>
            <a:srgbClr val="8E0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rot="5400000">
            <a:off x="11409185" y="4840229"/>
            <a:ext cx="1230928" cy="342756"/>
          </a:xfrm>
          <a:prstGeom prst="rect">
            <a:avLst/>
          </a:prstGeom>
          <a:solidFill>
            <a:srgbClr val="8E0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rot="5400000">
            <a:off x="11276377" y="3485813"/>
            <a:ext cx="1477906" cy="342755"/>
          </a:xfrm>
          <a:prstGeom prst="rect">
            <a:avLst/>
          </a:prstGeom>
          <a:solidFill>
            <a:srgbClr val="F44C39"/>
          </a:solidFill>
          <a:ln>
            <a:solidFill>
              <a:srgbClr val="F44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8E01FF"/>
                </a:solidFill>
              </a:ln>
              <a:solidFill>
                <a:srgbClr val="8E01FF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851012" y="6515242"/>
            <a:ext cx="2002259" cy="342755"/>
          </a:xfrm>
          <a:prstGeom prst="rect">
            <a:avLst/>
          </a:prstGeom>
          <a:solidFill>
            <a:srgbClr val="F44C39"/>
          </a:solidFill>
          <a:ln>
            <a:solidFill>
              <a:srgbClr val="F44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8E01FF"/>
                </a:solidFill>
              </a:ln>
              <a:solidFill>
                <a:srgbClr val="8E01FF"/>
              </a:solidFill>
            </a:endParaRPr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401303" y="729559"/>
            <a:ext cx="7578915" cy="5314388"/>
          </a:xfrm>
        </p:spPr>
        <p:txBody>
          <a:bodyPr anchor="t">
            <a:normAutofit/>
          </a:bodyPr>
          <a:lstStyle/>
          <a:p>
            <a: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Команда:</a:t>
            </a:r>
            <a:b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3600" b="1" dirty="0" err="1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Жуманов</a:t>
            </a:r>
            <a: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Улугбек </a:t>
            </a:r>
            <a:r>
              <a:rPr lang="ru-RU" sz="3600" b="1" dirty="0" err="1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Маъмуржонович</a:t>
            </a:r>
            <a: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Базаров Алишер </a:t>
            </a:r>
            <a:r>
              <a:rPr lang="ru-RU" sz="3600" b="1" dirty="0" err="1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Гуломалиевич</a:t>
            </a:r>
            <a: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3600" b="1" dirty="0" err="1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Саниев</a:t>
            </a:r>
            <a: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</a:t>
            </a:r>
            <a:r>
              <a:rPr lang="ru-RU" sz="3600" b="1" dirty="0" err="1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Наимджон</a:t>
            </a:r>
            <a:r>
              <a:rPr lang="ru-RU" sz="3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600" b="1" dirty="0" err="1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Усмоналиевич</a:t>
            </a:r>
            <a: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</a:t>
            </a:r>
            <a: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36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/>
            </a:r>
            <a:br>
              <a:rPr lang="ru-RU" sz="3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ru-RU" sz="3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/>
            </a:r>
            <a:br>
              <a:rPr lang="ru-RU" sz="36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endParaRPr lang="ru-RU" sz="2700" b="1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3910" y="265047"/>
            <a:ext cx="8478996" cy="5362024"/>
          </a:xfrm>
          <a:prstGeom prst="rect">
            <a:avLst/>
          </a:prstGeom>
          <a:noFill/>
          <a:ln>
            <a:solidFill>
              <a:srgbClr val="8F00F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3" name="Объект 2"/>
          <p:cNvSpPr txBox="1">
            <a:spLocks/>
          </p:cNvSpPr>
          <p:nvPr/>
        </p:nvSpPr>
        <p:spPr>
          <a:xfrm>
            <a:off x="6263136" y="1954532"/>
            <a:ext cx="5429250" cy="4173867"/>
          </a:xfrm>
          <a:prstGeom prst="rect">
            <a:avLst/>
          </a:prstGeom>
          <a:ln>
            <a:noFill/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9" name="Объект 2"/>
          <p:cNvSpPr txBox="1">
            <a:spLocks/>
          </p:cNvSpPr>
          <p:nvPr/>
        </p:nvSpPr>
        <p:spPr>
          <a:xfrm>
            <a:off x="9235639" y="265047"/>
            <a:ext cx="1914924" cy="1033962"/>
          </a:xfrm>
          <a:prstGeom prst="rect">
            <a:avLst/>
          </a:prstGeom>
          <a:ln>
            <a:solidFill>
              <a:srgbClr val="B8DBE2"/>
            </a:solidFill>
            <a:prstDash val="lgDash"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Лого проекта</a:t>
            </a:r>
            <a:endParaRPr lang="ru-RU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1028" name="Picture 4" descr="C:\Users\student.AD\Desktop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639" y="22744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31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190</Words>
  <Application>Microsoft Office PowerPoint</Application>
  <PresentationFormat>Произвольный</PresentationFormat>
  <Paragraphs>35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Электронные учебники для студентов медиков Мы создаем электронные учебники для студентов медиков, чтобы они могли эффективно осваивать медицинские знания в удобном формате   </vt:lpstr>
      <vt:lpstr>Целевая аудитория, решаемая проблема и ключевая польза проекта </vt:lpstr>
      <vt:lpstr>План и необходимые ресурсы</vt:lpstr>
      <vt:lpstr>Команда: Жуманов  Улугбек Маъмуржонович Базаров Алишер Гуломалиевич  Саниев  Наимджон Усмоналиевич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Студент МарГУ</cp:lastModifiedBy>
  <cp:revision>50</cp:revision>
  <dcterms:created xsi:type="dcterms:W3CDTF">2022-10-03T11:11:40Z</dcterms:created>
  <dcterms:modified xsi:type="dcterms:W3CDTF">2025-12-10T16:43:45Z</dcterms:modified>
</cp:coreProperties>
</file>