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67" r:id="rId2"/>
    <p:sldId id="268" r:id="rId3"/>
    <p:sldId id="258" r:id="rId4"/>
    <p:sldId id="273" r:id="rId5"/>
    <p:sldId id="259" r:id="rId6"/>
    <p:sldId id="277" r:id="rId7"/>
    <p:sldId id="260" r:id="rId8"/>
    <p:sldId id="261" r:id="rId9"/>
    <p:sldId id="262" r:id="rId10"/>
    <p:sldId id="269" r:id="rId11"/>
    <p:sldId id="276" r:id="rId12"/>
    <p:sldId id="275" r:id="rId13"/>
    <p:sldId id="278" r:id="rId14"/>
    <p:sldId id="279" r:id="rId15"/>
    <p:sldId id="280" r:id="rId16"/>
    <p:sldId id="271" r:id="rId17"/>
    <p:sldId id="270" r:id="rId18"/>
    <p:sldId id="274" r:id="rId19"/>
    <p:sldId id="281" r:id="rId20"/>
    <p:sldId id="282" r:id="rId21"/>
    <p:sldId id="272" r:id="rId22"/>
    <p:sldId id="266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Gilroy" panose="020B0604020202020204" charset="0"/>
      <p:bold r:id="rId29"/>
    </p:embeddedFont>
    <p:embeddedFont>
      <p:font typeface="Franklin Gothic Heavy" panose="020B0903020102020204" pitchFamily="34" charset="0"/>
      <p:regular r:id="rId30"/>
      <p: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AAC488-B68A-4EF0-9DA9-D6328B6778FB}">
  <a:tblStyle styleId="{1AAAC488-B68A-4EF0-9DA9-D6328B6778F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7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32" y="5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3396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6210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0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1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1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1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6687466" y="4890777"/>
            <a:ext cx="2103120" cy="17998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824464"/>
            <a:ext cx="3999417" cy="414132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73827" y="824464"/>
            <a:ext cx="4021511" cy="414132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288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3934404" y="-1115438"/>
            <a:ext cx="6690096" cy="625893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22313"/>
            <a:ext cx="4430623" cy="51628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7" y="1337455"/>
            <a:ext cx="8383698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6687466" y="4890777"/>
            <a:ext cx="2103120" cy="17998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386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332621" y="102562"/>
            <a:ext cx="7439161" cy="710592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22313"/>
            <a:ext cx="4430623" cy="51628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6888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7234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888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67136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567483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67136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27385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27731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27385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87633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7979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7633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597550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6687466" y="4890777"/>
            <a:ext cx="2103120" cy="17998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85858"/>
            <a:ext cx="4430623" cy="414132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1337455"/>
            <a:ext cx="8380132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858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332621" y="102562"/>
            <a:ext cx="7439161" cy="710592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22313"/>
            <a:ext cx="4430623" cy="51628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574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8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hyperlink" Target="https://pt.2035.university/project/sistema-pojki-pce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hyperlink" Target="https://&#1087;&#1088;&#1086;&#1080;&#1079;&#1074;&#1086;&#1076;&#1080;&#1090;&#1077;&#1083;&#1100;.&#1088;&#1092;/producer/nektar" TargetMode="External"/><Relationship Id="rId3" Type="http://schemas.openxmlformats.org/officeDocument/2006/relationships/hyperlink" Target="https://lyson-russia.ru/?yclid=2833368375971545087" TargetMode="External"/><Relationship Id="rId7" Type="http://schemas.openxmlformats.org/officeDocument/2006/relationships/hyperlink" Target="https://&#1087;&#1088;&#1086;&#1080;&#1079;&#1074;&#1086;&#1076;&#1080;&#1090;&#1077;&#1083;&#1100;.&#1088;&#1092;/producer/selskie-tekhnologii" TargetMode="Externa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hyperlink" Target="https://&#1087;&#1088;&#1086;&#1080;&#1079;&#1074;&#1086;&#1076;&#1080;&#1090;&#1077;&#1083;&#1100;.&#1088;&#1092;/producer/bi-prom" TargetMode="External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10" Type="http://schemas.openxmlformats.org/officeDocument/2006/relationships/image" Target="../media/image22.png"/><Relationship Id="rId4" Type="http://schemas.openxmlformats.org/officeDocument/2006/relationships/hyperlink" Target="https://yandex.ru/search/_crpd/l1c5S6419/c85b6bbYLk/SX2A5xGXYBo8SKMjHZVDxxmRBjiacj_z3IX8LDnElEfniFTrOZzbLPwQFOWMriBqreAj6Hsev_Rgc1G1bjGb13F0_K5tllQAHTCxFDbHY80avAZItCsP58XzzgIP87lg0oF2vSWA2y3odxW9zN1adYjCOJB5F4rnUCFNp3hfhP5bQMyxUYViOyEDnRsjg0zlepZALp97AMuemJo-I9GdP_Gleck9vtwxr2hg6MmldWGixTHpeRi_9UhnL4M9SbLKckLf8UzcVCl3Fe0rB4EU-H6OBljAWxn13cnOQibTm1j6wnOwJ4GLFc1FaeK43mkc0cAT9VM6k_NCJku5PE3b5F1qwLtM2VMwJCCfIQKXdNVhpDUhny4s0_iH3gQXxKo_34Ba_Vz1xDntd0j-ip57aob9HelfI-32dSFdk21rosZufvmgbIBNGz0V7Tgpkm78c6ojY6lQEvf45vMfB8OmXeyoQdQ1iZMs7khVw7CmZSDbjy3Qewi18l5kVLBiasbVCjbAq2qmYhQEKLdzIsJMzmDaME6XegPc55ycJGXwuEuIl0nCOfSGU6pFQuyFvVQWo4YSz3d_jdV0IVaDNzedyFRX5fFkp0U-AwWeACy9H9dhsgclrCUYy8zynCcl-cl21ZMp2wuSnzLHXEjal4dqLKzmJdRsELfMNnRggERIr8lzI9LwdbdYMyIW6XMAoWvwZrtLZ78qOtzl3sAhJsOWa4uUct4_k94nqm5P_IeOWTnQ0jb-bSCby0JmKLZkapLkUGHMpFuAeSt7UK5yOLB100OXIlSVUX_yw_XNOwT1rHTWnWHXIYW4P-51Eb2t0FIItsQ5zWAItNNfSS6la2SboXhI6_5vhU1KKCqWGiOWFsVgjTZytn8BwsnenUV9lJg99Kgo6SSVtlHyV0Lbm6xEbICHItJtN6yHf1B7qn09n89vSNS9Z6tbGwcokQMXpHHgXKQwbph_JvjKmu8RDPSTPdSfSuJdgaBS7B1txcuxeBun3gfUezjv7kskbqNhStvcaGT9nw7ef0pwA64nC4UbjQXTQTnUdh7R3OzBBHiMhkroulnzV_KZEfRLSvux22Aw3tAh90Usrd1rJXvnY2Oex0FXw4t8qjQ5KAr3KiGLdc9yogojrWwA1pHz_TIHw6dg0JE28zuqviXTSVT4p64hKIqFH5dVIovUY0lMolVCnb4AP9n4DNk0SSsFu3ZDxxLbBNZHJ58qeKqZyZgXeZKaP47Eer0KotoBu0VJ-caPYjeEiw7AWiu4xyljb_c8R4X1WHzZoBvcN119VaJwNdQV_RLQMWCcf2-u6o-YN3iEzUyek3b0VLXURdkUAcu7zFRpzI5HhHB_-P1CNF7iKkfOtX0-n4oJy0VIaiToZzfBA_1yxjcn3F9-uOyajjdwhLo_ncopoSv0zCKoAWC52KtSfa2GUuMMZPj7NzRYlCpBxrV7S5-MDstDQGoi6mcxswP7B8YxVtxZerjqkoBQDJHbTIzXX7RKhqtF2RUBsbvCNRzZkzXnEQvsmj8mP5Y_ILSlHEqK7XysXicOJ5gdPKNv-H6tCnaXeS_lhtjeKhc" TargetMode="External"/><Relationship Id="rId9" Type="http://schemas.openxmlformats.org/officeDocument/2006/relationships/hyperlink" Target="https://&#1087;&#1088;&#1086;&#1080;&#1079;&#1074;&#1086;&#1076;&#1080;&#1090;&#1077;&#1083;&#1100;.&#1088;&#1092;/producer/tambovskoe-obschestvo-pchelovodov" TargetMode="External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" y="0"/>
            <a:ext cx="9138227" cy="5143500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402685" y="1943498"/>
            <a:ext cx="5969030" cy="93398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367" tIns="91367" rIns="91367" bIns="91367" anchor="b" anchorCtr="0">
            <a:noAutofit/>
          </a:bodyPr>
          <a:lstStyle/>
          <a:p>
            <a:pPr lvl="0"/>
            <a:r>
              <a:rPr lang="ru-RU" sz="2798" dirty="0">
                <a:solidFill>
                  <a:schemeClr val="bg1"/>
                </a:solidFill>
                <a:latin typeface="Franklin Gothic Heavy" panose="020B0903020102020204" pitchFamily="34" charset="0"/>
              </a:rPr>
              <a:t>Система Пойки Пчёл (СПП)</a:t>
            </a:r>
            <a:r>
              <a:rPr lang="ru-RU" sz="2798" dirty="0">
                <a:solidFill>
                  <a:schemeClr val="bg1"/>
                </a:solidFill>
              </a:rPr>
              <a:t/>
            </a:r>
            <a:br>
              <a:rPr lang="ru-RU" sz="2798" dirty="0">
                <a:solidFill>
                  <a:schemeClr val="bg1"/>
                </a:solidFill>
              </a:rPr>
            </a:br>
            <a:endParaRPr sz="2798" dirty="0">
              <a:solidFill>
                <a:schemeClr val="bg1"/>
              </a:solidFill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96559" y="3262327"/>
            <a:ext cx="4236165" cy="4290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367" tIns="91367" rIns="91367" bIns="91367" anchor="t" anchorCtr="0">
            <a:normAutofit fontScale="25000" lnSpcReduction="20000"/>
          </a:bodyPr>
          <a:lstStyle/>
          <a:p>
            <a:pPr marL="0" indent="0" algn="l"/>
            <a:r>
              <a:rPr lang="ru" sz="4497" b="1" dirty="0">
                <a:solidFill>
                  <a:schemeClr val="bg1"/>
                </a:solidFill>
                <a:latin typeface="Gilroy" panose="00000A00000000000000" pitchFamily="2" charset="-52"/>
              </a:rPr>
              <a:t>Наставник: </a:t>
            </a:r>
            <a:r>
              <a:rPr lang="ru-RU" sz="4497" b="1" dirty="0">
                <a:solidFill>
                  <a:schemeClr val="bg1"/>
                </a:solidFill>
              </a:rPr>
              <a:t>Лялин Евгений Александрович</a:t>
            </a:r>
          </a:p>
          <a:p>
            <a:pPr marL="0" indent="0" algn="l"/>
            <a:endParaRPr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679399" y="1207794"/>
            <a:ext cx="5295636" cy="735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67" tIns="91367" rIns="91367" bIns="91367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398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398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398" dirty="0">
                <a:solidFill>
                  <a:schemeClr val="accent4"/>
                </a:solidFill>
                <a:latin typeface="Gilroy" panose="00000A00000000000000" pitchFamily="2" charset="-52"/>
              </a:rPr>
              <a:t>. Осень 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2886" y="3898245"/>
            <a:ext cx="4717174" cy="117703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367" tIns="91367" rIns="91367" bIns="91367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798" dirty="0">
                <a:solidFill>
                  <a:schemeClr val="bg1"/>
                </a:solidFill>
              </a:rPr>
              <a:t>Технологическое направление </a:t>
            </a:r>
            <a:r>
              <a:rPr lang="ru-RU" sz="1273" b="1" cap="all" dirty="0">
                <a:solidFill>
                  <a:schemeClr val="bg1"/>
                </a:solidFill>
                <a:hlinkClick r:id="rId4"/>
              </a:rPr>
              <a:t/>
            </a:r>
            <a:br>
              <a:rPr lang="ru-RU" sz="1273" b="1" cap="all" dirty="0">
                <a:solidFill>
                  <a:schemeClr val="bg1"/>
                </a:solidFill>
                <a:hlinkClick r:id="rId4"/>
              </a:rPr>
            </a:br>
            <a:r>
              <a:rPr lang="ru-RU" sz="2798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28" y1="23682" x2="50528" y2="23682"/>
                        <a14:foregroundMark x1="54751" y1="19701" x2="54751" y2="19701"/>
                        <a14:foregroundMark x1="45701" y1="20199" x2="45701" y2="20199"/>
                        <a14:foregroundMark x1="30468" y1="21393" x2="30468" y2="21393"/>
                        <a14:foregroundMark x1="28507" y1="13035" x2="28507" y2="13035"/>
                        <a14:foregroundMark x1="30468" y1="11841" x2="30468" y2="11841"/>
                        <a14:foregroundMark x1="70739" y1="13831" x2="70739" y2="13831"/>
                        <a14:foregroundMark x1="70739" y1="21194" x2="70739" y2="21194"/>
                        <a14:foregroundMark x1="68175" y1="31244" x2="68175" y2="31244"/>
                        <a14:foregroundMark x1="68477" y1="38905" x2="68477" y2="38905"/>
                        <a14:foregroundMark x1="31222" y1="38905" x2="31222" y2="38905"/>
                        <a14:foregroundMark x1="36802" y1="45771" x2="36802" y2="45771"/>
                        <a14:foregroundMark x1="31976" y1="61592" x2="31976" y2="61592"/>
                        <a14:foregroundMark x1="29713" y1="67761" x2="29713" y2="67761"/>
                        <a14:foregroundMark x1="28959" y1="71642" x2="28959" y2="71642"/>
                        <a14:foregroundMark x1="51282" y1="73632" x2="51282" y2="73632"/>
                        <a14:foregroundMark x1="46154" y1="67264" x2="46154" y2="67264"/>
                        <a14:foregroundMark x1="45400" y1="60299" x2="45400" y2="60299"/>
                        <a14:foregroundMark x1="45701" y1="66269" x2="45701" y2="66269"/>
                        <a14:foregroundMark x1="46908" y1="66269" x2="46908" y2="66269"/>
                        <a14:foregroundMark x1="30015" y1="71144" x2="30015" y2="71144"/>
                        <a14:foregroundMark x1="48416" y1="82985" x2="48416" y2="82985"/>
                        <a14:foregroundMark x1="50980" y1="86468" x2="50980" y2="86468"/>
                        <a14:foregroundMark x1="70437" y1="49453" x2="70437" y2="49453"/>
                        <a14:foregroundMark x1="58371" y1="51741" x2="58371" y2="51741"/>
                        <a14:foregroundMark x1="72247" y1="61095" x2="72247" y2="61095"/>
                        <a14:foregroundMark x1="71493" y1="68756" x2="71493" y2="68756"/>
                        <a14:foregroundMark x1="71192" y1="75323" x2="71192" y2="75323"/>
                        <a14:foregroundMark x1="73303" y1="82985" x2="73303" y2="82985"/>
                        <a14:foregroundMark x1="73002" y1="88458" x2="73002" y2="88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450" y="1942726"/>
            <a:ext cx="617170" cy="9355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42702" y="2410490"/>
            <a:ext cx="3226576" cy="428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82" dirty="0"/>
              <a:t>Bee Drinking System</a:t>
            </a:r>
            <a:endParaRPr lang="ru-RU" sz="2182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2685" y="3396343"/>
            <a:ext cx="4953143" cy="48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73" dirty="0">
                <a:solidFill>
                  <a:schemeClr val="bg1"/>
                </a:solidFill>
                <a:hlinkClick r:id="rId4"/>
              </a:rPr>
              <a:t>ТЕХНОЛОГИИ МОДЕЛИРОВАНИЯ И РАЗРАБОТКИ МАТЕРИАЛОВ С ЗАДАННЫМИ СВОЙСТВАМИ</a:t>
            </a:r>
          </a:p>
        </p:txBody>
      </p:sp>
    </p:spTree>
    <p:extLst>
      <p:ext uri="{BB962C8B-B14F-4D97-AF65-F5344CB8AC3E}">
        <p14:creationId xmlns:p14="http://schemas.microsoft.com/office/powerpoint/2010/main" val="267764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72" b="1" dirty="0"/>
              <a:t>Проблема 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858374"/>
            <a:ext cx="4014533" cy="2175283"/>
          </a:xfrm>
        </p:spPr>
        <p:txBody>
          <a:bodyPr>
            <a:noAutofit/>
          </a:bodyPr>
          <a:lstStyle/>
          <a:p>
            <a:pPr marL="266962" indent="-259747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chemeClr val="tx1"/>
                </a:solidFill>
              </a:rPr>
              <a:t>В весенний период вода в водоёмах и поилках замерзает</a:t>
            </a:r>
            <a:r>
              <a:rPr lang="en-US" sz="1800" dirty="0">
                <a:solidFill>
                  <a:schemeClr val="tx1"/>
                </a:solidFill>
              </a:rPr>
              <a:t>,</a:t>
            </a:r>
            <a:r>
              <a:rPr lang="ru-RU" sz="1800" dirty="0">
                <a:solidFill>
                  <a:schemeClr val="tx1"/>
                </a:solidFill>
              </a:rPr>
              <a:t>требуется постоянная подачи воды с поддержанием температуры. </a:t>
            </a:r>
          </a:p>
          <a:p>
            <a:pPr marL="266962" indent="-259747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chemeClr val="tx1"/>
                </a:solidFill>
              </a:rPr>
              <a:t>Есть пасеки </a:t>
            </a:r>
            <a:r>
              <a:rPr lang="en-US" sz="1800" dirty="0">
                <a:solidFill>
                  <a:schemeClr val="tx1"/>
                </a:solidFill>
              </a:rPr>
              <a:t>,</a:t>
            </a:r>
            <a:r>
              <a:rPr lang="ru-RU" sz="1800" dirty="0">
                <a:solidFill>
                  <a:schemeClr val="tx1"/>
                </a:solidFill>
              </a:rPr>
              <a:t>где водоёмы находятся далеко 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</p:txBody>
      </p:sp>
      <p:pic>
        <p:nvPicPr>
          <p:cNvPr id="3074" name="Picture 2" descr="http://s3.fotokto.ru/photo/full/129/1299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124" y="3157913"/>
            <a:ext cx="2804126" cy="18577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37511" y="80191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 smtClean="0"/>
              <a:t>Наш продукт ориентирован на пчеловодов и любителей пчеловодства, которые хотят улучшить свою продуктивность и удобство ухода за пчёлами. </a:t>
            </a:r>
            <a:endParaRPr lang="ru-RU" sz="1800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 txBox="1">
            <a:spLocks/>
          </p:cNvSpPr>
          <p:nvPr/>
        </p:nvSpPr>
        <p:spPr>
          <a:xfrm>
            <a:off x="5523173" y="234262"/>
            <a:ext cx="4430623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272" b="1" dirty="0" smtClean="0"/>
              <a:t>Пользователь </a:t>
            </a:r>
            <a:endParaRPr lang="ru-RU" sz="3272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614450"/>
            <a:ext cx="3007724" cy="2006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529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623400" y="25406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/>
              <a:t>Решение</a:t>
            </a:r>
            <a:endParaRPr b="1"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206925" y="1533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/>
              <a:t>Наш &lt;вид решения&gt;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/>
              <a:t>будет выполнять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/>
              <a:t>&lt;главную функцию&gt;.</a:t>
            </a:r>
            <a:endParaRPr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28976" y="1162050"/>
            <a:ext cx="57289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0"/>
              </a:rPr>
              <a:t>Мы представляем </a:t>
            </a:r>
            <a:r>
              <a:rPr lang="ru-RU" sz="2400" dirty="0" smtClean="0">
                <a:ln w="0"/>
              </a:rPr>
              <a:t>автоматическую систему, </a:t>
            </a:r>
            <a:r>
              <a:rPr lang="ru-RU" sz="2400" dirty="0">
                <a:ln w="0"/>
              </a:rPr>
              <a:t>поилка для пчёл, предназначена для подачи воды пчёлам - в  весенний, осенний, летний период.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0" y="1162050"/>
            <a:ext cx="2573339" cy="3431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7" y="445025"/>
            <a:ext cx="7907866" cy="444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3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1398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Аналоги решения</a:t>
            </a:r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587375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Экономия времени пчеловода</a:t>
            </a:r>
          </a:p>
          <a:p>
            <a:pPr marL="587375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Автоматизация процесса поения</a:t>
            </a:r>
          </a:p>
          <a:p>
            <a:pPr marL="587375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Фильтрация воды</a:t>
            </a:r>
          </a:p>
          <a:p>
            <a:pPr marL="587375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Естественная среда для пчёл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5" name="Picture 4" descr="https://pole1.ru/wa-data/public/shop/products/75/25/22575/images/35143/3168063665a7c7f4d87f49_original.jpg.9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482" y="2025889"/>
            <a:ext cx="3390650" cy="254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94514" y="71252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15013" indent="-207797">
              <a:buFont typeface="Arial" panose="020B0604020202020204" pitchFamily="34" charset="0"/>
              <a:buChar char="•"/>
            </a:pPr>
            <a:r>
              <a:rPr lang="ru-RU" sz="1800" dirty="0"/>
              <a:t>Существуют простые решения - наполнение банок водой </a:t>
            </a:r>
            <a:r>
              <a:rPr lang="en-US" sz="1800" dirty="0"/>
              <a:t>,</a:t>
            </a:r>
            <a:r>
              <a:rPr lang="ru-RU" sz="1800" dirty="0"/>
              <a:t>самим пчеловодом</a:t>
            </a:r>
          </a:p>
          <a:p>
            <a:r>
              <a:rPr lang="ru-RU" sz="1800" dirty="0"/>
              <a:t>     - Нет автоматизированных систем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1136915" y="756283"/>
            <a:ext cx="8381999" cy="273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7200" b="1" smtClean="0"/>
              <a:t>Что мы получаем?</a:t>
            </a:r>
            <a:endParaRPr lang="ru-RU" sz="7200" b="1" dirty="0"/>
          </a:p>
        </p:txBody>
      </p:sp>
      <p:pic>
        <p:nvPicPr>
          <p:cNvPr id="8" name="Picture 4" descr="https://moremeda.com/wp-content/uploads/2023/05/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67698"/>
            <a:ext cx="3247533" cy="216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909" dirty="0"/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3272" b="1" dirty="0"/>
              <a:t>Бизнес-модель</a:t>
            </a:r>
            <a:endParaRPr lang="ru-RU" sz="3272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9517" y="992924"/>
            <a:ext cx="8374842" cy="3434051"/>
          </a:xfrm>
        </p:spPr>
        <p:txBody>
          <a:bodyPr/>
          <a:lstStyle/>
          <a:p>
            <a:pPr marL="240987" indent="-233772">
              <a:buFont typeface="+mj-lt"/>
              <a:buAutoNum type="arabicPeriod"/>
            </a:pPr>
            <a:r>
              <a:rPr lang="ru-RU" sz="1454" dirty="0"/>
              <a:t>Найти инвесторов </a:t>
            </a:r>
          </a:p>
          <a:p>
            <a:pPr marL="240987" indent="-233772">
              <a:buFont typeface="+mj-lt"/>
              <a:buAutoNum type="arabicPeriod"/>
            </a:pPr>
            <a:r>
              <a:rPr lang="ru-RU" sz="1454" dirty="0"/>
              <a:t>Продажа идеи(патента)</a:t>
            </a:r>
          </a:p>
          <a:p>
            <a:pPr marL="240987" indent="-233772">
              <a:buFont typeface="+mj-lt"/>
              <a:buAutoNum type="arabicPeriod"/>
            </a:pPr>
            <a:r>
              <a:rPr lang="ru-RU" sz="1454" dirty="0"/>
              <a:t>Поставки как российским производителям так и за рубеж</a:t>
            </a:r>
          </a:p>
          <a:p>
            <a:pPr marL="240987" indent="-233772">
              <a:buFont typeface="+mj-lt"/>
              <a:buAutoNum type="arabicPeriod"/>
            </a:pPr>
            <a:r>
              <a:rPr lang="ru-RU" sz="1454" dirty="0"/>
              <a:t>Продажа дополнительных компонентов</a:t>
            </a:r>
          </a:p>
          <a:p>
            <a:pPr marL="240987" indent="-233772">
              <a:buFont typeface="+mj-lt"/>
              <a:buAutoNum type="arabicPeriod"/>
            </a:pPr>
            <a:endParaRPr lang="ru-RU" sz="1454" dirty="0"/>
          </a:p>
          <a:p>
            <a:endParaRPr lang="ru-RU" dirty="0"/>
          </a:p>
        </p:txBody>
      </p:sp>
      <p:pic>
        <p:nvPicPr>
          <p:cNvPr id="4098" name="Picture 2" descr="http://papik.pro/uploads/posts/2022-01/1641139606_56-papik-pro-p-risunok-paseka-detskii-6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00" b="96100" l="2011" r="96085">
                        <a14:foregroundMark x1="7513" y1="30400" x2="7513" y2="30400"/>
                        <a14:foregroundMark x1="4233" y1="47200" x2="4233" y2="47200"/>
                        <a14:foregroundMark x1="2328" y1="36300" x2="2328" y2="36300"/>
                        <a14:foregroundMark x1="51534" y1="6200" x2="51534" y2="6200"/>
                        <a14:foregroundMark x1="96296" y1="44100" x2="96296" y2="44100"/>
                        <a14:foregroundMark x1="3810" y1="57500" x2="3810" y2="57500"/>
                        <a14:foregroundMark x1="8783" y1="70200" x2="8783" y2="70200"/>
                        <a14:foregroundMark x1="5714" y1="29400" x2="5714" y2="29400"/>
                        <a14:foregroundMark x1="4021" y1="34300" x2="4021" y2="34300"/>
                        <a14:foregroundMark x1="5291" y1="37400" x2="5291" y2="37400"/>
                        <a14:foregroundMark x1="29630" y1="39800" x2="29630" y2="39800"/>
                        <a14:foregroundMark x1="42857" y1="17200" x2="42857" y2="17200"/>
                        <a14:foregroundMark x1="81376" y1="48600" x2="81376" y2="48600"/>
                        <a14:foregroundMark x1="85079" y1="44300" x2="85079" y2="44300"/>
                        <a14:foregroundMark x1="85714" y1="43900" x2="85714" y2="43900"/>
                        <a14:foregroundMark x1="80741" y1="48600" x2="80741" y2="48600"/>
                        <a14:foregroundMark x1="78519" y1="49700" x2="78519" y2="49700"/>
                        <a14:foregroundMark x1="77249" y1="50300" x2="77249" y2="50300"/>
                        <a14:foregroundMark x1="77037" y1="50500" x2="77037" y2="50500"/>
                        <a14:foregroundMark x1="77884" y1="51300" x2="78942" y2="51300"/>
                        <a14:foregroundMark x1="82222" y1="52100" x2="82222" y2="52100"/>
                        <a14:foregroundMark x1="80741" y1="55400" x2="78942" y2="56900"/>
                        <a14:foregroundMark x1="48360" y1="91700" x2="48360" y2="91700"/>
                        <a14:foregroundMark x1="53333" y1="96100" x2="53333" y2="96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504" y="1387586"/>
            <a:ext cx="2944010" cy="311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6-23.userapi.com/s/v1/ig2/d0u4UVe0SLxjdxFCpXdhSmimkC1oMD0vHe-faCMmB3jOXbxySHW1_fItKOqU2QFsAuT1YhVVo0Ni2uQXt30MvcYc.jpg?size=800x800&amp;quality=96&amp;crop=0,0,800,800&amp;ava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30" y="2655965"/>
            <a:ext cx="1063576" cy="106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i?id=6f8ae15057c5d41af065c8458418c5dc_l-7757532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01" b="91012" l="7222" r="93222">
                        <a14:foregroundMark x1="56778" y1="6571" x2="56778" y2="6571"/>
                        <a14:foregroundMark x1="57444" y1="3701" x2="57444" y2="3701"/>
                        <a14:foregroundMark x1="7444" y1="67900" x2="7556" y2="67523"/>
                        <a14:foregroundMark x1="93333" y1="54607" x2="93333" y2="54607"/>
                        <a14:foregroundMark x1="47556" y1="91012" x2="47556" y2="910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769" y="2655966"/>
            <a:ext cx="747004" cy="109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Равно 8"/>
          <p:cNvSpPr/>
          <p:nvPr/>
        </p:nvSpPr>
        <p:spPr>
          <a:xfrm>
            <a:off x="3233924" y="2909053"/>
            <a:ext cx="547961" cy="43815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36">
              <a:solidFill>
                <a:schemeClr val="tx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503844" y="2945263"/>
            <a:ext cx="619932" cy="365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36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63083" y1="23250" x2="63083" y2="23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38" y="2494198"/>
            <a:ext cx="1066845" cy="142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7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162">
              <a:srgbClr val="DEEAFD"/>
            </a:gs>
            <a:gs pos="5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192213" y="-37538"/>
            <a:ext cx="8729855" cy="58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Заинтересованные стороны (</a:t>
            </a:r>
            <a:r>
              <a:rPr lang="ru-RU" dirty="0" err="1"/>
              <a:t>стейкхолдеры</a:t>
            </a:r>
            <a:r>
              <a:rPr lang="ru-RU" dirty="0"/>
              <a:t>)</a:t>
            </a:r>
            <a:endParaRPr dirty="0"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215108" y="5672218"/>
            <a:ext cx="8648748" cy="19134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t"/>
            <a:r>
              <a:rPr lang="ru-RU" sz="900" dirty="0"/>
              <a:t>На этом слайде необходимо отразить, с кем пересекается Ваше решение заявленной проблемы (В проблемную ситуацию всегда вовлечено несколько сторон</a:t>
            </a:r>
            <a:r>
              <a:rPr lang="ru-RU" sz="900" dirty="0" smtClean="0"/>
              <a:t>): Наше решение пересекается с производителями пластиковых кормушек </a:t>
            </a:r>
            <a:r>
              <a:rPr lang="ru-RU" b="1" dirty="0">
                <a:hlinkClick r:id="rId3"/>
              </a:rPr>
              <a:t/>
            </a:r>
            <a:br>
              <a:rPr lang="ru-RU" b="1" dirty="0">
                <a:hlinkClick r:id="rId3"/>
              </a:rPr>
            </a:br>
            <a:r>
              <a:rPr lang="ru-RU" b="1" dirty="0" smtClean="0">
                <a:hlinkClick r:id="rId3"/>
              </a:rPr>
              <a:t>Товары для пчеловодства. Официальный сайт </a:t>
            </a:r>
            <a:r>
              <a:rPr lang="ru-RU" b="1" dirty="0" err="1" smtClean="0">
                <a:hlinkClick r:id="rId3"/>
              </a:rPr>
              <a:t>Лысонь</a:t>
            </a:r>
            <a:endParaRPr lang="ru-RU" b="1" dirty="0" smtClean="0">
              <a:hlinkClick r:id="rId3"/>
            </a:endParaRPr>
          </a:p>
          <a:p>
            <a:pPr fontAlgn="t"/>
            <a:r>
              <a:rPr lang="ru-RU" b="1" dirty="0" smtClean="0">
                <a:hlinkClick r:id="rId4"/>
              </a:rPr>
              <a:t>lyson-russia.ru</a:t>
            </a:r>
            <a:endParaRPr lang="ru-RU" b="1" dirty="0" smtClean="0"/>
          </a:p>
          <a:p>
            <a:pPr fontAlgn="t"/>
            <a:endParaRPr lang="ru-RU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285750" lvl="0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-RU" sz="900" dirty="0"/>
              <a:t>Кто 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-RU" sz="900" dirty="0" smtClean="0"/>
              <a:t>Чего </a:t>
            </a:r>
            <a:r>
              <a:rPr lang="ru-RU" sz="900" dirty="0"/>
              <a:t>хочет (конкретные цели)?</a:t>
            </a:r>
            <a:endParaRPr dirty="0"/>
          </a:p>
          <a:p>
            <a:pPr marL="285750" lvl="0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-RU" sz="900" dirty="0"/>
              <a:t>Как можно связаться с ними (телефон, почта, личные контакты, через руководство вуза и т.д., что бы предложить свой продукт)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-RU" sz="900" b="1" dirty="0"/>
              <a:t>Для Анализа можно использовать луковичную диаграмму, матрицу «влияние-интерес» или другие инструменты оценки заинтересованных сторон (</a:t>
            </a:r>
            <a:r>
              <a:rPr lang="ru-RU" sz="900" b="1" dirty="0" err="1"/>
              <a:t>стейкхолдеров</a:t>
            </a:r>
            <a:r>
              <a:rPr lang="ru-RU" sz="900" b="1" dirty="0"/>
              <a:t>)</a:t>
            </a:r>
            <a:endParaRPr sz="900" b="1" dirty="0"/>
          </a:p>
        </p:txBody>
      </p:sp>
      <p:sp>
        <p:nvSpPr>
          <p:cNvPr id="86" name="Google Shape;86;p17"/>
          <p:cNvSpPr txBox="1"/>
          <p:nvPr/>
        </p:nvSpPr>
        <p:spPr>
          <a:xfrm>
            <a:off x="821996" y="9291620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Луковичная диаграмма для анализа </a:t>
            </a:r>
            <a:r>
              <a:rPr lang="ru-RU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стейкхолдеров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781344" y="0"/>
            <a:ext cx="2695634" cy="191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72110" y="-191372"/>
            <a:ext cx="3429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09458" y="175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1415" tIns="45720" rIns="91440" bIns="6665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</a:rPr>
              <a:t>  </a:t>
            </a:r>
            <a:r>
              <a:rPr kumimoji="0" lang="ru-RU" altLang="ru-RU" sz="54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</a:rPr>
              <a:t> </a:t>
            </a:r>
            <a:r>
              <a:rPr kumimoji="0" lang="ru-RU" altLang="ru-RU" sz="7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</a:rPr>
              <a:t>                                                       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 smtClean="0">
                <a:ln>
                  <a:noFill/>
                </a:ln>
                <a:solidFill>
                  <a:srgbClr val="14121F"/>
                </a:solidFill>
                <a:effectLst/>
                <a:latin typeface="Pragmatica"/>
                <a:hlinkClick r:id="rId7"/>
              </a:rPr>
              <a:t>Сельские технологии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Pragma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14121F"/>
                </a:solidFill>
                <a:effectLst/>
                <a:latin typeface="Pragmatica"/>
              </a:rPr>
              <a:t>Москва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Pragma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858FA4"/>
                </a:solidFill>
                <a:effectLst/>
                <a:latin typeface="Pragmatica"/>
              </a:rPr>
              <a:t>Производитель товаров для пчеловодства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2E60FF"/>
              </a:solidFill>
              <a:effectLst/>
              <a:latin typeface="Pragmatica"/>
            </a:endParaRPr>
          </a:p>
        </p:txBody>
      </p:sp>
      <p:pic>
        <p:nvPicPr>
          <p:cNvPr id="1029" name="Picture 5" descr="Промышленные предприятия России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699736"/>
            <a:ext cx="14287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7838" y="835145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ru-RU" b="1" dirty="0">
                <a:hlinkClick r:id="rId3"/>
              </a:rPr>
              <a:t>Товары для пчеловодства. Официальный сайт </a:t>
            </a:r>
            <a:r>
              <a:rPr lang="ru-RU" b="1" dirty="0" err="1">
                <a:hlinkClick r:id="rId3"/>
              </a:rPr>
              <a:t>Лысонь</a:t>
            </a:r>
            <a:endParaRPr lang="ru-RU" b="1" dirty="0">
              <a:hlinkClick r:id="rId3"/>
            </a:endParaRPr>
          </a:p>
          <a:p>
            <a:pPr fontAlgn="t"/>
            <a:r>
              <a:rPr lang="ru-RU" b="1" dirty="0">
                <a:hlinkClick r:id="rId4"/>
              </a:rPr>
              <a:t>lyson-russia.ru</a:t>
            </a:r>
            <a:endParaRPr lang="ru-RU" b="1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4988" y="388198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1415" tIns="45720" rIns="91440" bIns="6665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  <a:hlinkClick r:id="rId9"/>
              </a:rPr>
              <a:t>  </a:t>
            </a:r>
            <a:r>
              <a:rPr kumimoji="0" lang="ru-RU" altLang="ru-RU" sz="90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</a:rPr>
              <a:t> </a:t>
            </a:r>
            <a:r>
              <a:rPr kumimoji="0" lang="ru-RU" altLang="ru-RU" sz="7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</a:rPr>
              <a:t>                                           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 smtClean="0">
                <a:ln>
                  <a:noFill/>
                </a:ln>
                <a:solidFill>
                  <a:srgbClr val="14121F"/>
                </a:solidFill>
                <a:effectLst/>
                <a:latin typeface="Pragmatica"/>
                <a:hlinkClick r:id="rId9"/>
              </a:rPr>
              <a:t>Тамбовское общество пчеловодов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Pragma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14121F"/>
                </a:solidFill>
                <a:effectLst/>
                <a:latin typeface="Pragmatica"/>
              </a:rPr>
              <a:t>Тамбовская область, Тамбов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Pragma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858FA4"/>
                </a:solidFill>
                <a:effectLst/>
                <a:latin typeface="Pragmatica"/>
              </a:rPr>
              <a:t>Производитель пчеловодного инвентаря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2E60FF"/>
              </a:solidFill>
              <a:effectLst/>
              <a:latin typeface="Pragmatica"/>
            </a:endParaRPr>
          </a:p>
        </p:txBody>
      </p:sp>
      <p:pic>
        <p:nvPicPr>
          <p:cNvPr id="1031" name="Picture 7" descr="Промышленные предприятия России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2768774"/>
            <a:ext cx="11239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13058" y="221772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14121F"/>
                </a:solidFill>
                <a:latin typeface="Pragmatica"/>
                <a:hlinkClick r:id="rId11"/>
              </a:rPr>
              <a:t>Би-</a:t>
            </a:r>
            <a:r>
              <a:rPr lang="ru-RU" b="1" dirty="0" err="1" smtClean="0">
                <a:solidFill>
                  <a:srgbClr val="14121F"/>
                </a:solidFill>
                <a:latin typeface="Pragmatica"/>
                <a:hlinkClick r:id="rId11"/>
              </a:rPr>
              <a:t>Пром</a:t>
            </a:r>
            <a:r>
              <a:rPr lang="ru-RU" b="1" dirty="0" smtClean="0">
                <a:solidFill>
                  <a:srgbClr val="14121F"/>
                </a:solidFill>
                <a:latin typeface="Pragmatica"/>
              </a:rPr>
              <a:t> </a:t>
            </a:r>
            <a:r>
              <a:rPr lang="ru-RU" dirty="0" smtClean="0">
                <a:solidFill>
                  <a:srgbClr val="14121F"/>
                </a:solidFill>
                <a:latin typeface="Pragmatica"/>
              </a:rPr>
              <a:t>Ростовская </a:t>
            </a:r>
            <a:r>
              <a:rPr lang="ru-RU" dirty="0">
                <a:solidFill>
                  <a:srgbClr val="14121F"/>
                </a:solidFill>
                <a:latin typeface="Pragmatica"/>
              </a:rPr>
              <a:t>область, </a:t>
            </a:r>
            <a:endParaRPr lang="ru-RU" dirty="0" smtClean="0">
              <a:solidFill>
                <a:srgbClr val="14121F"/>
              </a:solidFill>
              <a:latin typeface="Pragmatica"/>
            </a:endParaRPr>
          </a:p>
          <a:p>
            <a:r>
              <a:rPr lang="ru-RU" dirty="0" smtClean="0">
                <a:solidFill>
                  <a:srgbClr val="14121F"/>
                </a:solidFill>
                <a:latin typeface="Pragmatica"/>
              </a:rPr>
              <a:t>Новошахтинск</a:t>
            </a:r>
            <a:endParaRPr lang="ru-RU" dirty="0">
              <a:solidFill>
                <a:srgbClr val="14121F"/>
              </a:solidFill>
              <a:latin typeface="Pragmatica"/>
            </a:endParaRPr>
          </a:p>
          <a:p>
            <a:r>
              <a:rPr lang="ru-RU" dirty="0">
                <a:solidFill>
                  <a:srgbClr val="858FA4"/>
                </a:solidFill>
                <a:latin typeface="Pragmatica"/>
              </a:rPr>
              <a:t>Производитель и реализация медогонок</a:t>
            </a:r>
          </a:p>
        </p:txBody>
      </p:sp>
      <p:pic>
        <p:nvPicPr>
          <p:cNvPr id="1035" name="Picture 11" descr="Промышленные предприятия России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213" y="2975344"/>
            <a:ext cx="1428750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5393996" y="408263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1415" tIns="45720" rIns="91440" bIns="6665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  <a:hlinkClick r:id="rId13"/>
              </a:rPr>
              <a:t> 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</a:rPr>
              <a:t> </a:t>
            </a:r>
            <a:r>
              <a:rPr kumimoji="0" lang="ru-RU" altLang="ru-RU" sz="700" b="0" i="0" u="none" strike="noStrike" cap="none" normalizeH="0" baseline="0" dirty="0" smtClean="0">
                <a:ln>
                  <a:noFill/>
                </a:ln>
                <a:solidFill>
                  <a:srgbClr val="2E60FF"/>
                </a:solidFill>
                <a:effectLst/>
                <a:latin typeface="Pragmatica"/>
              </a:rPr>
              <a:t>                                                       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 smtClean="0">
                <a:ln>
                  <a:noFill/>
                </a:ln>
                <a:solidFill>
                  <a:srgbClr val="14121F"/>
                </a:solidFill>
                <a:effectLst/>
                <a:latin typeface="Pragmatica"/>
                <a:hlinkClick r:id="rId13"/>
              </a:rPr>
              <a:t>Нектар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Pragma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14121F"/>
                </a:solidFill>
                <a:effectLst/>
                <a:latin typeface="Pragmatica"/>
              </a:rPr>
              <a:t>Курская область, Курск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Pragma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858FA4"/>
                </a:solidFill>
                <a:effectLst/>
                <a:latin typeface="Pragmatica"/>
              </a:rPr>
              <a:t>Производитель пчеловодческого оборудования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2E60FF"/>
              </a:solidFill>
              <a:effectLst/>
              <a:latin typeface="Pragmatica"/>
            </a:endParaRPr>
          </a:p>
        </p:txBody>
      </p:sp>
      <p:pic>
        <p:nvPicPr>
          <p:cNvPr id="1037" name="Picture 13" descr="Промышленные предприятия России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123" y="4585605"/>
            <a:ext cx="142875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449" y="619234"/>
            <a:ext cx="3255379" cy="1287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501892" y="3098820"/>
            <a:ext cx="4572000" cy="523220"/>
          </a:xfrm>
          <a:prstGeom prst="rect">
            <a:avLst/>
          </a:prstGeom>
          <a:solidFill>
            <a:schemeClr val="accent6"/>
          </a:solidFill>
        </p:spPr>
        <p:txBody>
          <a:bodyPr>
            <a:spAutoFit/>
          </a:bodyPr>
          <a:lstStyle/>
          <a:p>
            <a:r>
              <a:rPr lang="ru-RU" dirty="0"/>
              <a:t>Наше решение пересекается с производителями пластиковых кормушек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142008" y="94332"/>
            <a:ext cx="885998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Таблица учёта стейкхолдеров (заинтересованных сторон)</a:t>
            </a:r>
            <a:endParaRPr/>
          </a:p>
        </p:txBody>
      </p:sp>
      <p:graphicFrame>
        <p:nvGraphicFramePr>
          <p:cNvPr id="94" name="Google Shape;94;p18"/>
          <p:cNvGraphicFramePr/>
          <p:nvPr>
            <p:extLst>
              <p:ext uri="{D42A27DB-BD31-4B8C-83A1-F6EECF244321}">
                <p14:modId xmlns:p14="http://schemas.microsoft.com/office/powerpoint/2010/main" val="1149753217"/>
              </p:ext>
            </p:extLst>
          </p:nvPr>
        </p:nvGraphicFramePr>
        <p:xfrm>
          <a:off x="376936" y="1008200"/>
          <a:ext cx="8390125" cy="4989139"/>
        </p:xfrm>
        <a:graphic>
          <a:graphicData uri="http://schemas.openxmlformats.org/drawingml/2006/table">
            <a:tbl>
              <a:tblPr firstRow="1" bandRow="1">
                <a:noFill/>
                <a:tableStyleId>{1AAAC488-B68A-4EF0-9DA9-D6328B6778FB}</a:tableStyleId>
              </a:tblPr>
              <a:tblGrid>
                <a:gridCol w="186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8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2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Статус стейкхолдера (заинтересованной стороны) </a:t>
                      </a:r>
                      <a:endParaRPr sz="12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Стейкхолдер </a:t>
                      </a: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известен – конкретная организация, орган государственной власти и т.д.)</a:t>
                      </a:r>
                      <a:endParaRPr sz="12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Чего хочет </a:t>
                      </a: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/>
                      </a:r>
                      <a:b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(цели, интересы, предпочтения)</a:t>
                      </a:r>
                      <a:endParaRPr sz="12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необходимо от него </a:t>
                      </a: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получить команда проекта)</a:t>
                      </a:r>
                      <a:endParaRPr sz="12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предлагаем</a:t>
                      </a:r>
                      <a:endParaRPr sz="1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предложить команда, что бы заинтересовать)</a:t>
                      </a:r>
                      <a:endParaRPr sz="1200" u="none" strike="noStrike" cap="none"/>
                    </a:p>
                  </a:txBody>
                  <a:tcPr marL="51450" marR="51450" marT="51450" marB="514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54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Заказчик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Крупные</a:t>
                      </a:r>
                      <a:r>
                        <a:rPr lang="ru-RU" sz="1200" u="none" strike="noStrike" cap="none" baseline="0" dirty="0" smtClean="0"/>
                        <a:t> и малые предприятия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Поставка аппаратов</a:t>
                      </a:r>
                      <a:r>
                        <a:rPr lang="ru-RU" sz="1200" u="none" strike="noStrike" cap="none" baseline="0" dirty="0" smtClean="0"/>
                        <a:t> СПП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Продажа установки 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Идею</a:t>
                      </a:r>
                      <a:r>
                        <a:rPr lang="ru-RU" sz="1200" u="none" strike="noStrike" cap="none" baseline="0" dirty="0" smtClean="0"/>
                        <a:t> возможной установки СПП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Пользователь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с</a:t>
                      </a:r>
                      <a:r>
                        <a:rPr lang="en-US" sz="1200" u="none" strike="noStrike" cap="none" dirty="0" smtClean="0"/>
                        <a:t>/</a:t>
                      </a:r>
                      <a:r>
                        <a:rPr lang="ru-RU" sz="1200" u="none" strike="noStrike" cap="none" dirty="0" smtClean="0"/>
                        <a:t>х</a:t>
                      </a:r>
                      <a:r>
                        <a:rPr lang="ru-RU" sz="1200" u="none" strike="noStrike" cap="none" baseline="0" dirty="0" smtClean="0"/>
                        <a:t> </a:t>
                      </a:r>
                      <a:r>
                        <a:rPr lang="ru-RU" sz="1200" u="none" strike="noStrike" cap="none" baseline="0" dirty="0" err="1" smtClean="0"/>
                        <a:t>предприятия,малые</a:t>
                      </a:r>
                      <a:r>
                        <a:rPr lang="ru-RU" sz="1200" u="none" strike="noStrike" cap="none" baseline="0" dirty="0" smtClean="0"/>
                        <a:t> и большие пасеки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Установку</a:t>
                      </a:r>
                      <a:r>
                        <a:rPr lang="ru-RU" sz="1200" u="none" strike="noStrike" cap="none" baseline="0" dirty="0" smtClean="0"/>
                        <a:t> которая с</a:t>
                      </a:r>
                      <a:r>
                        <a:rPr lang="ru-RU" sz="1200" u="none" strike="noStrike" cap="none" dirty="0" smtClean="0"/>
                        <a:t>ократит</a:t>
                      </a:r>
                      <a:r>
                        <a:rPr lang="ru-RU" sz="1200" u="none" strike="noStrike" cap="none" baseline="0" dirty="0" smtClean="0"/>
                        <a:t> гибель пчел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Использование</a:t>
                      </a:r>
                      <a:r>
                        <a:rPr lang="ru-RU" sz="1200" u="none" strike="noStrike" cap="none" baseline="0" dirty="0" smtClean="0"/>
                        <a:t> предложенного аппарата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 smtClean="0"/>
                        <a:t>Идею</a:t>
                      </a:r>
                      <a:r>
                        <a:rPr lang="ru-RU" sz="1200" u="none" strike="noStrike" cap="none" baseline="0" dirty="0" smtClean="0"/>
                        <a:t> возможной установки СПП</a:t>
                      </a:r>
                      <a:endParaRPr lang="ru-RU" sz="1200" u="none" strike="noStrike" cap="none" dirty="0" smtClean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7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Держатель ресурсов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err="1" smtClean="0"/>
                        <a:t>Склад,цеха</a:t>
                      </a:r>
                      <a:r>
                        <a:rPr lang="ru-RU" sz="1200" u="none" strike="noStrike" cap="none" dirty="0" smtClean="0"/>
                        <a:t> 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Создание эффективной установки 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Сохранить</a:t>
                      </a:r>
                      <a:r>
                        <a:rPr lang="ru-RU" sz="1200" u="none" strike="noStrike" cap="none" baseline="0" dirty="0" smtClean="0"/>
                        <a:t> детали в целостности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Прототип установки СПП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Регулятор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err="1" smtClean="0"/>
                        <a:t>Росспродукт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Высокие показатели добычи продуктов и выживаемости пчел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Разрешение на выпуск в производство</a:t>
                      </a:r>
                      <a:r>
                        <a:rPr lang="ru-RU" sz="1200" u="none" strike="noStrike" cap="none" baseline="0" dirty="0" smtClean="0"/>
                        <a:t> аппарата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 smtClean="0"/>
                        <a:t>Прототип установки СПП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338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24265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Ключевые выводы из исследования</a:t>
            </a:r>
            <a:br>
              <a:rPr lang="ru-RU" dirty="0"/>
            </a:br>
            <a:endParaRPr dirty="0"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815358"/>
            <a:ext cx="8520600" cy="3830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tx1"/>
              </a:solidFill>
            </a:endParaRPr>
          </a:p>
          <a:p>
            <a:pPr marL="114300" lvl="0" indent="0">
              <a:buNone/>
            </a:pPr>
            <a:r>
              <a:rPr lang="ru-RU" b="1" dirty="0" smtClean="0">
                <a:solidFill>
                  <a:schemeClr val="tx1"/>
                </a:solidFill>
                <a:sym typeface="Arial"/>
              </a:rPr>
              <a:t>1)</a:t>
            </a:r>
            <a:r>
              <a:rPr lang="ru-RU" b="1" dirty="0" err="1" smtClean="0">
                <a:solidFill>
                  <a:schemeClr val="tx1"/>
                </a:solidFill>
                <a:sym typeface="Arial"/>
              </a:rPr>
              <a:t>What</a:t>
            </a:r>
            <a:r>
              <a:rPr lang="ru-RU" dirty="0" smtClean="0">
                <a:solidFill>
                  <a:schemeClr val="tx1"/>
                </a:solidFill>
                <a:sym typeface="Arial"/>
              </a:rPr>
              <a:t> </a:t>
            </a:r>
            <a:r>
              <a:rPr lang="ru-RU" dirty="0">
                <a:solidFill>
                  <a:schemeClr val="tx1"/>
                </a:solidFill>
                <a:sym typeface="Arial"/>
              </a:rPr>
              <a:t>(что) –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Установка, которая </a:t>
            </a:r>
            <a:r>
              <a:rPr lang="ru-RU" dirty="0" smtClean="0">
                <a:solidFill>
                  <a:schemeClr val="tx1"/>
                </a:solidFill>
              </a:rPr>
              <a:t> фильтрует </a:t>
            </a:r>
            <a:r>
              <a:rPr lang="ru-RU" dirty="0">
                <a:solidFill>
                  <a:schemeClr val="tx1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оду </a:t>
            </a:r>
            <a:r>
              <a:rPr lang="ru-RU" dirty="0">
                <a:solidFill>
                  <a:schemeClr val="tx1"/>
                </a:solidFill>
              </a:rPr>
              <a:t>для пчёл</a:t>
            </a:r>
          </a:p>
          <a:p>
            <a:pPr marL="114300" lv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114300" lv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2</a:t>
            </a:r>
            <a:r>
              <a:rPr lang="ru-RU" b="1" dirty="0">
                <a:solidFill>
                  <a:schemeClr val="tx1"/>
                </a:solidFill>
              </a:rPr>
              <a:t>) </a:t>
            </a:r>
            <a:r>
              <a:rPr lang="ru-RU" b="1" dirty="0" err="1">
                <a:solidFill>
                  <a:schemeClr val="tx1"/>
                </a:solidFill>
              </a:rPr>
              <a:t>Who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(кто) Малые и большие предприятия ,пасечники (ИП)</a:t>
            </a:r>
          </a:p>
          <a:p>
            <a:pPr marL="114300" lv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114300" lv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3)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Why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(почему) </a:t>
            </a:r>
            <a:r>
              <a:rPr lang="ru-RU" dirty="0" smtClean="0">
                <a:solidFill>
                  <a:schemeClr val="tx1"/>
                </a:solidFill>
              </a:rPr>
              <a:t> а) чтобы сохранить пчелиные семьи</a:t>
            </a:r>
          </a:p>
          <a:p>
            <a:pPr marL="114300" lvl="0" indent="0">
              <a:buNone/>
            </a:pPr>
            <a:r>
              <a:rPr lang="ru-RU" dirty="0">
                <a:solidFill>
                  <a:schemeClr val="tx1"/>
                </a:solidFill>
              </a:rPr>
              <a:t>		</a:t>
            </a:r>
            <a:r>
              <a:rPr lang="ru-RU" dirty="0" smtClean="0">
                <a:solidFill>
                  <a:schemeClr val="tx1"/>
                </a:solidFill>
              </a:rPr>
              <a:t>  б)для </a:t>
            </a:r>
            <a:r>
              <a:rPr lang="ru-RU" dirty="0">
                <a:solidFill>
                  <a:schemeClr val="tx1"/>
                </a:solidFill>
              </a:rPr>
              <a:t>экономии времени </a:t>
            </a:r>
          </a:p>
          <a:p>
            <a:pPr marL="114300" lv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114300" lv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4)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When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(когда) </a:t>
            </a:r>
            <a:r>
              <a:rPr lang="ru-RU" dirty="0" smtClean="0">
                <a:solidFill>
                  <a:schemeClr val="tx1"/>
                </a:solidFill>
              </a:rPr>
              <a:t>B </a:t>
            </a:r>
            <a:r>
              <a:rPr lang="ru-RU" dirty="0">
                <a:solidFill>
                  <a:schemeClr val="tx1"/>
                </a:solidFill>
              </a:rPr>
              <a:t>начале сезона выставления пчёл</a:t>
            </a:r>
          </a:p>
          <a:p>
            <a:pPr marL="114300" lv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114300" lv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5)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Where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(где</a:t>
            </a:r>
            <a:r>
              <a:rPr lang="ru-RU" dirty="0" smtClean="0">
                <a:solidFill>
                  <a:schemeClr val="tx1"/>
                </a:solidFill>
              </a:rPr>
              <a:t>) Установка будет располагаться на территории пасеки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517" y="596034"/>
            <a:ext cx="5162896" cy="516284"/>
          </a:xfrm>
        </p:spPr>
        <p:txBody>
          <a:bodyPr/>
          <a:lstStyle/>
          <a:p>
            <a:r>
              <a:rPr lang="ru-RU" sz="2000" b="1" dirty="0"/>
              <a:t>3д модель</a:t>
            </a:r>
          </a:p>
          <a:p>
            <a:pPr>
              <a:buNone/>
            </a:pPr>
            <a:endParaRPr lang="ru-RU" sz="909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17" y="106858"/>
            <a:ext cx="4427826" cy="414131"/>
          </a:xfrm>
        </p:spPr>
        <p:txBody>
          <a:bodyPr>
            <a:normAutofit fontScale="90000"/>
          </a:bodyPr>
          <a:lstStyle/>
          <a:p>
            <a:r>
              <a:rPr lang="ru-RU" sz="3272" b="1" dirty="0"/>
              <a:t>Текущие результаты</a:t>
            </a:r>
            <a:endParaRPr lang="ru-RU" sz="3272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" y="1083011"/>
            <a:ext cx="2917364" cy="38898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043" y="1083011"/>
            <a:ext cx="2941915" cy="39225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040" y="1083010"/>
            <a:ext cx="2941915" cy="392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8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Цена установки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24350" y="882881"/>
            <a:ext cx="7952727" cy="1750909"/>
          </a:xfrm>
        </p:spPr>
        <p:txBody>
          <a:bodyPr numCol="2">
            <a:no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Корпус ЭБУ - 5000-7000 р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Аккумулятор 12 ватт 2200р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Водяной насос -(2300) </a:t>
            </a:r>
            <a:r>
              <a:rPr lang="ru-RU" sz="1600" dirty="0" err="1">
                <a:solidFill>
                  <a:schemeClr val="tx1"/>
                </a:solidFill>
              </a:rPr>
              <a:t>руб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отток Воды (пластиковые шланги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700-1200 р)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Поилка (камни декор) - 400р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Емкость с водой( бак 40л) -1500 р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Солнечная панель - 4000-7000 р (100 BT мощность125m)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Электроэнергия (525, 60 </a:t>
            </a:r>
            <a:r>
              <a:rPr lang="ru-RU" sz="1600" dirty="0" err="1">
                <a:solidFill>
                  <a:schemeClr val="tx1"/>
                </a:solidFill>
              </a:rPr>
              <a:t>руб</a:t>
            </a:r>
            <a:r>
              <a:rPr lang="ru-RU" sz="1600" dirty="0">
                <a:solidFill>
                  <a:schemeClr val="tx1"/>
                </a:solidFill>
              </a:rPr>
              <a:t> в год)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Контроллер  - 2100 </a:t>
            </a:r>
            <a:r>
              <a:rPr lang="ru-RU" sz="1600" dirty="0" err="1">
                <a:solidFill>
                  <a:schemeClr val="tx1"/>
                </a:solidFill>
              </a:rPr>
              <a:t>руб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инвертор на 500 ватт - 4600 </a:t>
            </a:r>
            <a:r>
              <a:rPr lang="ru-RU" sz="1600" dirty="0" err="1">
                <a:solidFill>
                  <a:schemeClr val="tx1"/>
                </a:solidFill>
              </a:rPr>
              <a:t>руб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b="1" dirty="0">
                <a:solidFill>
                  <a:schemeClr val="tx1"/>
                </a:solidFill>
              </a:rPr>
              <a:t>ИТОГ</a:t>
            </a:r>
            <a:r>
              <a:rPr lang="ru-RU" sz="1600" dirty="0">
                <a:solidFill>
                  <a:schemeClr val="tx1"/>
                </a:solidFill>
              </a:rPr>
              <a:t>: </a:t>
            </a:r>
            <a:r>
              <a:rPr lang="ru-RU" sz="1600" b="1" dirty="0" smtClean="0">
                <a:solidFill>
                  <a:schemeClr val="tx1"/>
                </a:solidFill>
              </a:rPr>
              <a:t>от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37 500руб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3823906"/>
            <a:ext cx="1238077" cy="121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4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Причины </a:t>
            </a:r>
            <a:r>
              <a:rPr lang="ru-RU" b="1" dirty="0"/>
              <a:t>гибели пчёл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409517" y="441327"/>
            <a:ext cx="8313420" cy="3091582"/>
          </a:xfrm>
        </p:spPr>
        <p:txBody>
          <a:bodyPr numCol="2"/>
          <a:lstStyle/>
          <a:p>
            <a:pPr marL="163063" indent="-155848">
              <a:buFont typeface="Arial" panose="020B0604020202020204" pitchFamily="34" charset="0"/>
              <a:buChar char="•"/>
            </a:pPr>
            <a:endParaRPr lang="ru-RU" sz="1454" dirty="0">
              <a:solidFill>
                <a:schemeClr val="tx1"/>
              </a:solidFill>
            </a:endParaRPr>
          </a:p>
          <a:p>
            <a:pPr marL="163063" indent="-155848">
              <a:buFont typeface="Arial" panose="020B0604020202020204" pitchFamily="34" charset="0"/>
              <a:buChar char="•"/>
            </a:pPr>
            <a:r>
              <a:rPr lang="ru-RU" sz="1454" dirty="0">
                <a:solidFill>
                  <a:schemeClr val="tx1"/>
                </a:solidFill>
              </a:rPr>
              <a:t>Глобальнее потепление</a:t>
            </a:r>
          </a:p>
          <a:p>
            <a:pPr marL="163063" indent="-155848">
              <a:buFont typeface="Arial" panose="020B0604020202020204" pitchFamily="34" charset="0"/>
              <a:buChar char="•"/>
            </a:pPr>
            <a:r>
              <a:rPr lang="ru-RU" sz="1454" dirty="0">
                <a:solidFill>
                  <a:schemeClr val="tx1"/>
                </a:solidFill>
              </a:rPr>
              <a:t>Паразитические клещи, которые распространяют вирусы, деформирующие крылья пчёл</a:t>
            </a:r>
          </a:p>
          <a:p>
            <a:pPr marL="163063" indent="-155848">
              <a:buFont typeface="Arial" panose="020B0604020202020204" pitchFamily="34" charset="0"/>
              <a:buChar char="•"/>
            </a:pPr>
            <a:r>
              <a:rPr lang="ru-RU" sz="1454" dirty="0">
                <a:solidFill>
                  <a:schemeClr val="tx1"/>
                </a:solidFill>
              </a:rPr>
              <a:t>Пестициды</a:t>
            </a:r>
          </a:p>
          <a:p>
            <a:pPr marL="163063" indent="-155848">
              <a:buFont typeface="Arial" panose="020B0604020202020204" pitchFamily="34" charset="0"/>
              <a:buChar char="•"/>
            </a:pPr>
            <a:r>
              <a:rPr lang="ru-RU" sz="1454" dirty="0">
                <a:solidFill>
                  <a:schemeClr val="tx1"/>
                </a:solidFill>
              </a:rPr>
              <a:t>Синдром «Коллапса в колонии», при развитии которого рабочие пчёлы внезапно бросают матку и покидают улей </a:t>
            </a:r>
          </a:p>
          <a:p>
            <a:r>
              <a:rPr lang="ru-RU" sz="1454" dirty="0">
                <a:solidFill>
                  <a:schemeClr val="tx1"/>
                </a:solidFill>
              </a:rPr>
              <a:t>•    Если пчеле приходится возвращаться с взятком низко над таким водоёмом, то любой </a:t>
            </a:r>
          </a:p>
          <a:p>
            <a:r>
              <a:rPr lang="ru-RU" sz="1454" dirty="0">
                <a:solidFill>
                  <a:schemeClr val="tx1"/>
                </a:solidFill>
              </a:rPr>
              <a:t>сильный порыв ветра может сбить пчелу на воду и она гибнет.</a:t>
            </a:r>
          </a:p>
          <a:p>
            <a:pPr marL="163063" indent="-155848">
              <a:buFont typeface="Arial" panose="020B0604020202020204" pitchFamily="34" charset="0"/>
              <a:buChar char="•"/>
            </a:pPr>
            <a:r>
              <a:rPr lang="ru-RU" sz="1454" dirty="0">
                <a:solidFill>
                  <a:schemeClr val="tx1"/>
                </a:solidFill>
              </a:rPr>
              <a:t>Пчелы плохо ориентируются над водой, что означает риск  как для самой пчелы так и может отразиться на её работе.</a:t>
            </a:r>
          </a:p>
          <a:p>
            <a:pPr marL="163063" indent="-155848">
              <a:buFont typeface="Arial" panose="020B0604020202020204" pitchFamily="34" charset="0"/>
              <a:buChar char="•"/>
            </a:pPr>
            <a:r>
              <a:rPr lang="ru-RU" sz="1454" dirty="0">
                <a:solidFill>
                  <a:schemeClr val="tx1"/>
                </a:solidFill>
              </a:rPr>
              <a:t>Места сбора трутней, где происходит спаривание с матками, всегда должно на участках местности, совокупление трутня и матки происходит в воздухе после чего они часто падают на землю</a:t>
            </a:r>
            <a:r>
              <a:rPr lang="en-US" sz="1454" dirty="0">
                <a:solidFill>
                  <a:schemeClr val="tx1"/>
                </a:solidFill>
              </a:rPr>
              <a:t>,</a:t>
            </a:r>
            <a:r>
              <a:rPr lang="ru-RU" sz="1454" dirty="0">
                <a:solidFill>
                  <a:schemeClr val="tx1"/>
                </a:solidFill>
              </a:rPr>
              <a:t>в противном</a:t>
            </a:r>
          </a:p>
          <a:p>
            <a:r>
              <a:rPr lang="ru-RU" sz="1454" dirty="0">
                <a:solidFill>
                  <a:schemeClr val="tx1"/>
                </a:solidFill>
              </a:rPr>
              <a:t>случае если будут спариваться над водой или около речки, погибнет матка.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025" y="3454394"/>
            <a:ext cx="2998412" cy="1689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735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title"/>
          </p:nvPr>
        </p:nvSpPr>
        <p:spPr>
          <a:xfrm>
            <a:off x="26598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Экономика проекта: Рынок</a:t>
            </a:r>
            <a:endParaRPr dirty="0"/>
          </a:p>
        </p:txBody>
      </p:sp>
      <p:graphicFrame>
        <p:nvGraphicFramePr>
          <p:cNvPr id="121" name="Google Shape;121;p27"/>
          <p:cNvGraphicFramePr/>
          <p:nvPr>
            <p:extLst/>
          </p:nvPr>
        </p:nvGraphicFramePr>
        <p:xfrm>
          <a:off x="744583" y="572700"/>
          <a:ext cx="7904964" cy="4701524"/>
        </p:xfrm>
        <a:graphic>
          <a:graphicData uri="http://schemas.openxmlformats.org/drawingml/2006/table">
            <a:tbl>
              <a:tblPr bandRow="1"/>
              <a:tblGrid>
                <a:gridCol w="395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2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94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Формулирование рынка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/>
                        <a:t>отрасль  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/>
                        <a:t>конечный потребитель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882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u="none" strike="noStrike" cap="none" dirty="0" smtClean="0"/>
                        <a:t>Пчеловодство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u="none" strike="noStrike" cap="none" dirty="0" err="1" smtClean="0"/>
                        <a:t>Росспродукт</a:t>
                      </a:r>
                      <a:endParaRPr lang="ru-RU" sz="1100" u="none" strike="noStrike" cap="none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 smtClean="0"/>
                        <a:t>Пчеловоды ИП</a:t>
                      </a:r>
                      <a:r>
                        <a:rPr lang="en-US" sz="1100" u="none" strike="noStrike" cap="none" dirty="0" smtClean="0"/>
                        <a:t>,</a:t>
                      </a:r>
                      <a:r>
                        <a:rPr lang="ru-RU" sz="1100" u="none" strike="noStrike" cap="none" dirty="0" smtClean="0"/>
                        <a:t>ООО</a:t>
                      </a:r>
                      <a:r>
                        <a:rPr lang="ru-RU" sz="1100" u="none" strike="noStrike" cap="none" baseline="0" dirty="0" smtClean="0"/>
                        <a:t> </a:t>
                      </a:r>
                      <a:endParaRPr lang="ru-RU" sz="1100" u="none" strike="noStrike" cap="none" dirty="0" smtClean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5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/>
                        <a:t>география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/>
                        <a:t>конечный продукт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51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u="none" strike="noStrike" cap="none" dirty="0" smtClean="0"/>
                        <a:t>Россия</a:t>
                      </a:r>
                      <a:r>
                        <a:rPr lang="ru-RU" sz="1100" u="none" strike="noStrike" cap="none" baseline="0" dirty="0" smtClean="0"/>
                        <a:t> </a:t>
                      </a:r>
                      <a:r>
                        <a:rPr lang="en-US" sz="1100" u="none" strike="noStrike" cap="none" baseline="0" dirty="0" smtClean="0"/>
                        <a:t>,</a:t>
                      </a:r>
                      <a:r>
                        <a:rPr lang="ru-RU" sz="1100" u="none" strike="noStrike" cap="none" baseline="0" dirty="0" smtClean="0"/>
                        <a:t>но в </a:t>
                      </a:r>
                      <a:r>
                        <a:rPr lang="ru-RU" sz="1100" u="none" strike="noStrike" cap="none" baseline="0" dirty="0" err="1" smtClean="0"/>
                        <a:t>будещем</a:t>
                      </a:r>
                      <a:r>
                        <a:rPr lang="ru-RU" sz="1100" u="none" strike="noStrike" cap="none" baseline="0" dirty="0" smtClean="0"/>
                        <a:t> возможна поставка за рубеж</a:t>
                      </a:r>
                      <a:endParaRPr lang="ru-RU" sz="1100" u="none" strike="noStrike" cap="none" dirty="0" smtClean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0" i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0" i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0" i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0" i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0" i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0" i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u="none" strike="noStrike" cap="none" dirty="0" smtClean="0"/>
                        <a:t>автоматическая поилка для пчёл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72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/>
                        <a:t>назвать рынок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35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 smtClean="0"/>
                        <a:t>Пасеки</a:t>
                      </a:r>
                      <a:r>
                        <a:rPr lang="ru-RU" sz="1100" u="none" strike="noStrike" cap="none" dirty="0"/>
                        <a:t> 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625" marR="7625" marT="76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528" y="2749731"/>
            <a:ext cx="2332488" cy="145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90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122;p27"/>
          <p:cNvGraphicFramePr/>
          <p:nvPr>
            <p:extLst/>
          </p:nvPr>
        </p:nvGraphicFramePr>
        <p:xfrm>
          <a:off x="78377" y="0"/>
          <a:ext cx="8961120" cy="5266913"/>
        </p:xfrm>
        <a:graphic>
          <a:graphicData uri="http://schemas.openxmlformats.org/drawingml/2006/table">
            <a:tbl>
              <a:tblPr bandRow="1"/>
              <a:tblGrid>
                <a:gridCol w="3973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7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295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 dirty="0">
                          <a:solidFill>
                            <a:schemeClr val="dk1"/>
                          </a:solidFill>
                        </a:rPr>
                        <a:t>Методы оценки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5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>
                          <a:solidFill>
                            <a:schemeClr val="dk1"/>
                          </a:solidFill>
                        </a:rPr>
                        <a:t>сверху-вниз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 dirty="0">
                          <a:solidFill>
                            <a:schemeClr val="dk1"/>
                          </a:solidFill>
                        </a:rPr>
                        <a:t>снизу-вверх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5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>
                          <a:solidFill>
                            <a:schemeClr val="dk1"/>
                          </a:solidFill>
                        </a:rPr>
                        <a:t>ТАМ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 dirty="0">
                          <a:solidFill>
                            <a:schemeClr val="dk1"/>
                          </a:solidFill>
                        </a:rPr>
                        <a:t>ТАМ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09">
                <a:tc>
                  <a:txBody>
                    <a:bodyPr/>
                    <a:lstStyle/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Количество пасек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в 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России составляет около 1.5млн.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Цена продукта составляет примерно 37500р</a:t>
                      </a:r>
                      <a:endParaRPr lang="ru-RU" sz="1100" b="0" i="0" u="none" strike="noStrike" kern="1200" cap="none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Итого TAM= </a:t>
                      </a:r>
                    </a:p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1.5млн</a:t>
                      </a:r>
                      <a:r>
                        <a:rPr lang="ru-RU" sz="1100" b="1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* 37500 = 56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.</a:t>
                      </a:r>
                      <a:r>
                        <a:rPr lang="ru-RU" sz="1100" b="1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256 млрд. рублей</a:t>
                      </a:r>
                      <a:endParaRPr lang="ru-RU" sz="1100" b="0" i="0" u="none" strike="noStrike" kern="1200" cap="none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 dirty="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В России 1.5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млрд. пасек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. Из них около1.2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млн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пользуются альтернативными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поилками для пчел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. Это все, кто потенциально могут пользоваться нашим решением.</a:t>
                      </a:r>
                    </a:p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Средний чек = 37500 рублей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 baseline="0" dirty="0" smtClean="0">
                          <a:solidFill>
                            <a:schemeClr val="dk1"/>
                          </a:solidFill>
                        </a:rPr>
                        <a:t>Итого </a:t>
                      </a:r>
                      <a:r>
                        <a:rPr lang="en-US" sz="1100" b="1" u="none" strike="noStrike" cap="none" baseline="0" dirty="0" smtClean="0">
                          <a:solidFill>
                            <a:schemeClr val="dk1"/>
                          </a:solidFill>
                        </a:rPr>
                        <a:t>TAM</a:t>
                      </a:r>
                      <a:r>
                        <a:rPr lang="ru-RU" sz="1100" b="1" u="none" strike="noStrike" cap="none" baseline="0" dirty="0" smtClean="0">
                          <a:solidFill>
                            <a:schemeClr val="dk1"/>
                          </a:solidFill>
                        </a:rPr>
                        <a:t>=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 baseline="0" dirty="0" smtClean="0">
                          <a:solidFill>
                            <a:schemeClr val="dk1"/>
                          </a:solidFill>
                        </a:rPr>
                        <a:t>1.2млн.*37500= 45</a:t>
                      </a:r>
                      <a:r>
                        <a:rPr lang="ru-RU" sz="1100" b="1" u="none" strike="noStrike" cap="none" dirty="0" smtClean="0">
                          <a:solidFill>
                            <a:schemeClr val="dk1"/>
                          </a:solidFill>
                        </a:rPr>
                        <a:t> млрд. рублей</a:t>
                      </a:r>
                      <a:endParaRPr sz="11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5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>
                          <a:solidFill>
                            <a:schemeClr val="dk1"/>
                          </a:solidFill>
                        </a:rPr>
                        <a:t>SAM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>
                          <a:solidFill>
                            <a:schemeClr val="dk1"/>
                          </a:solidFill>
                        </a:rPr>
                        <a:t>SAM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722">
                <a:tc>
                  <a:txBody>
                    <a:bodyPr/>
                    <a:lstStyle/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Возьмем 40% владельцев, которые готовы приобрести нашу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систему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. </a:t>
                      </a:r>
                    </a:p>
                    <a:p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Итого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SAM=</a:t>
                      </a:r>
                    </a:p>
                    <a:p>
                      <a:r>
                        <a:rPr lang="ru-RU" sz="1100" b="1" u="none" strike="noStrike" cap="none" dirty="0" smtClean="0">
                          <a:solidFill>
                            <a:schemeClr val="dk1"/>
                          </a:solidFill>
                        </a:rPr>
                        <a:t>1.5млн * 40% * 37500 =</a:t>
                      </a:r>
                      <a:r>
                        <a:rPr lang="ru-RU" sz="1100" b="1" u="none" strike="noStrike" cap="none" baseline="0" dirty="0" smtClean="0">
                          <a:solidFill>
                            <a:schemeClr val="dk1"/>
                          </a:solidFill>
                        </a:rPr>
                        <a:t> 22.5 млрд. рублей</a:t>
                      </a:r>
                      <a:endParaRPr sz="11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Теперь отрезаем от всего рынка часть, релевантную для нашей идеи. Находим статистику использования поилок. Около 80 % пасечников пользуются поилками.</a:t>
                      </a:r>
                    </a:p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И около 55% хотят альтернативное решение</a:t>
                      </a:r>
                    </a:p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Итого </a:t>
                      </a: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SAM = 45 млрд x 0,8 x 0,55 = 19.8 млрд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5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>
                          <a:solidFill>
                            <a:schemeClr val="dk1"/>
                          </a:solidFill>
                        </a:rPr>
                        <a:t>SOM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>
                          <a:solidFill>
                            <a:schemeClr val="dk1"/>
                          </a:solidFill>
                        </a:rPr>
                        <a:t>SOM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4072">
                <a:tc>
                  <a:txBody>
                    <a:bodyPr/>
                    <a:lstStyle/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Дальше надо понять, какую часть этого рынка сможем взять мы. При учете конкуренции: существует около 48 различных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компаний которые продают поилки для пчел, 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делим SAM на 150 компаний на рынке, получаем </a:t>
                      </a:r>
                    </a:p>
                    <a:p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SOM=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22.5 млрд</a:t>
                      </a:r>
                      <a:r>
                        <a:rPr lang="ru-RU" sz="1100" b="1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/</a:t>
                      </a:r>
                      <a:r>
                        <a:rPr lang="ru-RU" sz="1100" b="1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150=15 млн</a:t>
                      </a:r>
                      <a:endParaRPr lang="ru-RU" sz="1100" b="1" i="0" u="none" strike="noStrike" kern="1200" cap="none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 dirty="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0" cap="none" baseline="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Средний ценник -37500 рублей. Наша комиссия — 5000 рублей. Мы сможем использовать базу пользователей (90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компаний (пасек)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и параллельно привлекать 24  частников(пасечников)</a:t>
                      </a:r>
                      <a:r>
                        <a:rPr lang="ru-RU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в месяц. </a:t>
                      </a:r>
                    </a:p>
                    <a:p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SOM = (90+25 х 12 </a:t>
                      </a:r>
                      <a:r>
                        <a:rPr lang="ru-RU" sz="1100" b="1" i="0" u="none" strike="noStrike" kern="1200" cap="none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мес</a:t>
                      </a: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) x 5000 р  = 6.9</a:t>
                      </a:r>
                      <a:r>
                        <a:rPr lang="en-US" sz="1100" b="1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млн </a:t>
                      </a:r>
                      <a:r>
                        <a:rPr lang="ru-RU" sz="1100" b="1" i="0" u="none" strike="noStrike" kern="1200" cap="none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руб</a:t>
                      </a:r>
                      <a:r>
                        <a:rPr lang="ru-RU" sz="1100" b="1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/год.</a:t>
                      </a:r>
                      <a:endParaRPr lang="ru-RU" sz="1100" b="1" i="0" u="none" strike="noStrike" kern="1200" cap="none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983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123;p27"/>
          <p:cNvGraphicFramePr/>
          <p:nvPr>
            <p:extLst/>
          </p:nvPr>
        </p:nvGraphicFramePr>
        <p:xfrm>
          <a:off x="1325879" y="594359"/>
          <a:ext cx="6551024" cy="3810188"/>
        </p:xfrm>
        <a:graphic>
          <a:graphicData uri="http://schemas.openxmlformats.org/drawingml/2006/table">
            <a:tbl>
              <a:tblPr/>
              <a:tblGrid>
                <a:gridCol w="3275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5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743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Итоги оценки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5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ТАМ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 — российский рынок покупок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поилок для пчел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5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SAM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 — российский рынок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покупаемости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нашего решения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19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SOM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 — наша доля в продажах переносок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5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ru-RU" sz="1100" u="none" strike="noStrike" cap="none" dirty="0" smtClean="0"/>
                        <a:t>Итог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cap="none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sz="1100" b="0" u="none" strike="noStrike" cap="none" baseline="0" dirty="0" smtClean="0">
                          <a:solidFill>
                            <a:srgbClr val="000000"/>
                          </a:solidFill>
                        </a:rPr>
                        <a:t>Итог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5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 smtClean="0"/>
                        <a:t>ТАМ</a:t>
                      </a:r>
                      <a:endParaRPr lang="ru-RU"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 baseline="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-RU" sz="1100" b="0" u="none" strike="noStrike" cap="none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ru-RU" sz="1100" b="0" u="none" strike="noStrike" cap="none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млрд. руб.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5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 smtClean="0"/>
                        <a:t>SAM</a:t>
                      </a:r>
                      <a:endParaRPr lang="en-US"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19.8 млрд.</a:t>
                      </a:r>
                      <a:r>
                        <a:rPr lang="en-US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руб.</a:t>
                      </a:r>
                      <a:endParaRPr lang="ru-RU" sz="1100" b="0" i="0" u="none" strike="noStrike" cap="none" dirty="0" smtClean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6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 smtClean="0"/>
                        <a:t>SOM</a:t>
                      </a:r>
                      <a:endParaRPr lang="en-US"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 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6.9</a:t>
                      </a:r>
                      <a:r>
                        <a:rPr lang="en-US" sz="1100" b="0" i="0" u="none" strike="noStrike" kern="1200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млн</a:t>
                      </a:r>
                      <a:r>
                        <a:rPr lang="en-US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1100" b="0" i="0" u="none" strike="noStrike" kern="1200" cap="non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.руб.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248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Вывод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409517" y="648393"/>
            <a:ext cx="8374842" cy="3434051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sz="1636" dirty="0">
                <a:solidFill>
                  <a:schemeClr val="tx1"/>
                </a:solidFill>
              </a:rPr>
              <a:t>Благодаря данной установке мы создаем лучшие условия для пчёл, чтобы поддерживать их водой </a:t>
            </a:r>
            <a:r>
              <a:rPr lang="en-US" sz="1636" dirty="0">
                <a:solidFill>
                  <a:schemeClr val="tx1"/>
                </a:solidFill>
              </a:rPr>
              <a:t>,</a:t>
            </a:r>
            <a:r>
              <a:rPr lang="ru-RU" sz="1636" dirty="0">
                <a:solidFill>
                  <a:schemeClr val="tx1"/>
                </a:solidFill>
              </a:rPr>
              <a:t>следовательно пчелы будут меньше погибать и соответственно приносить больше прибыли</a:t>
            </a:r>
          </a:p>
          <a:p>
            <a:r>
              <a:rPr lang="ru-RU" sz="1636" dirty="0">
                <a:solidFill>
                  <a:schemeClr val="tx1"/>
                </a:solidFill>
              </a:rPr>
              <a:t>Расчёт со всех продуктов за сезон, с одной семьи можно получить 80 270 рублей</a:t>
            </a:r>
          </a:p>
          <a:p>
            <a:r>
              <a:rPr lang="ru-RU" sz="1636" dirty="0">
                <a:solidFill>
                  <a:schemeClr val="tx1"/>
                </a:solidFill>
              </a:rPr>
              <a:t>Если мы рассматривает более 100 семей на предприятии то данная цифра будет = </a:t>
            </a:r>
          </a:p>
          <a:p>
            <a:r>
              <a:rPr lang="ru-RU" sz="1636" b="1" dirty="0">
                <a:solidFill>
                  <a:schemeClr val="tx1"/>
                </a:solidFill>
              </a:rPr>
              <a:t>8. </a:t>
            </a:r>
            <a:r>
              <a:rPr lang="ru-RU" sz="1636" b="1" dirty="0" smtClean="0">
                <a:solidFill>
                  <a:schemeClr val="tx1"/>
                </a:solidFill>
              </a:rPr>
              <a:t>027 </a:t>
            </a:r>
            <a:r>
              <a:rPr lang="ru-RU" sz="1636" b="1" dirty="0">
                <a:solidFill>
                  <a:schemeClr val="tx1"/>
                </a:solidFill>
              </a:rPr>
              <a:t>000</a:t>
            </a:r>
            <a:r>
              <a:rPr lang="ru-RU" sz="1636" dirty="0">
                <a:solidFill>
                  <a:schemeClr val="tx1"/>
                </a:solidFill>
              </a:rPr>
              <a:t>, но если взять в расчёт тот факт что 20% ежегодно в среднем погибают пчелы</a:t>
            </a:r>
            <a:r>
              <a:rPr lang="en-US" sz="1636" dirty="0">
                <a:solidFill>
                  <a:schemeClr val="tx1"/>
                </a:solidFill>
              </a:rPr>
              <a:t>,</a:t>
            </a:r>
            <a:r>
              <a:rPr lang="ru-RU" sz="1636" dirty="0">
                <a:solidFill>
                  <a:schemeClr val="tx1"/>
                </a:solidFill>
              </a:rPr>
              <a:t> за сезон   = </a:t>
            </a:r>
            <a:r>
              <a:rPr lang="ru-RU" sz="1636" b="1" dirty="0">
                <a:solidFill>
                  <a:schemeClr val="tx1"/>
                </a:solidFill>
              </a:rPr>
              <a:t>1 605 400 </a:t>
            </a:r>
            <a:r>
              <a:rPr lang="en-US" sz="1636" b="1" dirty="0">
                <a:solidFill>
                  <a:schemeClr val="tx1"/>
                </a:solidFill>
              </a:rPr>
              <a:t>,</a:t>
            </a:r>
            <a:r>
              <a:rPr lang="ru-RU" sz="1636" b="1" dirty="0">
                <a:solidFill>
                  <a:schemeClr val="tx1"/>
                </a:solidFill>
              </a:rPr>
              <a:t> </a:t>
            </a:r>
            <a:r>
              <a:rPr lang="ru-RU" sz="1636" dirty="0">
                <a:solidFill>
                  <a:schemeClr val="tx1"/>
                </a:solidFill>
              </a:rPr>
              <a:t>наша система ещё  примечательна тем</a:t>
            </a:r>
            <a:r>
              <a:rPr lang="en-US" sz="1636" dirty="0">
                <a:solidFill>
                  <a:schemeClr val="tx1"/>
                </a:solidFill>
              </a:rPr>
              <a:t>, </a:t>
            </a:r>
            <a:r>
              <a:rPr lang="ru-RU" sz="1636" dirty="0">
                <a:solidFill>
                  <a:schemeClr val="tx1"/>
                </a:solidFill>
              </a:rPr>
              <a:t>что половину факторов гибели пчёл она убирает и тем самым гибель пчёл может уменьшится на 10 процентов, что составит  </a:t>
            </a:r>
            <a:r>
              <a:rPr lang="ru-RU" sz="1636" b="1" dirty="0">
                <a:solidFill>
                  <a:schemeClr val="tx1"/>
                </a:solidFill>
              </a:rPr>
              <a:t>802.700</a:t>
            </a:r>
            <a:r>
              <a:rPr lang="ru-RU" sz="1636" dirty="0">
                <a:solidFill>
                  <a:schemeClr val="tx1"/>
                </a:solidFill>
              </a:rPr>
              <a:t> руб.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3269035"/>
            <a:ext cx="2807011" cy="1874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443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3272" b="1" dirty="0"/>
              <a:t>Команда</a:t>
            </a:r>
            <a:endParaRPr lang="ru-RU" sz="3272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116" y="2134460"/>
            <a:ext cx="1195186" cy="60411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Автор </a:t>
            </a:r>
            <a:r>
              <a:rPr lang="ru-RU" dirty="0" smtClean="0">
                <a:solidFill>
                  <a:schemeClr val="tx1"/>
                </a:solidFill>
              </a:rPr>
              <a:t>идеи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студент 2 курса направление </a:t>
            </a:r>
            <a:r>
              <a:rPr lang="ru-RU" dirty="0" err="1" smtClean="0">
                <a:solidFill>
                  <a:schemeClr val="tx1"/>
                </a:solidFill>
              </a:rPr>
              <a:t>Агроинженерия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lang="ru-RU" dirty="0" smtClean="0">
                <a:solidFill>
                  <a:schemeClr val="tx1"/>
                </a:solidFill>
              </a:rPr>
              <a:t>ПГАТУ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3" b="27483"/>
          <a:stretch>
            <a:fillRect/>
          </a:stretch>
        </p:blipFill>
        <p:spPr>
          <a:xfrm>
            <a:off x="571500" y="847075"/>
            <a:ext cx="972705" cy="973426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6888" y="1954457"/>
            <a:ext cx="1435642" cy="19950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Худяков Алексей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3101" y="2189804"/>
            <a:ext cx="1256593" cy="80471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Спикер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студент 2 курса направление </a:t>
            </a:r>
            <a:r>
              <a:rPr lang="ru-RU" dirty="0" err="1">
                <a:solidFill>
                  <a:schemeClr val="tx1"/>
                </a:solidFill>
              </a:rPr>
              <a:t>Агроинженерия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ru-RU" dirty="0">
                <a:solidFill>
                  <a:schemeClr val="tx1"/>
                </a:solidFill>
              </a:rPr>
              <a:t>ПГАТУ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5" b="25685"/>
          <a:stretch>
            <a:fillRect/>
          </a:stretch>
        </p:blipFill>
        <p:spPr>
          <a:xfrm>
            <a:off x="2703229" y="843678"/>
            <a:ext cx="972705" cy="973426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401065" y="1928166"/>
            <a:ext cx="1568629" cy="19950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Ощепков Вячеслав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64383" y="2146712"/>
            <a:ext cx="1515026" cy="6143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Экономист в сфере создания модели </a:t>
            </a:r>
            <a:r>
              <a:rPr lang="ru-RU" dirty="0" smtClean="0">
                <a:solidFill>
                  <a:schemeClr val="tx1"/>
                </a:solidFill>
              </a:rPr>
              <a:t>установки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студент 2 курса направление </a:t>
            </a:r>
            <a:r>
              <a:rPr lang="ru-RU" dirty="0" err="1">
                <a:solidFill>
                  <a:schemeClr val="tx1"/>
                </a:solidFill>
              </a:rPr>
              <a:t>Агроинженерия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ru-RU" dirty="0">
                <a:solidFill>
                  <a:schemeClr val="tx1"/>
                </a:solidFill>
              </a:rPr>
              <a:t>ПГАТУ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64383" y="1930098"/>
            <a:ext cx="1318492" cy="199505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Четин</a:t>
            </a:r>
            <a:r>
              <a:rPr lang="ru-RU" dirty="0" smtClean="0">
                <a:solidFill>
                  <a:schemeClr val="tx1"/>
                </a:solidFill>
              </a:rPr>
              <a:t> Дмитрий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70502" y="2134460"/>
            <a:ext cx="1143800" cy="2501493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Креатор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студент 2 курса направление </a:t>
            </a:r>
            <a:r>
              <a:rPr lang="ru-RU" dirty="0" err="1">
                <a:solidFill>
                  <a:schemeClr val="tx1"/>
                </a:solidFill>
              </a:rPr>
              <a:t>Агроинженерия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ПГАТУ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6971457" y="843678"/>
            <a:ext cx="972705" cy="973426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72189" y="1928166"/>
            <a:ext cx="1371241" cy="19950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Петунин Сергей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2" b="12912"/>
          <a:stretch>
            <a:fillRect/>
          </a:stretch>
        </p:blipFill>
        <p:spPr>
          <a:xfrm>
            <a:off x="4837343" y="845059"/>
            <a:ext cx="972705" cy="973426"/>
          </a:xfrm>
        </p:spPr>
      </p:pic>
      <p:sp>
        <p:nvSpPr>
          <p:cNvPr id="36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6870502" y="4239064"/>
            <a:ext cx="1230900" cy="19950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273" dirty="0" err="1"/>
              <a:t>Шмырин</a:t>
            </a:r>
            <a:r>
              <a:rPr lang="ru-RU" sz="1273" dirty="0"/>
              <a:t> Илья</a:t>
            </a:r>
          </a:p>
        </p:txBody>
      </p:sp>
      <p:sp>
        <p:nvSpPr>
          <p:cNvPr id="37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4614952" y="4482508"/>
            <a:ext cx="1417354" cy="19950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273" dirty="0"/>
              <a:t>Резников Сергей</a:t>
            </a:r>
          </a:p>
        </p:txBody>
      </p:sp>
      <p:sp>
        <p:nvSpPr>
          <p:cNvPr id="38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2540402" y="4366717"/>
            <a:ext cx="1323150" cy="19950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273" dirty="0"/>
              <a:t>Троцкий Сергей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505" y="3036101"/>
            <a:ext cx="863917" cy="1151890"/>
          </a:xfrm>
          <a:prstGeom prst="rect">
            <a:avLst/>
          </a:prstGeom>
        </p:spPr>
      </p:pic>
      <p:sp>
        <p:nvSpPr>
          <p:cNvPr id="39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443252" y="4482508"/>
            <a:ext cx="1229201" cy="19950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273" dirty="0"/>
              <a:t>Лялин Евгений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217645"/>
            <a:ext cx="982310" cy="982310"/>
          </a:xfrm>
          <a:prstGeom prst="rect">
            <a:avLst/>
          </a:prstGeom>
        </p:spPr>
      </p:pic>
      <p:sp>
        <p:nvSpPr>
          <p:cNvPr id="40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 txBox="1">
            <a:spLocks/>
          </p:cNvSpPr>
          <p:nvPr/>
        </p:nvSpPr>
        <p:spPr>
          <a:xfrm>
            <a:off x="6845655" y="4466469"/>
            <a:ext cx="1895127" cy="115993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909" dirty="0"/>
              <a:t>Разработчик прототипа </a:t>
            </a:r>
            <a:r>
              <a:rPr lang="ru-RU" sz="909" dirty="0" smtClean="0"/>
              <a:t>модели </a:t>
            </a:r>
            <a:r>
              <a:rPr lang="ru-RU" sz="1000" dirty="0" smtClean="0"/>
              <a:t>студент </a:t>
            </a:r>
            <a:r>
              <a:rPr lang="ru-RU" sz="1000" dirty="0"/>
              <a:t>2 курса направление </a:t>
            </a:r>
            <a:r>
              <a:rPr lang="ru-RU" sz="1000" dirty="0" err="1"/>
              <a:t>Агроинженерия</a:t>
            </a:r>
            <a:r>
              <a:rPr lang="en-US" sz="1000" dirty="0"/>
              <a:t>,</a:t>
            </a:r>
            <a:r>
              <a:rPr lang="ru-RU" sz="1000" dirty="0"/>
              <a:t>ПГАТУ</a:t>
            </a:r>
            <a:endParaRPr lang="ru-RU" sz="909" dirty="0"/>
          </a:p>
        </p:txBody>
      </p:sp>
      <p:sp>
        <p:nvSpPr>
          <p:cNvPr id="41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 txBox="1">
            <a:spLocks/>
          </p:cNvSpPr>
          <p:nvPr/>
        </p:nvSpPr>
        <p:spPr>
          <a:xfrm>
            <a:off x="473292" y="4874389"/>
            <a:ext cx="939685" cy="14455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909" dirty="0"/>
              <a:t>Куратор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344" y="3215420"/>
            <a:ext cx="972571" cy="972571"/>
          </a:xfrm>
          <a:prstGeom prst="rect">
            <a:avLst/>
          </a:prstGeom>
        </p:spPr>
      </p:pic>
      <p:sp>
        <p:nvSpPr>
          <p:cNvPr id="42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 txBox="1">
            <a:spLocks/>
          </p:cNvSpPr>
          <p:nvPr/>
        </p:nvSpPr>
        <p:spPr>
          <a:xfrm>
            <a:off x="4332678" y="4650263"/>
            <a:ext cx="2315772" cy="141553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909" dirty="0"/>
              <a:t>Дизайнер </a:t>
            </a:r>
            <a:r>
              <a:rPr lang="ru-RU" sz="909" dirty="0" smtClean="0"/>
              <a:t>презентации</a:t>
            </a:r>
            <a:r>
              <a:rPr lang="en-US" sz="909" dirty="0" smtClean="0"/>
              <a:t>,</a:t>
            </a:r>
            <a:r>
              <a:rPr lang="ru-RU" sz="909" dirty="0" smtClean="0"/>
              <a:t> </a:t>
            </a:r>
            <a:r>
              <a:rPr lang="ru-RU" sz="1000" dirty="0" smtClean="0"/>
              <a:t>студент </a:t>
            </a:r>
            <a:r>
              <a:rPr lang="ru-RU" sz="1000" dirty="0"/>
              <a:t>2 курса направление </a:t>
            </a:r>
            <a:r>
              <a:rPr lang="ru-RU" sz="1000" dirty="0" err="1"/>
              <a:t>Агроинженерия</a:t>
            </a:r>
            <a:r>
              <a:rPr lang="en-US" sz="1000" dirty="0"/>
              <a:t>,</a:t>
            </a:r>
            <a:r>
              <a:rPr lang="ru-RU" sz="1000" dirty="0"/>
              <a:t>ПГАТУ</a:t>
            </a:r>
            <a:r>
              <a:rPr lang="ru-RU" sz="909" dirty="0" smtClean="0"/>
              <a:t> </a:t>
            </a:r>
            <a:endParaRPr lang="ru-RU" sz="909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229" y="3096877"/>
            <a:ext cx="963525" cy="1193382"/>
          </a:xfrm>
          <a:prstGeom prst="rect">
            <a:avLst/>
          </a:prstGeom>
        </p:spPr>
      </p:pic>
      <p:sp>
        <p:nvSpPr>
          <p:cNvPr id="29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 txBox="1">
            <a:spLocks/>
          </p:cNvSpPr>
          <p:nvPr/>
        </p:nvSpPr>
        <p:spPr>
          <a:xfrm>
            <a:off x="2171193" y="4577818"/>
            <a:ext cx="1947162" cy="318531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909" dirty="0" smtClean="0"/>
              <a:t>Проектировщик3</a:t>
            </a:r>
            <a:r>
              <a:rPr lang="en-US" sz="909" dirty="0"/>
              <a:t>D </a:t>
            </a:r>
            <a:r>
              <a:rPr lang="ru-RU" sz="909" dirty="0" smtClean="0"/>
              <a:t>модели </a:t>
            </a:r>
            <a:r>
              <a:rPr lang="ru-RU" sz="1000" dirty="0" smtClean="0"/>
              <a:t>студент 3 </a:t>
            </a:r>
            <a:r>
              <a:rPr lang="ru-RU" sz="1000" dirty="0"/>
              <a:t>курса </a:t>
            </a:r>
            <a:r>
              <a:rPr lang="ru-RU" sz="1000" dirty="0" smtClean="0"/>
              <a:t>направление </a:t>
            </a:r>
            <a:r>
              <a:rPr lang="ru-RU" sz="1000" dirty="0" err="1" smtClean="0"/>
              <a:t>Нт</a:t>
            </a:r>
            <a:r>
              <a:rPr lang="ru-RU" sz="1000" dirty="0" smtClean="0"/>
              <a:t> - 31</a:t>
            </a:r>
            <a:r>
              <a:rPr lang="en-US" sz="1000" dirty="0" smtClean="0"/>
              <a:t>,</a:t>
            </a:r>
            <a:r>
              <a:rPr lang="ru-RU" sz="1000" dirty="0"/>
              <a:t>ПГАТУ</a:t>
            </a:r>
            <a:endParaRPr lang="ru-RU" sz="909" dirty="0" smtClean="0"/>
          </a:p>
          <a:p>
            <a:pPr>
              <a:buClrTx/>
            </a:pPr>
            <a:r>
              <a:rPr lang="ru-RU" sz="909" dirty="0" smtClean="0"/>
              <a:t> </a:t>
            </a:r>
            <a:endParaRPr lang="ru-RU" sz="909" dirty="0"/>
          </a:p>
        </p:txBody>
      </p:sp>
    </p:spTree>
    <p:extLst>
      <p:ext uri="{BB962C8B-B14F-4D97-AF65-F5344CB8AC3E}">
        <p14:creationId xmlns:p14="http://schemas.microsoft.com/office/powerpoint/2010/main" val="8992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3272" b="1" dirty="0"/>
              <a:t>Планы развития</a:t>
            </a:r>
            <a:endParaRPr lang="ru-RU" sz="3272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0587" y="1057027"/>
            <a:ext cx="7131338" cy="3695948"/>
          </a:xfrm>
        </p:spPr>
        <p:txBody>
          <a:bodyPr numCol="2"/>
          <a:lstStyle/>
          <a:p>
            <a:pPr marL="215013" indent="-207797">
              <a:buFont typeface="+mj-lt"/>
              <a:buAutoNum type="arabicPeriod"/>
            </a:pPr>
            <a:r>
              <a:rPr lang="ru-RU" sz="1454" dirty="0">
                <a:solidFill>
                  <a:schemeClr val="tx1"/>
                </a:solidFill>
              </a:rPr>
              <a:t>Изготовление прототипа системы</a:t>
            </a:r>
            <a:r>
              <a:rPr lang="en-US" sz="1454" dirty="0">
                <a:solidFill>
                  <a:schemeClr val="tx1"/>
                </a:solidFill>
              </a:rPr>
              <a:t>;</a:t>
            </a:r>
            <a:endParaRPr lang="ru-RU" sz="1454" dirty="0">
              <a:solidFill>
                <a:schemeClr val="tx1"/>
              </a:solidFill>
            </a:endParaRPr>
          </a:p>
          <a:p>
            <a:pPr marL="215013" indent="-207797">
              <a:buFont typeface="+mj-lt"/>
              <a:buAutoNum type="arabicPeriod"/>
            </a:pPr>
            <a:r>
              <a:rPr lang="ru-RU" sz="1454" dirty="0">
                <a:solidFill>
                  <a:schemeClr val="tx1"/>
                </a:solidFill>
              </a:rPr>
              <a:t>Поиск инвесторов</a:t>
            </a:r>
          </a:p>
          <a:p>
            <a:pPr marL="215013" indent="-207797">
              <a:buFont typeface="+mj-lt"/>
              <a:buAutoNum type="arabicPeriod"/>
            </a:pPr>
            <a:r>
              <a:rPr lang="ru-RU" sz="1454" dirty="0">
                <a:solidFill>
                  <a:schemeClr val="tx1"/>
                </a:solidFill>
              </a:rPr>
              <a:t>Испытания и анализ эффективности системы</a:t>
            </a:r>
            <a:r>
              <a:rPr lang="en-US" sz="1454" dirty="0">
                <a:solidFill>
                  <a:schemeClr val="tx1"/>
                </a:solidFill>
              </a:rPr>
              <a:t>;</a:t>
            </a:r>
            <a:endParaRPr lang="ru-RU" sz="1454" dirty="0">
              <a:solidFill>
                <a:schemeClr val="tx1"/>
              </a:solidFill>
            </a:endParaRPr>
          </a:p>
          <a:p>
            <a:pPr marL="215013" indent="-207797">
              <a:buFont typeface="+mj-lt"/>
              <a:buAutoNum type="arabicPeriod"/>
            </a:pPr>
            <a:r>
              <a:rPr lang="ru-RU" sz="1454" dirty="0">
                <a:solidFill>
                  <a:schemeClr val="tx1"/>
                </a:solidFill>
              </a:rPr>
              <a:t>Сравнение результатов с существующими аналогами</a:t>
            </a:r>
            <a:r>
              <a:rPr lang="en-US" sz="1454" dirty="0">
                <a:solidFill>
                  <a:schemeClr val="tx1"/>
                </a:solidFill>
              </a:rPr>
              <a:t>;</a:t>
            </a:r>
            <a:endParaRPr lang="ru-RU" sz="1454" dirty="0">
              <a:solidFill>
                <a:schemeClr val="tx1"/>
              </a:solidFill>
            </a:endParaRPr>
          </a:p>
          <a:p>
            <a:pPr marL="215013" indent="-207797">
              <a:buFont typeface="+mj-lt"/>
              <a:buAutoNum type="arabicPeriod"/>
            </a:pPr>
            <a:r>
              <a:rPr lang="ru-RU" sz="1454" dirty="0">
                <a:solidFill>
                  <a:schemeClr val="tx1"/>
                </a:solidFill>
              </a:rPr>
              <a:t>Внесение улучшений в конструкцию</a:t>
            </a:r>
            <a:r>
              <a:rPr lang="en-US" sz="1454" dirty="0">
                <a:solidFill>
                  <a:schemeClr val="tx1"/>
                </a:solidFill>
              </a:rPr>
              <a:t>;</a:t>
            </a:r>
            <a:endParaRPr lang="ru-RU" sz="1454" dirty="0">
              <a:solidFill>
                <a:schemeClr val="tx1"/>
              </a:solidFill>
            </a:endParaRPr>
          </a:p>
          <a:p>
            <a:pPr marL="215013" indent="-207797">
              <a:buFont typeface="+mj-lt"/>
              <a:buAutoNum type="arabicPeriod"/>
            </a:pPr>
            <a:r>
              <a:rPr lang="ru-RU" sz="1454" dirty="0" smtClean="0">
                <a:solidFill>
                  <a:schemeClr val="tx1"/>
                </a:solidFill>
              </a:rPr>
              <a:t>Испытания </a:t>
            </a:r>
            <a:r>
              <a:rPr lang="ru-RU" sz="1454" dirty="0">
                <a:solidFill>
                  <a:schemeClr val="tx1"/>
                </a:solidFill>
              </a:rPr>
              <a:t>системы на пчеловодческих предприятиях</a:t>
            </a:r>
            <a:r>
              <a:rPr lang="en-US" sz="1454" dirty="0">
                <a:solidFill>
                  <a:schemeClr val="tx1"/>
                </a:solidFill>
              </a:rPr>
              <a:t>;</a:t>
            </a:r>
            <a:endParaRPr lang="ru-RU" sz="1454" dirty="0">
              <a:solidFill>
                <a:schemeClr val="tx1"/>
              </a:solidFill>
            </a:endParaRPr>
          </a:p>
          <a:p>
            <a:pPr marL="215013" indent="-207797">
              <a:buFont typeface="+mj-lt"/>
              <a:buAutoNum type="arabicPeriod"/>
            </a:pPr>
            <a:r>
              <a:rPr lang="ru-RU" sz="1454" dirty="0">
                <a:solidFill>
                  <a:schemeClr val="tx1"/>
                </a:solidFill>
              </a:rPr>
              <a:t>Внесение улучшений, учёт пожеланий клиентов</a:t>
            </a:r>
            <a:r>
              <a:rPr lang="en-US" sz="1454" dirty="0">
                <a:solidFill>
                  <a:schemeClr val="tx1"/>
                </a:solidFill>
              </a:rPr>
              <a:t>;</a:t>
            </a:r>
            <a:endParaRPr lang="ru-RU" sz="1454" dirty="0">
              <a:solidFill>
                <a:schemeClr val="tx1"/>
              </a:solidFill>
            </a:endParaRPr>
          </a:p>
          <a:p>
            <a:pPr marL="215013" indent="-207797">
              <a:buFont typeface="+mj-lt"/>
              <a:buAutoNum type="arabicPeriod"/>
            </a:pPr>
            <a:r>
              <a:rPr lang="ru-RU" sz="1454" dirty="0" smtClean="0">
                <a:solidFill>
                  <a:schemeClr val="tx1"/>
                </a:solidFill>
              </a:rPr>
              <a:t>Заключение договора с компанией -серийное </a:t>
            </a:r>
            <a:r>
              <a:rPr lang="ru-RU" sz="1454" dirty="0">
                <a:solidFill>
                  <a:schemeClr val="tx1"/>
                </a:solidFill>
              </a:rPr>
              <a:t>производство усовершенствованных поилок.</a:t>
            </a:r>
          </a:p>
          <a:p>
            <a:endParaRPr lang="ru-RU" dirty="0"/>
          </a:p>
        </p:txBody>
      </p:sp>
      <p:pic>
        <p:nvPicPr>
          <p:cNvPr id="4100" name="Picture 4" descr="https://mikrofinrk.ru/wp-content/uploads/2019/08/business_pla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577" y="1442330"/>
            <a:ext cx="3993977" cy="2663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8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3904785" y="2726849"/>
            <a:ext cx="4427825" cy="414132"/>
          </a:xfrm>
        </p:spPr>
        <p:txBody>
          <a:bodyPr/>
          <a:lstStyle/>
          <a:p>
            <a:r>
              <a:rPr lang="ru-RU" sz="1636" dirty="0"/>
              <a:t>Сергей</a:t>
            </a:r>
            <a:endParaRPr lang="ru-RU" sz="1636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о нас думают?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001217" y="2679025"/>
            <a:ext cx="2631182" cy="624594"/>
          </a:xfrm>
        </p:spPr>
        <p:txBody>
          <a:bodyPr/>
          <a:lstStyle/>
          <a:p>
            <a:r>
              <a:rPr lang="ru-RU" sz="1636" dirty="0"/>
              <a:t>Михаил</a:t>
            </a:r>
            <a:endParaRPr lang="ru-RU" sz="1636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05" y="384612"/>
            <a:ext cx="2081075" cy="2680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29" y="722252"/>
            <a:ext cx="2166964" cy="27914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92" y="648393"/>
            <a:ext cx="2220880" cy="2860888"/>
          </a:xfrm>
          <a:prstGeom prst="rect">
            <a:avLst/>
          </a:prstGeom>
        </p:spPr>
      </p:pic>
      <p:sp>
        <p:nvSpPr>
          <p:cNvPr id="13" name="Текст 3"/>
          <p:cNvSpPr txBox="1">
            <a:spLocks/>
          </p:cNvSpPr>
          <p:nvPr/>
        </p:nvSpPr>
        <p:spPr>
          <a:xfrm>
            <a:off x="6903524" y="2762055"/>
            <a:ext cx="2631182" cy="62459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636" dirty="0"/>
              <a:t>Анатолий</a:t>
            </a:r>
          </a:p>
          <a:p>
            <a:pPr>
              <a:buClrTx/>
            </a:pPr>
            <a:endParaRPr lang="ru-RU" sz="909" dirty="0"/>
          </a:p>
        </p:txBody>
      </p:sp>
      <p:sp>
        <p:nvSpPr>
          <p:cNvPr id="16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 txBox="1">
            <a:spLocks/>
          </p:cNvSpPr>
          <p:nvPr/>
        </p:nvSpPr>
        <p:spPr>
          <a:xfrm>
            <a:off x="140708" y="2991322"/>
            <a:ext cx="2822669" cy="15491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Tx/>
              <a:buNone/>
            </a:pPr>
            <a:r>
              <a:rPr lang="ru-RU" sz="1273" dirty="0"/>
              <a:t>«Да, на мой взгляд, эта установка очень полезна в пчеловодстве, ведь именно она поможет обеспечить полноценный питьевой режим. Но нужно учесть некоторые факторы, один из которых это количество ульев, ведь ваша конструкция направлена на большое количество семей, а стоит ли ей пользоваться, если ульев не так много?» </a:t>
            </a:r>
            <a:endParaRPr lang="ru-RU" sz="1273" dirty="0"/>
          </a:p>
        </p:txBody>
      </p:sp>
      <p:sp>
        <p:nvSpPr>
          <p:cNvPr id="17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 txBox="1">
            <a:spLocks/>
          </p:cNvSpPr>
          <p:nvPr/>
        </p:nvSpPr>
        <p:spPr>
          <a:xfrm>
            <a:off x="3082292" y="3059107"/>
            <a:ext cx="2822669" cy="19837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Tx/>
              <a:buNone/>
            </a:pPr>
            <a:r>
              <a:rPr lang="ru-RU" sz="1273" dirty="0"/>
              <a:t>«Очень понравилась Ваша идея, хотел бы попробовать использовать её у себя на пасеке. Пытался создать свою поилку, по типу автоматизированной, но не удалось решить проблему с холодной водой. Вы же, в свою очередь, эту проблему устранили!»</a:t>
            </a:r>
            <a:endParaRPr lang="ru-RU" sz="1273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23877" y="3051328"/>
            <a:ext cx="2978467" cy="1855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73" dirty="0">
                <a:latin typeface="+mn-lt"/>
              </a:rPr>
              <a:t>«На первый взгляд, простая </a:t>
            </a:r>
            <a:r>
              <a:rPr lang="ru-RU" sz="1273" dirty="0">
                <a:latin typeface="+mn-lt"/>
              </a:rPr>
              <a:t>конструкция, </a:t>
            </a:r>
            <a:r>
              <a:rPr lang="ru-RU" sz="1273" dirty="0">
                <a:latin typeface="+mn-lt"/>
              </a:rPr>
              <a:t>но очень полезная в пчеловодстве</a:t>
            </a:r>
            <a:r>
              <a:rPr lang="ru-RU" sz="1273" dirty="0">
                <a:latin typeface="+mn-lt"/>
              </a:rPr>
              <a:t>. Пчелиные семьи </a:t>
            </a:r>
            <a:r>
              <a:rPr lang="ru-RU" sz="1273" dirty="0">
                <a:latin typeface="+mn-lt"/>
              </a:rPr>
              <a:t>с данной установкой скорее всего будут </a:t>
            </a:r>
            <a:r>
              <a:rPr lang="ru-RU" sz="1273" dirty="0">
                <a:latin typeface="+mn-lt"/>
              </a:rPr>
              <a:t>здоровыми, </a:t>
            </a:r>
            <a:r>
              <a:rPr lang="ru-RU" sz="1273" dirty="0">
                <a:latin typeface="+mn-lt"/>
              </a:rPr>
              <a:t>ведь она исключает гибель </a:t>
            </a:r>
            <a:r>
              <a:rPr lang="ru-RU" sz="1273" dirty="0">
                <a:latin typeface="+mn-lt"/>
              </a:rPr>
              <a:t>насекомых </a:t>
            </a:r>
            <a:r>
              <a:rPr lang="ru-RU" sz="1273" dirty="0">
                <a:latin typeface="+mn-lt"/>
              </a:rPr>
              <a:t>(благодаря защитному козырьку), а также </a:t>
            </a:r>
            <a:r>
              <a:rPr lang="ru-RU" sz="1273" dirty="0">
                <a:latin typeface="+mn-lt"/>
              </a:rPr>
              <a:t>непредвиденные расходы </a:t>
            </a:r>
            <a:r>
              <a:rPr lang="ru-RU" sz="1273" dirty="0">
                <a:latin typeface="+mn-lt"/>
              </a:rPr>
              <a:t>владельца пасеки.</a:t>
            </a:r>
            <a:endParaRPr lang="ru-RU" sz="1273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4561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382249" y="835660"/>
            <a:ext cx="6243403" cy="4906209"/>
          </a:xfrm>
        </p:spPr>
        <p:txBody>
          <a:bodyPr>
            <a:normAutofit/>
          </a:bodyPr>
          <a:lstStyle/>
          <a:p>
            <a:pPr marL="4000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начале Акселератора мы поставили перед собой цель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спроектировать автоматическую поилку для пчёл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команде: у каждого члена команды была определенная роль и ответственность за выполнение своих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чем они справились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каждого была отдача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удалось научиться работать в команде, планировать и организовывать свою работу,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успевать в сроки и  достигать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поставленных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целей. 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 ходе работы мы создали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печатается модель на 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принтере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наглядности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Пожелания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будущим участникам: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ту тему которая интересна вам 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нужно найти людей поддерживающих идею и двигаться вперёд несмотря на трудности.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073" r="93594">
                        <a14:foregroundMark x1="12552" y1="20370" x2="12552" y2="20370"/>
                        <a14:foregroundMark x1="39115" y1="37130" x2="39115" y2="37130"/>
                        <a14:foregroundMark x1="48802" y1="40648" x2="48802" y2="40648"/>
                        <a14:foregroundMark x1="53385" y1="46852" x2="53385" y2="46852"/>
                        <a14:foregroundMark x1="62396" y1="51944" x2="62396" y2="51944"/>
                        <a14:foregroundMark x1="68750" y1="59722" x2="68750" y2="59722"/>
                        <a14:foregroundMark x1="80000" y1="64444" x2="80000" y2="64444"/>
                        <a14:foregroundMark x1="85000" y1="72685" x2="85000" y2="72685"/>
                        <a14:foregroundMark x1="93594" y1="77315" x2="93594" y2="77315"/>
                        <a14:foregroundMark x1="21979" y1="64815" x2="21979" y2="64815"/>
                        <a14:foregroundMark x1="20677" y1="24630" x2="20677" y2="24630"/>
                        <a14:foregroundMark x1="29896" y1="37130" x2="29896" y2="37130"/>
                        <a14:foregroundMark x1="12969" y1="70278" x2="12969" y2="70278"/>
                        <a14:foregroundMark x1="7031" y1="70741" x2="7031" y2="70741"/>
                        <a14:foregroundMark x1="3073" y1="83611" x2="3073" y2="836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2612" y="74950"/>
            <a:ext cx="2704746" cy="152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1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1438" y="3675839"/>
            <a:ext cx="4427825" cy="4141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ts val="1982"/>
              </a:lnSpc>
            </a:pPr>
            <a:endParaRPr lang="ru-RU" sz="2000" dirty="0">
              <a:solidFill>
                <a:schemeClr val="tx1"/>
              </a:solidFill>
            </a:endParaRPr>
          </a:p>
          <a:p>
            <a:pPr>
              <a:lnSpc>
                <a:spcPts val="1982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Телефон</a:t>
            </a:r>
          </a:p>
          <a:p>
            <a:pPr>
              <a:lnSpc>
                <a:spcPts val="1982"/>
              </a:lnSpc>
            </a:pPr>
            <a:endParaRPr lang="ru-RU" sz="2000" dirty="0">
              <a:solidFill>
                <a:schemeClr val="tx1"/>
              </a:solidFill>
            </a:endParaRPr>
          </a:p>
          <a:p>
            <a:pPr>
              <a:lnSpc>
                <a:spcPts val="1982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     </a:t>
            </a:r>
            <a:r>
              <a:rPr lang="en-US" sz="2000" dirty="0" smtClean="0">
                <a:solidFill>
                  <a:schemeClr val="tx1"/>
                </a:solidFill>
              </a:rPr>
              <a:t>email</a:t>
            </a:r>
            <a:endParaRPr lang="ru-RU" sz="2000" dirty="0" smtClean="0">
              <a:solidFill>
                <a:schemeClr val="tx1"/>
              </a:solidFill>
            </a:endParaRPr>
          </a:p>
          <a:p>
            <a:pPr>
              <a:lnSpc>
                <a:spcPts val="1982"/>
              </a:lnSpc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1844610" y="3602392"/>
            <a:ext cx="4424468" cy="124185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982"/>
              </a:lnSpc>
              <a:buClrTx/>
            </a:pPr>
            <a:endParaRPr lang="ru-RU" sz="2000" dirty="0"/>
          </a:p>
          <a:p>
            <a:pPr>
              <a:lnSpc>
                <a:spcPts val="1982"/>
              </a:lnSpc>
              <a:buClrTx/>
            </a:pPr>
            <a:r>
              <a:rPr lang="en-US" sz="2000" dirty="0"/>
              <a:t>+7 (</a:t>
            </a:r>
            <a:r>
              <a:rPr lang="ru-RU" sz="2000" dirty="0"/>
              <a:t>922) 344-36-84</a:t>
            </a:r>
          </a:p>
          <a:p>
            <a:pPr>
              <a:lnSpc>
                <a:spcPts val="1982"/>
              </a:lnSpc>
              <a:buClrTx/>
            </a:pPr>
            <a:r>
              <a:rPr lang="en-US" sz="2000" dirty="0"/>
              <a:t>beedrinkssystem@yandex.ru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15" y="1218259"/>
            <a:ext cx="1185659" cy="1797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9267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Вопросы к экспертам</a:t>
            </a:r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6689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4942</TotalTime>
  <Words>1382</Words>
  <Application>Microsoft Office PowerPoint</Application>
  <PresentationFormat>Экран (16:9)</PresentationFormat>
  <Paragraphs>258</Paragraphs>
  <Slides>22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Times New Roman</vt:lpstr>
      <vt:lpstr>Pragmatica</vt:lpstr>
      <vt:lpstr>Arial</vt:lpstr>
      <vt:lpstr>Calibri</vt:lpstr>
      <vt:lpstr>Gilroy</vt:lpstr>
      <vt:lpstr>Wingdings</vt:lpstr>
      <vt:lpstr>Franklin Gothic Heavy</vt:lpstr>
      <vt:lpstr>Simple Light</vt:lpstr>
      <vt:lpstr>Система Пойки Пчёл (СПП) </vt:lpstr>
      <vt:lpstr>Проблема </vt:lpstr>
      <vt:lpstr>Решение</vt:lpstr>
      <vt:lpstr>Презентация PowerPoint</vt:lpstr>
      <vt:lpstr>Аналоги решения</vt:lpstr>
      <vt:lpstr>Бизнес-модель</vt:lpstr>
      <vt:lpstr>Заинтересованные стороны (стейкхолдеры)</vt:lpstr>
      <vt:lpstr>Таблица учёта стейкхолдеров (заинтересованных сторон)</vt:lpstr>
      <vt:lpstr>Ключевые выводы из исследования </vt:lpstr>
      <vt:lpstr>Текущие результаты</vt:lpstr>
      <vt:lpstr>Цена установки</vt:lpstr>
      <vt:lpstr>Причины гибели пчёл </vt:lpstr>
      <vt:lpstr>Экономика проекта: Рынок</vt:lpstr>
      <vt:lpstr>Презентация PowerPoint</vt:lpstr>
      <vt:lpstr>Презентация PowerPoint</vt:lpstr>
      <vt:lpstr>Вывод </vt:lpstr>
      <vt:lpstr>Команда</vt:lpstr>
      <vt:lpstr>Планы развития</vt:lpstr>
      <vt:lpstr>Что о нас думают?</vt:lpstr>
      <vt:lpstr>Презентация PowerPoint</vt:lpstr>
      <vt:lpstr>Контакты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Пойки Пчёл (СПП)</dc:title>
  <dc:creator>Alex Harve</dc:creator>
  <cp:lastModifiedBy>б</cp:lastModifiedBy>
  <cp:revision>29</cp:revision>
  <dcterms:modified xsi:type="dcterms:W3CDTF">2023-12-07T19:24:20Z</dcterms:modified>
</cp:coreProperties>
</file>