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99" r:id="rId10"/>
    <p:sldId id="304" r:id="rId11"/>
    <p:sldId id="301" r:id="rId12"/>
    <p:sldId id="300" r:id="rId13"/>
    <p:sldId id="305" r:id="rId14"/>
    <p:sldId id="308" r:id="rId15"/>
    <p:sldId id="290" r:id="rId16"/>
    <p:sldId id="291" r:id="rId17"/>
    <p:sldId id="302" r:id="rId18"/>
    <p:sldId id="306" r:id="rId19"/>
    <p:sldId id="264" r:id="rId20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101" d="100"/>
          <a:sy n="101" d="100"/>
        </p:scale>
        <p:origin x="-624" y="-7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3600" dirty="0"/>
            <a:t>Работодатель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000" dirty="0"/>
            <a:t>На</a:t>
          </a:r>
          <a:r>
            <a:rPr lang="ru-RU" sz="2000" baseline="0" dirty="0"/>
            <a:t> 2022 год недостаток специалистов составлял порядка одного миллиона человек, в 2023 и в дальнейшие года этот показатель увеличится</a:t>
          </a:r>
          <a:endParaRPr lang="ru-RU" sz="2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 custLinFactNeighborX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Детская школа робототехники </a:t>
          </a:r>
          <a:r>
            <a:rPr lang="en-US" b="1" dirty="0" err="1"/>
            <a:t>Roboschool</a:t>
          </a:r>
          <a:r>
            <a:rPr lang="en-US" b="1" dirty="0"/>
            <a:t> 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Доступная цена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Отряд по киберспорту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6CE85EB2-0823-4F80-A94B-96587F0B9B15}">
      <dgm:prSet phldrT="[Текст]"/>
      <dgm:spPr>
        <a:solidFill>
          <a:srgbClr val="A4D4E2"/>
        </a:solidFill>
      </dgm:spPr>
      <dgm:t>
        <a:bodyPr/>
        <a:lstStyle/>
        <a:p>
          <a:r>
            <a:rPr lang="en-US" dirty="0"/>
            <a:t>IT-</a:t>
          </a:r>
          <a:r>
            <a:rPr lang="ru-RU" dirty="0"/>
            <a:t>куб </a:t>
          </a:r>
        </a:p>
      </dgm:t>
    </dgm:pt>
    <dgm:pt modelId="{82E87434-7ACA-4135-8FCF-60600EBBB02C}" type="parTrans" cxnId="{92863C06-AC8C-403E-A56B-E1D49E0D4EB3}">
      <dgm:prSet/>
      <dgm:spPr/>
      <dgm:t>
        <a:bodyPr/>
        <a:lstStyle/>
        <a:p>
          <a:endParaRPr lang="ru-RU"/>
        </a:p>
      </dgm:t>
    </dgm:pt>
    <dgm:pt modelId="{3734E4BC-AC7F-440F-A51A-9B38BB25E081}" type="sibTrans" cxnId="{92863C06-AC8C-403E-A56B-E1D49E0D4EB3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2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1" presStyleCnt="2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1" destOrd="0" parTransId="{B3C04CD2-9904-4D71-967F-DACEEA19A283}" sibTransId="{7906EB6D-2218-45CE-B08E-08ED8F228640}"/>
    <dgm:cxn modelId="{92863C06-AC8C-403E-A56B-E1D49E0D4EB3}" srcId="{861A968E-9660-4770-82EB-9C2FFC889440}" destId="{6CE85EB2-0823-4F80-A94B-96587F0B9B15}" srcOrd="1" destOrd="0" parTransId="{82E87434-7ACA-4135-8FCF-60600EBBB02C}" sibTransId="{3734E4BC-AC7F-440F-A51A-9B38BB25E081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FBDDC02C-3578-4EEB-8F21-E96F3E66CBBE}" type="presOf" srcId="{6CE85EB2-0823-4F80-A94B-96587F0B9B15}" destId="{B206DAC4-D1DF-4053-8506-5DE426BC8BEF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D8658129-E005-4778-92D0-5A0C4A62DF0E}" type="presParOf" srcId="{CA0ACA70-C3D6-4950-A293-826CA31D4D77}" destId="{157F03D9-AB27-4BEC-A1E6-85F2952B306D}" srcOrd="2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На</a:t>
          </a:r>
          <a:r>
            <a:rPr lang="ru-RU" sz="2000" kern="1200" baseline="0" dirty="0"/>
            <a:t> 2022 год недостаток специалистов составлял порядка одного миллиона человек, в 2023 и в дальнейшие года этот показатель увеличится</a:t>
          </a:r>
          <a:endParaRPr lang="ru-RU" sz="20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/>
            <a:t>Работодатель</a:t>
          </a:r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41" y="16090"/>
          <a:ext cx="3994617" cy="1002029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Конкуренты Продукты/Услуги</a:t>
          </a:r>
        </a:p>
      </dsp:txBody>
      <dsp:txXfrm>
        <a:off x="41" y="16090"/>
        <a:ext cx="3994617" cy="1002029"/>
      </dsp:txXfrm>
    </dsp:sp>
    <dsp:sp modelId="{B206DAC4-D1DF-4053-8506-5DE426BC8BEF}">
      <dsp:nvSpPr>
        <dsp:cNvPr id="0" name=""/>
        <dsp:cNvSpPr/>
      </dsp:nvSpPr>
      <dsp:spPr>
        <a:xfrm>
          <a:off x="0" y="987252"/>
          <a:ext cx="3994617" cy="1990125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/>
            <a:t>Детская школа робототехники </a:t>
          </a:r>
          <a:r>
            <a:rPr lang="en-US" sz="2900" b="1" kern="1200" dirty="0" err="1"/>
            <a:t>Roboschool</a:t>
          </a:r>
          <a:r>
            <a:rPr lang="en-US" sz="2900" b="1" kern="1200" dirty="0"/>
            <a:t> 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/>
            <a:t>IT-</a:t>
          </a:r>
          <a:r>
            <a:rPr lang="ru-RU" sz="2900" kern="1200" dirty="0"/>
            <a:t>куб </a:t>
          </a:r>
        </a:p>
      </dsp:txBody>
      <dsp:txXfrm>
        <a:off x="0" y="987252"/>
        <a:ext cx="3994617" cy="1990125"/>
      </dsp:txXfrm>
    </dsp:sp>
    <dsp:sp modelId="{869E6585-1C72-4E82-914E-39E2C4E28665}">
      <dsp:nvSpPr>
        <dsp:cNvPr id="0" name=""/>
        <dsp:cNvSpPr/>
      </dsp:nvSpPr>
      <dsp:spPr>
        <a:xfrm>
          <a:off x="4553948" y="7793"/>
          <a:ext cx="3994617" cy="1002029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Наши преимущества</a:t>
          </a:r>
        </a:p>
      </dsp:txBody>
      <dsp:txXfrm>
        <a:off x="4553948" y="7793"/>
        <a:ext cx="3994617" cy="1002029"/>
      </dsp:txXfrm>
    </dsp:sp>
    <dsp:sp modelId="{0C85A15E-56D2-44B3-8E52-7FFFB1AE2983}">
      <dsp:nvSpPr>
        <dsp:cNvPr id="0" name=""/>
        <dsp:cNvSpPr/>
      </dsp:nvSpPr>
      <dsp:spPr>
        <a:xfrm>
          <a:off x="4553906" y="1018119"/>
          <a:ext cx="3994617" cy="1990125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/>
            <a:t>Доступная цена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/>
            <a:t>Отряд по киберспорту</a:t>
          </a:r>
        </a:p>
      </dsp:txBody>
      <dsp:txXfrm>
        <a:off x="4553906" y="1018119"/>
        <a:ext cx="3994617" cy="1990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ksyy1412@mail.ru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spc="-1" dirty="0">
                <a:latin typeface="Arial"/>
              </a:rPr>
              <a:t>Детский клуб </a:t>
            </a:r>
          </a:p>
          <a:p>
            <a:pPr algn="ctr">
              <a:lnSpc>
                <a:spcPct val="100000"/>
              </a:lnSpc>
            </a:pPr>
            <a:r>
              <a:rPr lang="ru-RU" sz="2800" spc="-1" dirty="0">
                <a:latin typeface="Arial"/>
              </a:rPr>
              <a:t>«</a:t>
            </a:r>
            <a:r>
              <a:rPr lang="en-US" sz="2800" spc="-1" dirty="0">
                <a:latin typeface="Arial"/>
              </a:rPr>
              <a:t>Pro IT</a:t>
            </a:r>
            <a:r>
              <a:rPr lang="ru-RU" sz="2800" spc="-1" dirty="0">
                <a:latin typeface="Arial"/>
              </a:rPr>
              <a:t>»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xmlns="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3966278" y="2324581"/>
            <a:ext cx="2883092" cy="6774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Конюхова Ксения</a:t>
            </a:r>
          </a:p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Креативность, умение работать с информацией, самоорганизация, знание базы       программирования на </a:t>
            </a:r>
            <a:r>
              <a:rPr lang="en-US" dirty="0"/>
              <a:t>Python </a:t>
            </a:r>
            <a:r>
              <a:rPr lang="ru-RU" dirty="0"/>
              <a:t>и</a:t>
            </a:r>
            <a:r>
              <a:rPr lang="en-US" dirty="0"/>
              <a:t> C++</a:t>
            </a:r>
            <a:endParaRPr lang="ru-RU" dirty="0"/>
          </a:p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Лидер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xmlns="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AA6AB73-CC5A-4B8F-96A7-A588DA2EA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068" y="1080000"/>
            <a:ext cx="2883092" cy="38441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/>
              <a:t>Создание клуба для детей и подростков, в котором они смогут вникнуть в мир программистов при этом, играя в свои любимые игры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1479752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3600" dirty="0">
                <a:ea typeface="MS Gothic" pitchFamily="49" charset="-128"/>
              </a:rPr>
              <a:t>Нехватка квалифицированных специалистов в </a:t>
            </a:r>
            <a:r>
              <a:rPr lang="en-US" sz="3600" dirty="0">
                <a:ea typeface="MS Gothic" pitchFamily="49" charset="-128"/>
              </a:rPr>
              <a:t>IT </a:t>
            </a:r>
            <a:r>
              <a:rPr lang="ru-RU" sz="3600" dirty="0">
                <a:ea typeface="MS Gothic" pitchFamily="49" charset="-128"/>
              </a:rPr>
              <a:t>индустрии</a:t>
            </a:r>
            <a:endParaRPr lang="ru-RU" sz="3600" kern="0" dirty="0">
              <a:latin typeface="+mj-lt"/>
              <a:ea typeface="MS Gothic" pitchFamily="49" charset="-128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0942138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2091380"/>
          </a:xfrm>
        </p:spPr>
        <p:txBody>
          <a:bodyPr lIns="720000"/>
          <a:lstStyle/>
          <a:p>
            <a:pPr>
              <a:lnSpc>
                <a:spcPct val="100000"/>
              </a:lnSpc>
            </a:pPr>
            <a:r>
              <a:rPr lang="ru-RU" sz="4000" spc="-1" dirty="0">
                <a:latin typeface="Arial"/>
              </a:rPr>
              <a:t>Детский клуб «</a:t>
            </a:r>
            <a:r>
              <a:rPr lang="en-US" sz="4000" spc="-1" dirty="0">
                <a:latin typeface="Arial"/>
              </a:rPr>
              <a:t>Pro IT</a:t>
            </a:r>
            <a:r>
              <a:rPr lang="ru-RU" sz="4000" spc="-1" dirty="0">
                <a:latin typeface="Arial"/>
              </a:rPr>
              <a:t>»</a:t>
            </a:r>
            <a:r>
              <a:rPr lang="ru-RU" sz="4000" b="0" strike="noStrike" spc="-1" dirty="0">
                <a:latin typeface="Arial"/>
              </a:rPr>
              <a:t/>
            </a:r>
            <a:br>
              <a:rPr lang="ru-RU" sz="4000" b="0" strike="noStrike" spc="-1" dirty="0">
                <a:latin typeface="Arial"/>
              </a:rPr>
            </a:br>
            <a:endParaRPr lang="ru-RU" sz="4000" dirty="0">
              <a:latin typeface="+mn-lt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r>
              <a:rPr lang="ru-RU" sz="1600" dirty="0"/>
              <a:t>В клубе «</a:t>
            </a:r>
            <a:r>
              <a:rPr lang="en-US" sz="1600" dirty="0"/>
              <a:t>Pro IT</a:t>
            </a:r>
            <a:r>
              <a:rPr lang="ru-RU" sz="1600" dirty="0"/>
              <a:t>» ваш ребенок сможет получить новые знания в сфере </a:t>
            </a:r>
            <a:r>
              <a:rPr lang="en-US" sz="1600" dirty="0"/>
              <a:t>IT</a:t>
            </a:r>
            <a:r>
              <a:rPr lang="ru-RU" sz="1600" dirty="0"/>
              <a:t>. А именно: изучить основы языка </a:t>
            </a:r>
            <a:r>
              <a:rPr lang="en-US" sz="1600" dirty="0"/>
              <a:t>Python</a:t>
            </a:r>
            <a:r>
              <a:rPr lang="ru-RU" sz="1600" dirty="0"/>
              <a:t>, </a:t>
            </a:r>
            <a:r>
              <a:rPr lang="en-US" sz="1600" dirty="0"/>
              <a:t>C</a:t>
            </a:r>
            <a:r>
              <a:rPr lang="ru-RU" sz="1600" dirty="0"/>
              <a:t>++, подучить английский язык, создать свою игру на </a:t>
            </a:r>
            <a:r>
              <a:rPr lang="en-US" sz="1600" dirty="0"/>
              <a:t>Scratch</a:t>
            </a:r>
            <a:r>
              <a:rPr lang="ru-RU" sz="1600" dirty="0"/>
              <a:t>, создать 3</a:t>
            </a:r>
            <a:r>
              <a:rPr lang="en-US" sz="1600" dirty="0"/>
              <a:t>D</a:t>
            </a:r>
            <a:r>
              <a:rPr lang="ru-RU" sz="1600" dirty="0"/>
              <a:t> мир в </a:t>
            </a:r>
            <a:r>
              <a:rPr lang="en-US" sz="1600" dirty="0"/>
              <a:t>Minecraft</a:t>
            </a:r>
            <a:r>
              <a:rPr lang="ru-RU" sz="1600" dirty="0"/>
              <a:t> и многое другое. Так же в клубе есть отряд по киберспорту, благодаря которому ребенок будет готовиться к настоящим турнирам.</a:t>
            </a:r>
          </a:p>
          <a:p>
            <a:endParaRPr lang="ru-RU" sz="1600" dirty="0"/>
          </a:p>
          <a:p>
            <a:r>
              <a:rPr lang="ru-RU" sz="1600" dirty="0"/>
              <a:t>Разработана структура клуба: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5 отрядов, меняющиеся в течении месяца(например в первую неделю только программирование на С++, во вторую неделю подготовка к турниру по киберспорту)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Есть вариант примерного  размещения клуба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Разработана программа занятий по каждому из направлений</a:t>
            </a:r>
          </a:p>
          <a:p>
            <a:r>
              <a:rPr lang="ru-RU" sz="1600" dirty="0"/>
              <a:t> </a:t>
            </a: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sz="1600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3410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Название используемой сквозной технологии/ </a:t>
                      </a:r>
                    </a:p>
                    <a:p>
                      <a:r>
                        <a:rPr lang="ru-RU" dirty="0"/>
                        <a:t>                   не использует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9" y="431308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65" y="4659106"/>
            <a:ext cx="330037" cy="242229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6CB716E8-E9B2-40DE-8468-DAF871D3A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12" y="2187203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6B4E91CC-DDD2-4879-A935-7DD1A9164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472" y="3915395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6B4E91CC-DDD2-4879-A935-7DD1A9164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20" y="312330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3E01CC-4B1D-4F09-A925-4AB4E0FDEE93}"/>
              </a:ext>
            </a:extLst>
          </p:cNvPr>
          <p:cNvSpPr txBox="1"/>
          <p:nvPr/>
        </p:nvSpPr>
        <p:spPr>
          <a:xfrm>
            <a:off x="-4862" y="1467123"/>
            <a:ext cx="504517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Родители</a:t>
            </a:r>
          </a:p>
          <a:p>
            <a:r>
              <a:rPr lang="ru-RU" sz="2000" dirty="0"/>
              <a:t>-возраст 30-40 лет</a:t>
            </a:r>
          </a:p>
          <a:p>
            <a:r>
              <a:rPr lang="ru-RU" sz="2000" dirty="0"/>
              <a:t>-з/п 50-60 </a:t>
            </a:r>
            <a:r>
              <a:rPr lang="ru-RU" sz="2000" dirty="0" err="1"/>
              <a:t>тыс.руб</a:t>
            </a:r>
            <a:endParaRPr lang="ru-RU" sz="2000" dirty="0"/>
          </a:p>
          <a:p>
            <a:r>
              <a:rPr lang="ru-RU" sz="2000" dirty="0"/>
              <a:t>-хотят, чтобы дети не только играли, но и развивались</a:t>
            </a:r>
          </a:p>
          <a:p>
            <a:r>
              <a:rPr lang="ru-RU" sz="2000" dirty="0"/>
              <a:t>Дети</a:t>
            </a:r>
          </a:p>
          <a:p>
            <a:r>
              <a:rPr lang="ru-RU" sz="2000" dirty="0"/>
              <a:t>-возраст 8-14 лет</a:t>
            </a:r>
          </a:p>
          <a:p>
            <a:r>
              <a:rPr lang="ru-RU" sz="2000" dirty="0"/>
              <a:t>-заинтересованные в играх, программировании и </a:t>
            </a:r>
            <a:r>
              <a:rPr lang="ru-RU" sz="2000" dirty="0" err="1"/>
              <a:t>тд</a:t>
            </a:r>
            <a:r>
              <a:rPr lang="ru-RU" sz="2000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4327A47-ED21-4452-93A2-2E8C5A981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046" y="1776683"/>
            <a:ext cx="4419655" cy="29457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1997217"/>
              </p:ext>
            </p:extLst>
          </p:nvPr>
        </p:nvGraphicFramePr>
        <p:xfrm>
          <a:off x="450470" y="1579291"/>
          <a:ext cx="8548566" cy="3024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4DD77C9-0B91-49BE-A15A-7ECA224448CC}"/>
              </a:ext>
            </a:extLst>
          </p:cNvPr>
          <p:cNvSpPr txBox="1"/>
          <p:nvPr/>
        </p:nvSpPr>
        <p:spPr>
          <a:xfrm>
            <a:off x="55708" y="4275510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F574392-4353-46DD-8814-82F58E341A02}"/>
              </a:ext>
            </a:extLst>
          </p:cNvPr>
          <p:cNvSpPr txBox="1"/>
          <p:nvPr/>
        </p:nvSpPr>
        <p:spPr>
          <a:xfrm>
            <a:off x="6963444" y="4275510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Нишевой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Бренд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Прямые-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продажи через интернет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Сообщества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5040311" y="4215662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Регулярные доходы от продажи смен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Сфера услуг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Посредники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Поставщики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(постоянные) издержки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Аренда помещения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Коммунальные платежи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издержки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Ремонт техники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з/п преподавателям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57BEE7F2-558A-441E-8B2E-7D795E208574}"/>
              </a:ext>
            </a:extLst>
          </p:cNvPr>
          <p:cNvSpPr/>
          <p:nvPr/>
        </p:nvSpPr>
        <p:spPr>
          <a:xfrm>
            <a:off x="503808" y="1617325"/>
            <a:ext cx="144016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Аренда</a:t>
            </a:r>
          </a:p>
          <a:p>
            <a:pPr algn="ctr"/>
            <a:r>
              <a:rPr lang="ru-RU" sz="1600" dirty="0"/>
              <a:t>помещения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6EAF3748-F11B-40CC-A83E-6595E5EA811A}"/>
              </a:ext>
            </a:extLst>
          </p:cNvPr>
          <p:cNvSpPr/>
          <p:nvPr/>
        </p:nvSpPr>
        <p:spPr>
          <a:xfrm>
            <a:off x="7307432" y="1617325"/>
            <a:ext cx="1872208" cy="77077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Проработка расписаний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7AF099A7-492D-4B38-99F6-2289182BDE08}"/>
              </a:ext>
            </a:extLst>
          </p:cNvPr>
          <p:cNvSpPr/>
          <p:nvPr/>
        </p:nvSpPr>
        <p:spPr>
          <a:xfrm>
            <a:off x="3669880" y="2870000"/>
            <a:ext cx="2138707" cy="83387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Создание рабочего</a:t>
            </a:r>
          </a:p>
          <a:p>
            <a:pPr algn="ctr"/>
            <a:r>
              <a:rPr lang="ru-RU" dirty="0"/>
              <a:t>сайта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5B7BC9EE-4C64-4B6C-8F45-3510CD34AA9B}"/>
              </a:ext>
            </a:extLst>
          </p:cNvPr>
          <p:cNvSpPr/>
          <p:nvPr/>
        </p:nvSpPr>
        <p:spPr>
          <a:xfrm>
            <a:off x="1439912" y="2926896"/>
            <a:ext cx="144016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Реклама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7C17A16C-8112-4482-BD7D-70023DD148A7}"/>
              </a:ext>
            </a:extLst>
          </p:cNvPr>
          <p:cNvSpPr/>
          <p:nvPr/>
        </p:nvSpPr>
        <p:spPr>
          <a:xfrm>
            <a:off x="2880072" y="1617325"/>
            <a:ext cx="144016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Покупка техники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CA5843DD-574D-42DE-B973-EC53942D169E}"/>
              </a:ext>
            </a:extLst>
          </p:cNvPr>
          <p:cNvSpPr/>
          <p:nvPr/>
        </p:nvSpPr>
        <p:spPr>
          <a:xfrm>
            <a:off x="5148378" y="1617325"/>
            <a:ext cx="144016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Покупка мебели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666E5A83-3EFD-466C-AD1F-893D54C943DC}"/>
              </a:ext>
            </a:extLst>
          </p:cNvPr>
          <p:cNvSpPr/>
          <p:nvPr/>
        </p:nvSpPr>
        <p:spPr>
          <a:xfrm>
            <a:off x="6408464" y="2891613"/>
            <a:ext cx="2016224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Поиск преподавателей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A6EF9223-BBD7-4312-A34C-5D6FF65FBB04}"/>
              </a:ext>
            </a:extLst>
          </p:cNvPr>
          <p:cNvSpPr/>
          <p:nvPr/>
        </p:nvSpPr>
        <p:spPr>
          <a:xfrm>
            <a:off x="2492080" y="4387348"/>
            <a:ext cx="1854708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Продажа услуг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xmlns="" id="{E1870916-0220-484E-89C8-C08782706098}"/>
              </a:ext>
            </a:extLst>
          </p:cNvPr>
          <p:cNvCxnSpPr>
            <a:stCxn id="2" idx="3"/>
            <a:endCxn id="8" idx="1"/>
          </p:cNvCxnSpPr>
          <p:nvPr/>
        </p:nvCxnSpPr>
        <p:spPr>
          <a:xfrm>
            <a:off x="1943968" y="1977365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6F767C1F-4025-4D6C-94C0-AAD41A6EF5FC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4320232" y="1977365"/>
            <a:ext cx="8281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A67687D7-18D3-4C2C-B4D0-BC89BBA62AF8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6588538" y="1977365"/>
            <a:ext cx="718894" cy="25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BA680CF7-4BAC-4988-8A2A-3A07FC57E159}"/>
              </a:ext>
            </a:extLst>
          </p:cNvPr>
          <p:cNvCxnSpPr>
            <a:cxnSpLocks/>
          </p:cNvCxnSpPr>
          <p:nvPr/>
        </p:nvCxnSpPr>
        <p:spPr>
          <a:xfrm flipH="1">
            <a:off x="8424688" y="2370756"/>
            <a:ext cx="575937" cy="1040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4135A9B5-8249-43A6-8FC7-853933D1D12E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5808587" y="3226307"/>
            <a:ext cx="599877" cy="25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4CAF25AB-FC19-4537-BD50-CFBB4F5DCABF}"/>
              </a:ext>
            </a:extLst>
          </p:cNvPr>
          <p:cNvCxnSpPr>
            <a:cxnSpLocks/>
          </p:cNvCxnSpPr>
          <p:nvPr/>
        </p:nvCxnSpPr>
        <p:spPr>
          <a:xfrm>
            <a:off x="1756950" y="3677019"/>
            <a:ext cx="1054000" cy="7103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xmlns="" id="{69E2F068-B11B-4756-808A-125C35C53BF4}"/>
              </a:ext>
            </a:extLst>
          </p:cNvPr>
          <p:cNvCxnSpPr>
            <a:cxnSpLocks/>
          </p:cNvCxnSpPr>
          <p:nvPr/>
        </p:nvCxnSpPr>
        <p:spPr>
          <a:xfrm flipH="1" flipV="1">
            <a:off x="2886656" y="3269370"/>
            <a:ext cx="741784" cy="35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1596A6B-4839-44C6-A4EC-0AC96C500D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9" t="17779" r="-889" b="26466"/>
          <a:stretch/>
        </p:blipFill>
        <p:spPr>
          <a:xfrm>
            <a:off x="932313" y="1296771"/>
            <a:ext cx="8099641" cy="2349711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6131F7D2-CFD6-4C83-A1B7-F313B8420152}"/>
              </a:ext>
            </a:extLst>
          </p:cNvPr>
          <p:cNvSpPr/>
          <p:nvPr/>
        </p:nvSpPr>
        <p:spPr>
          <a:xfrm>
            <a:off x="896886" y="3639562"/>
            <a:ext cx="1404028" cy="12866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Создание клуба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79990125-EB6C-43D3-97CA-716BDB6568F9}"/>
              </a:ext>
            </a:extLst>
          </p:cNvPr>
          <p:cNvSpPr/>
          <p:nvPr/>
        </p:nvSpPr>
        <p:spPr>
          <a:xfrm>
            <a:off x="2338410" y="3646482"/>
            <a:ext cx="1800200" cy="17397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Родители покупают занятия для своих детей и остаются довольны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27E0235B-5861-46CC-82C4-5E3168885436}"/>
              </a:ext>
            </a:extLst>
          </p:cNvPr>
          <p:cNvSpPr/>
          <p:nvPr/>
        </p:nvSpPr>
        <p:spPr>
          <a:xfrm>
            <a:off x="4213603" y="3646480"/>
            <a:ext cx="1505733" cy="17397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Цель вполне реально достичь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528ECC81-37EC-491D-B788-46E62CD05819}"/>
              </a:ext>
            </a:extLst>
          </p:cNvPr>
          <p:cNvSpPr/>
          <p:nvPr/>
        </p:nvSpPr>
        <p:spPr>
          <a:xfrm>
            <a:off x="5867023" y="3646479"/>
            <a:ext cx="1333530" cy="185309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Необходимо обучать подрастающих программистов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C5F83463-8763-4C7F-9B21-5C943B04A5A2}"/>
              </a:ext>
            </a:extLst>
          </p:cNvPr>
          <p:cNvSpPr/>
          <p:nvPr/>
        </p:nvSpPr>
        <p:spPr>
          <a:xfrm>
            <a:off x="7305597" y="3646479"/>
            <a:ext cx="1800200" cy="17397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Для реализации проекта достаточно 6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9576192"/>
              </p:ext>
            </p:extLst>
          </p:nvPr>
        </p:nvGraphicFramePr>
        <p:xfrm>
          <a:off x="143768" y="1467123"/>
          <a:ext cx="9793089" cy="3972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Ноутбук(5 штук)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250 000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Аренда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25 000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Мебель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40 000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064415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Реклама</a:t>
                      </a:r>
                    </a:p>
                  </a:txBody>
                  <a:tcPr marL="100806" marR="100806" marT="37804" marB="3780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15 000</a:t>
                      </a:r>
                    </a:p>
                  </a:txBody>
                  <a:tcPr marL="100806" marR="100806" marT="37804" marB="3780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340 000</a:t>
                      </a:r>
                    </a:p>
                  </a:txBody>
                  <a:tcPr marL="100806" marR="100806" marT="37804" marB="37804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форма- </a:t>
            </a:r>
            <a:r>
              <a:rPr lang="ru-RU" sz="3200" i="1" dirty="0">
                <a:ea typeface="MS Gothic" pitchFamily="49" charset="-128"/>
              </a:rPr>
              <a:t>Индивидуальное предприятие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налогообложения- Общая </a:t>
            </a:r>
            <a:r>
              <a:rPr lang="ru-RU" sz="3200" i="1" dirty="0">
                <a:ea typeface="MS Gothic" pitchFamily="49" charset="-128"/>
              </a:rPr>
              <a:t>система налогообложения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342243"/>
              </p:ext>
            </p:extLst>
          </p:nvPr>
        </p:nvGraphicFramePr>
        <p:xfrm>
          <a:off x="79749" y="982800"/>
          <a:ext cx="9921126" cy="4684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xmlns="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xmlns="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xmlns="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115т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120т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135т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140т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150т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135т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130т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1 275 000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65т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780 000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360 000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25т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25т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25т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25т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Коммунальные платежи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5т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420 000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з/п преподавателям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360 000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2926052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ремонт техники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495 000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64 350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430 650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350т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ru-RU" sz="4000" dirty="0">
                <a:ea typeface="MS Gothic" pitchFamily="49" charset="-128"/>
              </a:rPr>
              <a:t/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781353"/>
              </p:ext>
            </p:extLst>
          </p:nvPr>
        </p:nvGraphicFramePr>
        <p:xfrm>
          <a:off x="269280" y="1410432"/>
          <a:ext cx="9721080" cy="40125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смена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1 275 000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430 650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35 652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E0FCF620-500E-40FC-831A-9C79705FB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324087"/>
              </p:ext>
            </p:extLst>
          </p:nvPr>
        </p:nvGraphicFramePr>
        <p:xfrm>
          <a:off x="539810" y="1107083"/>
          <a:ext cx="9001002" cy="39628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98649">
                  <a:extLst>
                    <a:ext uri="{9D8B030D-6E8A-4147-A177-3AD203B41FA5}">
                      <a16:colId xmlns:a16="http://schemas.microsoft.com/office/drawing/2014/main" xmlns="" val="2784090966"/>
                    </a:ext>
                  </a:extLst>
                </a:gridCol>
                <a:gridCol w="914164">
                  <a:extLst>
                    <a:ext uri="{9D8B030D-6E8A-4147-A177-3AD203B41FA5}">
                      <a16:colId xmlns:a16="http://schemas.microsoft.com/office/drawing/2014/main" xmlns="" val="905699878"/>
                    </a:ext>
                  </a:extLst>
                </a:gridCol>
                <a:gridCol w="1044759">
                  <a:extLst>
                    <a:ext uri="{9D8B030D-6E8A-4147-A177-3AD203B41FA5}">
                      <a16:colId xmlns:a16="http://schemas.microsoft.com/office/drawing/2014/main" xmlns="" val="1607133686"/>
                    </a:ext>
                  </a:extLst>
                </a:gridCol>
                <a:gridCol w="853890">
                  <a:extLst>
                    <a:ext uri="{9D8B030D-6E8A-4147-A177-3AD203B41FA5}">
                      <a16:colId xmlns:a16="http://schemas.microsoft.com/office/drawing/2014/main" xmlns="" val="3632750554"/>
                    </a:ext>
                  </a:extLst>
                </a:gridCol>
                <a:gridCol w="1054805">
                  <a:extLst>
                    <a:ext uri="{9D8B030D-6E8A-4147-A177-3AD203B41FA5}">
                      <a16:colId xmlns:a16="http://schemas.microsoft.com/office/drawing/2014/main" xmlns="" val="969917392"/>
                    </a:ext>
                  </a:extLst>
                </a:gridCol>
                <a:gridCol w="914164">
                  <a:extLst>
                    <a:ext uri="{9D8B030D-6E8A-4147-A177-3AD203B41FA5}">
                      <a16:colId xmlns:a16="http://schemas.microsoft.com/office/drawing/2014/main" xmlns="" val="3892631491"/>
                    </a:ext>
                  </a:extLst>
                </a:gridCol>
                <a:gridCol w="2320571">
                  <a:extLst>
                    <a:ext uri="{9D8B030D-6E8A-4147-A177-3AD203B41FA5}">
                      <a16:colId xmlns:a16="http://schemas.microsoft.com/office/drawing/2014/main" xmlns="" val="1070270855"/>
                    </a:ext>
                  </a:extLst>
                </a:gridCol>
              </a:tblGrid>
              <a:tr h="557491">
                <a:tc>
                  <a:txBody>
                    <a:bodyPr/>
                    <a:lstStyle/>
                    <a:p>
                      <a:r>
                        <a:rPr lang="ru-RU" sz="1400" dirty="0"/>
                        <a:t>                     </a:t>
                      </a:r>
                      <a:r>
                        <a:rPr lang="ru-RU" sz="1400" b="0" dirty="0" err="1"/>
                        <a:t>мес</a:t>
                      </a:r>
                      <a:r>
                        <a:rPr lang="ru-RU" sz="1400" dirty="0"/>
                        <a:t>               </a:t>
                      </a:r>
                    </a:p>
                    <a:p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64203338"/>
                  </a:ext>
                </a:extLst>
              </a:tr>
              <a:tr h="522628">
                <a:tc>
                  <a:txBody>
                    <a:bodyPr/>
                    <a:lstStyle/>
                    <a:p>
                      <a:r>
                        <a:rPr lang="ru-RU" sz="1400" dirty="0"/>
                        <a:t>Поиск помещения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7151938"/>
                  </a:ext>
                </a:extLst>
              </a:tr>
              <a:tr h="680276">
                <a:tc>
                  <a:txBody>
                    <a:bodyPr/>
                    <a:lstStyle/>
                    <a:p>
                      <a:r>
                        <a:rPr lang="ru-RU" sz="1400" dirty="0"/>
                        <a:t>Покупка техники, мебели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15465973"/>
                  </a:ext>
                </a:extLst>
              </a:tr>
              <a:tr h="616173">
                <a:tc>
                  <a:txBody>
                    <a:bodyPr/>
                    <a:lstStyle/>
                    <a:p>
                      <a:r>
                        <a:rPr lang="ru-RU" sz="1400" dirty="0"/>
                        <a:t>Создание</a:t>
                      </a:r>
                    </a:p>
                    <a:p>
                      <a:r>
                        <a:rPr lang="ru-RU" sz="1400" dirty="0"/>
                        <a:t>сайта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4914676"/>
                  </a:ext>
                </a:extLst>
              </a:tr>
              <a:tr h="680276">
                <a:tc>
                  <a:txBody>
                    <a:bodyPr/>
                    <a:lstStyle/>
                    <a:p>
                      <a:r>
                        <a:rPr lang="ru-RU" sz="1400" dirty="0"/>
                        <a:t>Поиск преподавателей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7250341"/>
                  </a:ext>
                </a:extLst>
              </a:tr>
              <a:tr h="424154">
                <a:tc>
                  <a:txBody>
                    <a:bodyPr/>
                    <a:lstStyle/>
                    <a:p>
                      <a:r>
                        <a:rPr lang="ru-RU" sz="1400" dirty="0"/>
                        <a:t>Реклама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59495721"/>
                  </a:ext>
                </a:extLst>
              </a:tr>
              <a:tr h="481862">
                <a:tc>
                  <a:txBody>
                    <a:bodyPr/>
                    <a:lstStyle/>
                    <a:p>
                      <a:r>
                        <a:rPr lang="ru-RU" sz="1400" dirty="0"/>
                        <a:t>Продажа услуг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22761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89069" y="330992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xmlns="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xmlns="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882620" y="2619251"/>
            <a:ext cx="3461947" cy="28089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600" b="1" dirty="0"/>
              <a:t>Конюхова Ксения</a:t>
            </a:r>
          </a:p>
          <a:p>
            <a:pPr algn="ctr">
              <a:lnSpc>
                <a:spcPct val="110000"/>
              </a:lnSpc>
            </a:pPr>
            <a:r>
              <a:rPr lang="en-US" sz="16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ksyy1412@mail.ru</a:t>
            </a:r>
            <a:endParaRPr lang="en-US" sz="1600" b="1" dirty="0"/>
          </a:p>
          <a:p>
            <a:pPr algn="ctr">
              <a:lnSpc>
                <a:spcPct val="110000"/>
              </a:lnSpc>
            </a:pPr>
            <a:r>
              <a:rPr lang="ru-RU" sz="1600" b="1" dirty="0" err="1"/>
              <a:t>Телеграм</a:t>
            </a:r>
            <a:r>
              <a:rPr lang="ru-RU" sz="1600" b="1" dirty="0"/>
              <a:t>- </a:t>
            </a:r>
            <a:r>
              <a:rPr lang="en-US" sz="1600" b="1" dirty="0"/>
              <a:t>t.me/</a:t>
            </a:r>
            <a:r>
              <a:rPr lang="en-US" sz="1600" b="1" dirty="0" err="1"/>
              <a:t>ksyy_ji</a:t>
            </a:r>
            <a:endParaRPr lang="ru-RU" sz="1600" dirty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dirty="0"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7BD6D47-EF99-415C-9831-F862DFC8F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068" y="1080000"/>
            <a:ext cx="2883092" cy="384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8384</TotalTime>
  <Words>645</Words>
  <Application>Microsoft Office PowerPoint</Application>
  <PresentationFormat>Произвольный</PresentationFormat>
  <Paragraphs>418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Детский клуб «Pro IT» </vt:lpstr>
      <vt:lpstr>Роль проекта в обеспечении  технологического суверенитета страны</vt:lpstr>
      <vt:lpstr>Целевая аудитория проекта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Honor</cp:lastModifiedBy>
  <cp:revision>38</cp:revision>
  <dcterms:created xsi:type="dcterms:W3CDTF">2022-10-14T10:42:52Z</dcterms:created>
  <dcterms:modified xsi:type="dcterms:W3CDTF">2023-07-27T19:45:33Z</dcterms:modified>
  <dc:language>ru-RU</dc:language>
</cp:coreProperties>
</file>