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6" r:id="rId2"/>
    <p:sldId id="258" r:id="rId3"/>
    <p:sldId id="266" r:id="rId4"/>
    <p:sldId id="259" r:id="rId5"/>
    <p:sldId id="260" r:id="rId6"/>
    <p:sldId id="263" r:id="rId7"/>
    <p:sldId id="265" r:id="rId8"/>
    <p:sldId id="267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9" d="100"/>
          <a:sy n="109" d="100"/>
        </p:scale>
        <p:origin x="167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96319" y="802299"/>
            <a:ext cx="5618515" cy="2541431"/>
          </a:xfrm>
        </p:spPr>
        <p:txBody>
          <a:bodyPr bIns="0" anchor="b">
            <a:normAutofit/>
          </a:bodyPr>
          <a:lstStyle>
            <a:lvl1pPr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96319" y="3531205"/>
            <a:ext cx="5618515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600" b="0" cap="all" baseline="0">
                <a:solidFill>
                  <a:schemeClr val="tx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396319" y="329308"/>
            <a:ext cx="3086292" cy="30920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4703" y="798973"/>
            <a:ext cx="802005" cy="503578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2396319" y="3528542"/>
            <a:ext cx="5618515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440891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79881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18028" y="798974"/>
            <a:ext cx="1103027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3491" y="798974"/>
            <a:ext cx="5301095" cy="465988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6918028" y="798974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100800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056209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1756130"/>
            <a:ext cx="5617002" cy="1887950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2" y="3806196"/>
            <a:ext cx="5617002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43491" y="3804985"/>
            <a:ext cx="561700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969297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804890"/>
            <a:ext cx="6571343" cy="105930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3490" y="2013936"/>
            <a:ext cx="3125871" cy="34375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89182" y="2013936"/>
            <a:ext cx="3125652" cy="343755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213814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6" name="Straight Connector 35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804164"/>
            <a:ext cx="6571344" cy="10563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1" y="2019550"/>
            <a:ext cx="3125766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3491" y="2824270"/>
            <a:ext cx="3125766" cy="264445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89182" y="2023004"/>
            <a:ext cx="31256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89182" y="2821491"/>
            <a:ext cx="3125652" cy="263737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77049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2" name="Straight Connector 31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62688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85544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9042" y="798973"/>
            <a:ext cx="2425950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86656" y="798974"/>
            <a:ext cx="3828178" cy="4658826"/>
          </a:xfrm>
        </p:spPr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9042" y="3205492"/>
            <a:ext cx="2427369" cy="2248181"/>
          </a:xfrm>
        </p:spPr>
        <p:txBody>
          <a:bodyPr>
            <a:normAutofit/>
          </a:bodyPr>
          <a:lstStyle>
            <a:lvl1pPr marL="0" indent="0" algn="l"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1748" y="3205491"/>
            <a:ext cx="242327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321171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4996501" y="482171"/>
            <a:ext cx="3511387" cy="5149101"/>
            <a:chOff x="6852919" y="583365"/>
            <a:chExt cx="4681849" cy="5181928"/>
          </a:xfrm>
        </p:grpSpPr>
        <p:sp>
          <p:nvSpPr>
            <p:cNvPr id="14" name="Rectangle 13"/>
            <p:cNvSpPr/>
            <p:nvPr/>
          </p:nvSpPr>
          <p:spPr>
            <a:xfrm>
              <a:off x="6852919" y="583365"/>
              <a:ext cx="4681849" cy="5181928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14"/>
            <p:cNvSpPr/>
            <p:nvPr/>
          </p:nvSpPr>
          <p:spPr>
            <a:xfrm>
              <a:off x="7273787" y="915806"/>
              <a:ext cx="3844017" cy="4507918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148" y="1129513"/>
            <a:ext cx="3244935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40128" y="1122543"/>
            <a:ext cx="2234998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3492" y="3145992"/>
            <a:ext cx="3240286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36664" y="5469857"/>
            <a:ext cx="3252420" cy="320123"/>
          </a:xfrm>
        </p:spPr>
        <p:txBody>
          <a:bodyPr/>
          <a:lstStyle>
            <a:lvl1pPr algn="l">
              <a:defRPr/>
            </a:lvl1pPr>
          </a:lstStyle>
          <a:p>
            <a:fld id="{5BCAD085-E8A6-8845-BD4E-CB4CCA059FC4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37530" y="318641"/>
            <a:ext cx="3251553" cy="320931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1281" y="3143605"/>
            <a:ext cx="3242014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251169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015734"/>
            <a:ext cx="9144000" cy="4079520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00" t="1538" r="12500" b="-1538"/>
          <a:stretch/>
        </p:blipFill>
        <p:spPr>
          <a:xfrm>
            <a:off x="-1" y="6095253"/>
            <a:ext cx="9144001" cy="774727"/>
          </a:xfrm>
          <a:prstGeom prst="rect">
            <a:avLst/>
          </a:prstGeom>
        </p:spPr>
      </p:pic>
      <p:cxnSp>
        <p:nvCxnSpPr>
          <p:cNvPr id="13" name="Straight Connector 12"/>
          <p:cNvCxnSpPr/>
          <p:nvPr/>
        </p:nvCxnSpPr>
        <p:spPr>
          <a:xfrm>
            <a:off x="0" y="6101127"/>
            <a:ext cx="9144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43491" y="804520"/>
            <a:ext cx="6571343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1" y="2015733"/>
            <a:ext cx="6571343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46542" y="330370"/>
            <a:ext cx="2368292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43491" y="329308"/>
            <a:ext cx="4034004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7725" y="798973"/>
            <a:ext cx="795746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4608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6858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0" y="936404"/>
            <a:ext cx="6571343" cy="1049235"/>
          </a:xfrm>
        </p:spPr>
        <p:txBody>
          <a:bodyPr>
            <a:normAutofit fontScale="90000"/>
          </a:bodyPr>
          <a:lstStyle/>
          <a:p>
            <a:pPr algn="ctr"/>
            <a:r>
              <a:rPr dirty="0" err="1"/>
              <a:t>Гибридная</a:t>
            </a:r>
            <a:r>
              <a:rPr dirty="0"/>
              <a:t> CLT-</a:t>
            </a:r>
            <a:r>
              <a:rPr dirty="0" err="1"/>
              <a:t>панель</a:t>
            </a:r>
            <a:r>
              <a:rPr dirty="0"/>
              <a:t> с </a:t>
            </a:r>
            <a:r>
              <a:rPr dirty="0" err="1"/>
              <a:t>функциональным</a:t>
            </a:r>
            <a:r>
              <a:rPr dirty="0"/>
              <a:t> </a:t>
            </a:r>
            <a:r>
              <a:rPr dirty="0" err="1"/>
              <a:t>средним</a:t>
            </a:r>
            <a:r>
              <a:rPr dirty="0"/>
              <a:t> </a:t>
            </a:r>
            <a:r>
              <a:rPr dirty="0" err="1"/>
              <a:t>слоем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3491" y="1985639"/>
            <a:ext cx="6571343" cy="2775900"/>
          </a:xfrm>
        </p:spPr>
        <p:txBody>
          <a:bodyPr/>
          <a:lstStyle/>
          <a:p>
            <a:pPr marL="0" indent="0" algn="ctr">
              <a:buNone/>
            </a:pPr>
            <a:r>
              <a:rPr dirty="0" err="1"/>
              <a:t>Энергоэффективные</a:t>
            </a:r>
            <a:r>
              <a:rPr dirty="0"/>
              <a:t> </a:t>
            </a:r>
            <a:r>
              <a:rPr dirty="0" err="1"/>
              <a:t>многослойные</a:t>
            </a:r>
            <a:r>
              <a:rPr dirty="0"/>
              <a:t> </a:t>
            </a:r>
            <a:r>
              <a:rPr dirty="0" err="1"/>
              <a:t>панели</a:t>
            </a:r>
            <a:r>
              <a:rPr dirty="0"/>
              <a:t> </a:t>
            </a:r>
            <a:r>
              <a:rPr dirty="0" err="1"/>
              <a:t>для</a:t>
            </a:r>
            <a:r>
              <a:rPr dirty="0"/>
              <a:t> </a:t>
            </a:r>
            <a:r>
              <a:rPr dirty="0" err="1"/>
              <a:t>индустриального</a:t>
            </a:r>
            <a:r>
              <a:rPr dirty="0"/>
              <a:t> </a:t>
            </a:r>
            <a:r>
              <a:rPr dirty="0" err="1" smtClean="0"/>
              <a:t>строительства</a:t>
            </a:r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Актуальность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Рост </a:t>
            </a:r>
            <a:r>
              <a:rPr lang="ru-RU" dirty="0"/>
              <a:t>спроса на </a:t>
            </a:r>
            <a:r>
              <a:rPr lang="ru-RU" dirty="0" err="1"/>
              <a:t>энергоэффективное</a:t>
            </a:r>
            <a:r>
              <a:rPr lang="ru-RU" dirty="0"/>
              <a:t> и </a:t>
            </a:r>
            <a:r>
              <a:rPr lang="ru-RU" dirty="0" err="1"/>
              <a:t>экологичное</a:t>
            </a:r>
            <a:r>
              <a:rPr lang="ru-RU" dirty="0"/>
              <a:t> строительство </a:t>
            </a:r>
          </a:p>
          <a:p>
            <a:r>
              <a:rPr lang="ru-RU" dirty="0"/>
              <a:t>CLT-панели имеют ограниченные теплоизоляционные свойства </a:t>
            </a:r>
          </a:p>
          <a:p>
            <a:r>
              <a:rPr lang="ru-RU" dirty="0"/>
              <a:t>Необходимость дополнительного утепления → увеличение толщины и снижение надёжности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Цели и задачи проекта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/>
              <a:t>Цель: разработать конструкцию панели CLT с интегрированным теплоизоляционным слоем.</a:t>
            </a:r>
          </a:p>
          <a:p>
            <a:endParaRPr lang="ru-RU" dirty="0"/>
          </a:p>
          <a:p>
            <a:r>
              <a:rPr lang="ru-RU" dirty="0"/>
              <a:t>Основные задачи:</a:t>
            </a:r>
          </a:p>
          <a:p>
            <a:r>
              <a:rPr lang="ru-RU" dirty="0"/>
              <a:t>1. Проанализировать существующие решения и материалы.</a:t>
            </a:r>
          </a:p>
          <a:p>
            <a:r>
              <a:rPr lang="ru-RU" dirty="0"/>
              <a:t>2. Разработать оптимальную структуру панели.</a:t>
            </a:r>
          </a:p>
          <a:p>
            <a:r>
              <a:rPr lang="ru-RU" dirty="0"/>
              <a:t>3. Провести оценку теплотехнических характеристик.</a:t>
            </a:r>
          </a:p>
          <a:p>
            <a:r>
              <a:rPr lang="ru-RU" dirty="0"/>
              <a:t>4. Сравнить показатели с традиционными CLT-панелями.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598320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Техническое решение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/>
              <a:t>Гибридная конструкция:</a:t>
            </a:r>
            <a:r>
              <a:rPr lang="ru-RU" dirty="0"/>
              <a:t> CLT + XPS</a:t>
            </a:r>
            <a:br>
              <a:rPr lang="ru-RU" dirty="0"/>
            </a:br>
            <a:r>
              <a:rPr lang="ru-RU" i="1" dirty="0"/>
              <a:t>(функциональный слой из </a:t>
            </a:r>
            <a:r>
              <a:rPr lang="ru-RU" i="1" dirty="0" err="1"/>
              <a:t>экструдированного</a:t>
            </a:r>
            <a:r>
              <a:rPr lang="ru-RU" i="1" dirty="0"/>
              <a:t> </a:t>
            </a:r>
            <a:r>
              <a:rPr lang="ru-RU" i="1" dirty="0" err="1"/>
              <a:t>пенополистирола</a:t>
            </a:r>
            <a:r>
              <a:rPr lang="ru-RU" i="1" dirty="0"/>
              <a:t>)</a:t>
            </a:r>
            <a:r>
              <a:rPr lang="ru-RU" dirty="0"/>
              <a:t> </a:t>
            </a:r>
          </a:p>
          <a:p>
            <a:r>
              <a:rPr lang="ru-RU" b="1" dirty="0"/>
              <a:t>Интеграция теплоизоляционного слоя</a:t>
            </a:r>
            <a:r>
              <a:rPr lang="ru-RU" dirty="0"/>
              <a:t> непосредственно в структуру CLT-панели </a:t>
            </a:r>
          </a:p>
          <a:p>
            <a:r>
              <a:rPr lang="ru-RU" dirty="0"/>
              <a:t>Формирование единой композитной панели с заданными теплофизическими и эксплуатационными характеристиками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Преимущества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Теплоэффективность</a:t>
            </a:r>
          </a:p>
          <a:p>
            <a:r>
              <a:t>Снижение толщины</a:t>
            </a:r>
          </a:p>
          <a:p>
            <a:r>
              <a:t>Влагостойкость</a:t>
            </a:r>
          </a:p>
          <a:p>
            <a:r>
              <a:t>Быстрый монтаж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Материалы и структура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Несущие слои — древесина хвойных пород (сосна, ель).</a:t>
            </a:r>
          </a:p>
          <a:p>
            <a:r>
              <a:rPr lang="ru-RU" dirty="0"/>
              <a:t>• Теплоизоляционный слой — </a:t>
            </a:r>
            <a:r>
              <a:rPr lang="ru-RU" dirty="0" smtClean="0"/>
              <a:t>XPS (</a:t>
            </a:r>
            <a:r>
              <a:rPr lang="ru-RU" i="1" dirty="0" err="1" smtClean="0"/>
              <a:t>экструдированный</a:t>
            </a:r>
            <a:r>
              <a:rPr lang="ru-RU" i="1" dirty="0" smtClean="0"/>
              <a:t> </a:t>
            </a:r>
            <a:r>
              <a:rPr lang="ru-RU" i="1" dirty="0" err="1" smtClean="0"/>
              <a:t>пенополистирол</a:t>
            </a:r>
            <a:r>
              <a:rPr lang="ru-RU" i="1" dirty="0" smtClean="0"/>
              <a:t>)</a:t>
            </a:r>
            <a:endParaRPr lang="ru-RU" dirty="0"/>
          </a:p>
          <a:p>
            <a:r>
              <a:rPr lang="ru-RU" dirty="0"/>
              <a:t>• Клеевые составы — влагостойкие, сертифицированные по EN 301.</a:t>
            </a:r>
          </a:p>
          <a:p>
            <a:r>
              <a:rPr lang="ru-RU" dirty="0"/>
              <a:t>• Толщина панели: </a:t>
            </a:r>
            <a:r>
              <a:rPr lang="ru-RU" dirty="0" smtClean="0"/>
              <a:t>140–240 </a:t>
            </a:r>
            <a:r>
              <a:rPr lang="ru-RU" dirty="0"/>
              <a:t>мм в зависимости от конфигурации.</a:t>
            </a: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Применение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 err="1"/>
              <a:t>Жилые</a:t>
            </a:r>
            <a:r>
              <a:rPr dirty="0"/>
              <a:t> </a:t>
            </a:r>
            <a:r>
              <a:rPr dirty="0" err="1"/>
              <a:t>дома</a:t>
            </a:r>
            <a:endParaRPr dirty="0"/>
          </a:p>
          <a:p>
            <a:r>
              <a:rPr dirty="0" err="1"/>
              <a:t>Модульные</a:t>
            </a:r>
            <a:r>
              <a:rPr dirty="0"/>
              <a:t> </a:t>
            </a:r>
            <a:r>
              <a:rPr dirty="0" err="1"/>
              <a:t>здания</a:t>
            </a:r>
            <a:endParaRPr dirty="0"/>
          </a:p>
          <a:p>
            <a:r>
              <a:rPr dirty="0" err="1"/>
              <a:t>Энергоэффективные</a:t>
            </a:r>
            <a:r>
              <a:rPr dirty="0"/>
              <a:t> </a:t>
            </a:r>
            <a:r>
              <a:rPr dirty="0" err="1"/>
              <a:t>объекты</a:t>
            </a:r>
            <a:endParaRPr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ВЫВОДЫ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Интеграция XPS в CLT повышает </a:t>
            </a:r>
            <a:r>
              <a:rPr lang="ru-RU" dirty="0" err="1" smtClean="0"/>
              <a:t>энергоэффективность</a:t>
            </a:r>
            <a:endParaRPr lang="ru-RU" dirty="0" smtClean="0"/>
          </a:p>
          <a:p>
            <a:r>
              <a:rPr lang="ru-RU" dirty="0" smtClean="0"/>
              <a:t>Снижается </a:t>
            </a:r>
            <a:r>
              <a:rPr lang="ru-RU" dirty="0"/>
              <a:t>толщина и масса </a:t>
            </a:r>
            <a:r>
              <a:rPr lang="ru-RU" dirty="0" smtClean="0"/>
              <a:t>конструкции</a:t>
            </a:r>
          </a:p>
          <a:p>
            <a:r>
              <a:rPr lang="ru-RU" dirty="0" smtClean="0"/>
              <a:t>Улучшаются </a:t>
            </a:r>
            <a:r>
              <a:rPr lang="ru-RU" dirty="0"/>
              <a:t>эксплуатационные </a:t>
            </a:r>
            <a:r>
              <a:rPr lang="ru-RU" dirty="0" smtClean="0"/>
              <a:t>характеристики</a:t>
            </a:r>
          </a:p>
        </p:txBody>
      </p:sp>
    </p:spTree>
    <p:extLst>
      <p:ext uri="{BB962C8B-B14F-4D97-AF65-F5344CB8AC3E}">
        <p14:creationId xmlns:p14="http://schemas.microsoft.com/office/powerpoint/2010/main" val="253994220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TM10001114[[fn=Галерея]]</Template>
  <TotalTime>37</TotalTime>
  <Words>164</Words>
  <Application>Microsoft Office PowerPoint</Application>
  <PresentationFormat>Экран (4:3)</PresentationFormat>
  <Paragraphs>36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1" baseType="lpstr">
      <vt:lpstr>Arial</vt:lpstr>
      <vt:lpstr>Gill Sans MT</vt:lpstr>
      <vt:lpstr>Gallery</vt:lpstr>
      <vt:lpstr>Гибридная CLT-панель с функциональным средним слоем</vt:lpstr>
      <vt:lpstr>Актуальность</vt:lpstr>
      <vt:lpstr>Цели и задачи проекта</vt:lpstr>
      <vt:lpstr>Техническое решение</vt:lpstr>
      <vt:lpstr>Преимущества</vt:lpstr>
      <vt:lpstr>Материалы и структура</vt:lpstr>
      <vt:lpstr>Применение</vt:lpstr>
      <vt:lpstr>ВЫВОДЫ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Гибридная CLT-панель с функциональным средним слоем</dc:title>
  <dc:subject/>
  <dc:creator/>
  <cp:keywords/>
  <dc:description>generated using python-pptx</dc:description>
  <cp:lastModifiedBy>User</cp:lastModifiedBy>
  <cp:revision>5</cp:revision>
  <dcterms:created xsi:type="dcterms:W3CDTF">2013-01-27T09:14:16Z</dcterms:created>
  <dcterms:modified xsi:type="dcterms:W3CDTF">2026-05-05T13:38:33Z</dcterms:modified>
  <cp:category/>
</cp:coreProperties>
</file>