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73" r:id="rId3"/>
    <p:sldId id="263" r:id="rId4"/>
    <p:sldId id="274" r:id="rId5"/>
    <p:sldId id="272" r:id="rId6"/>
    <p:sldId id="275" r:id="rId7"/>
    <p:sldId id="277" r:id="rId8"/>
    <p:sldId id="283" r:id="rId9"/>
    <p:sldId id="279" r:id="rId10"/>
    <p:sldId id="281" r:id="rId11"/>
    <p:sldId id="280" r:id="rId12"/>
    <p:sldId id="282" r:id="rId13"/>
    <p:sldId id="285" r:id="rId14"/>
    <p:sldId id="258" r:id="rId15"/>
    <p:sldId id="260" r:id="rId16"/>
    <p:sldId id="270" r:id="rId17"/>
    <p:sldId id="278" r:id="rId18"/>
    <p:sldId id="27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D7E3"/>
    <a:srgbClr val="BCC590"/>
    <a:srgbClr val="EFB6A2"/>
    <a:srgbClr val="3F4D34"/>
    <a:srgbClr val="99A077"/>
    <a:srgbClr val="FFD481"/>
    <a:srgbClr val="E8C5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80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D4FBB1-22B4-480D-9374-15E7563696B8}" type="doc">
      <dgm:prSet loTypeId="urn:microsoft.com/office/officeart/2005/8/layout/venn2" loCatId="relationship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4FDF50C-CC9B-42C2-966D-429FA92CC4E7}">
      <dgm:prSet phldrT="[Текст]"/>
      <dgm:spPr/>
      <dgm:t>
        <a:bodyPr/>
        <a:lstStyle/>
        <a:p>
          <a:r>
            <a:rPr lang="en-US" dirty="0" smtClean="0"/>
            <a:t>PAM</a:t>
          </a:r>
          <a:endParaRPr lang="ru-RU" dirty="0"/>
        </a:p>
      </dgm:t>
    </dgm:pt>
    <dgm:pt modelId="{7F088937-4031-4A80-BC93-2D8BE68987EC}" type="parTrans" cxnId="{830B4D0A-0318-4D1E-AA1C-81F0CAF360BA}">
      <dgm:prSet/>
      <dgm:spPr/>
      <dgm:t>
        <a:bodyPr/>
        <a:lstStyle/>
        <a:p>
          <a:endParaRPr lang="ru-RU"/>
        </a:p>
      </dgm:t>
    </dgm:pt>
    <dgm:pt modelId="{43A35389-64FE-4BD4-BE0E-B0AE8A13AF88}" type="sibTrans" cxnId="{830B4D0A-0318-4D1E-AA1C-81F0CAF360BA}">
      <dgm:prSet/>
      <dgm:spPr/>
      <dgm:t>
        <a:bodyPr/>
        <a:lstStyle/>
        <a:p>
          <a:endParaRPr lang="ru-RU"/>
        </a:p>
      </dgm:t>
    </dgm:pt>
    <dgm:pt modelId="{E21FB64E-F2ED-4CBC-8AFF-8B4F955AE9C3}">
      <dgm:prSet phldrT="[Текст]"/>
      <dgm:spPr/>
      <dgm:t>
        <a:bodyPr/>
        <a:lstStyle/>
        <a:p>
          <a:r>
            <a:rPr lang="en-US" dirty="0" smtClean="0"/>
            <a:t>TAM</a:t>
          </a:r>
          <a:endParaRPr lang="ru-RU" dirty="0"/>
        </a:p>
      </dgm:t>
    </dgm:pt>
    <dgm:pt modelId="{57D48EB9-3D5A-4BF7-A34C-8F67F122D977}" type="parTrans" cxnId="{41DF044F-9E03-4F07-BAE1-2764E179FE86}">
      <dgm:prSet/>
      <dgm:spPr/>
      <dgm:t>
        <a:bodyPr/>
        <a:lstStyle/>
        <a:p>
          <a:endParaRPr lang="ru-RU"/>
        </a:p>
      </dgm:t>
    </dgm:pt>
    <dgm:pt modelId="{081B45F1-8346-404F-8598-A54ECE223FCE}" type="sibTrans" cxnId="{41DF044F-9E03-4F07-BAE1-2764E179FE86}">
      <dgm:prSet/>
      <dgm:spPr/>
      <dgm:t>
        <a:bodyPr/>
        <a:lstStyle/>
        <a:p>
          <a:endParaRPr lang="ru-RU"/>
        </a:p>
      </dgm:t>
    </dgm:pt>
    <dgm:pt modelId="{8AA0D292-5E3C-44FC-B80E-C9B9E1B11528}">
      <dgm:prSet phldrT="[Текст]"/>
      <dgm:spPr/>
      <dgm:t>
        <a:bodyPr/>
        <a:lstStyle/>
        <a:p>
          <a:r>
            <a:rPr lang="en-US" dirty="0" smtClean="0"/>
            <a:t>SAM</a:t>
          </a:r>
          <a:endParaRPr lang="ru-RU" dirty="0"/>
        </a:p>
      </dgm:t>
    </dgm:pt>
    <dgm:pt modelId="{B1D87269-3B1A-495A-8DA2-FF0D78682CF5}" type="parTrans" cxnId="{A6E1241C-53AA-4132-9A11-592887D7DCBC}">
      <dgm:prSet/>
      <dgm:spPr/>
      <dgm:t>
        <a:bodyPr/>
        <a:lstStyle/>
        <a:p>
          <a:endParaRPr lang="ru-RU"/>
        </a:p>
      </dgm:t>
    </dgm:pt>
    <dgm:pt modelId="{1073DBA0-ACA6-4A56-B914-78074420AF77}" type="sibTrans" cxnId="{A6E1241C-53AA-4132-9A11-592887D7DCBC}">
      <dgm:prSet/>
      <dgm:spPr/>
      <dgm:t>
        <a:bodyPr/>
        <a:lstStyle/>
        <a:p>
          <a:endParaRPr lang="ru-RU"/>
        </a:p>
      </dgm:t>
    </dgm:pt>
    <dgm:pt modelId="{AD8C1498-1897-49C1-8005-600795631AC8}">
      <dgm:prSet phldrT="[Текст]"/>
      <dgm:spPr/>
      <dgm:t>
        <a:bodyPr/>
        <a:lstStyle/>
        <a:p>
          <a:r>
            <a:rPr lang="en-US" dirty="0" smtClean="0"/>
            <a:t>SOM</a:t>
          </a:r>
          <a:endParaRPr lang="ru-RU" dirty="0"/>
        </a:p>
      </dgm:t>
    </dgm:pt>
    <dgm:pt modelId="{5D9F5C4C-9A5A-4161-BBFF-0428025AFE30}" type="parTrans" cxnId="{34B6E057-32E9-4B2C-B8C6-64BAA6CACD2F}">
      <dgm:prSet/>
      <dgm:spPr/>
      <dgm:t>
        <a:bodyPr/>
        <a:lstStyle/>
        <a:p>
          <a:endParaRPr lang="ru-RU"/>
        </a:p>
      </dgm:t>
    </dgm:pt>
    <dgm:pt modelId="{6B6BE0DE-C6D1-4B26-B9B4-A8C9E6A641F1}" type="sibTrans" cxnId="{34B6E057-32E9-4B2C-B8C6-64BAA6CACD2F}">
      <dgm:prSet/>
      <dgm:spPr/>
      <dgm:t>
        <a:bodyPr/>
        <a:lstStyle/>
        <a:p>
          <a:endParaRPr lang="ru-RU"/>
        </a:p>
      </dgm:t>
    </dgm:pt>
    <dgm:pt modelId="{1698615B-87F5-4373-9685-389D617EF148}" type="pres">
      <dgm:prSet presAssocID="{1ED4FBB1-22B4-480D-9374-15E7563696B8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4CA44E-787C-48A6-927B-C9757BC97D75}" type="pres">
      <dgm:prSet presAssocID="{1ED4FBB1-22B4-480D-9374-15E7563696B8}" presName="comp1" presStyleCnt="0"/>
      <dgm:spPr/>
    </dgm:pt>
    <dgm:pt modelId="{94BBFCB1-66F9-456B-8510-FAFC913576EE}" type="pres">
      <dgm:prSet presAssocID="{1ED4FBB1-22B4-480D-9374-15E7563696B8}" presName="circle1" presStyleLbl="node1" presStyleIdx="0" presStyleCnt="4"/>
      <dgm:spPr/>
      <dgm:t>
        <a:bodyPr/>
        <a:lstStyle/>
        <a:p>
          <a:endParaRPr lang="ru-RU"/>
        </a:p>
      </dgm:t>
    </dgm:pt>
    <dgm:pt modelId="{8A48B1AF-711D-4013-911E-CABAF0304522}" type="pres">
      <dgm:prSet presAssocID="{1ED4FBB1-22B4-480D-9374-15E7563696B8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6ECE41-033E-438B-83E1-7A97EA518F11}" type="pres">
      <dgm:prSet presAssocID="{1ED4FBB1-22B4-480D-9374-15E7563696B8}" presName="comp2" presStyleCnt="0"/>
      <dgm:spPr/>
    </dgm:pt>
    <dgm:pt modelId="{EE8C72E7-A808-4219-AC0B-83AAF6662BC9}" type="pres">
      <dgm:prSet presAssocID="{1ED4FBB1-22B4-480D-9374-15E7563696B8}" presName="circle2" presStyleLbl="node1" presStyleIdx="1" presStyleCnt="4"/>
      <dgm:spPr/>
      <dgm:t>
        <a:bodyPr/>
        <a:lstStyle/>
        <a:p>
          <a:endParaRPr lang="ru-RU"/>
        </a:p>
      </dgm:t>
    </dgm:pt>
    <dgm:pt modelId="{B0F8DAB6-5266-42AC-9FC4-86A92DBEB85B}" type="pres">
      <dgm:prSet presAssocID="{1ED4FBB1-22B4-480D-9374-15E7563696B8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A4E16D-011A-4361-BA66-CBB358E9752E}" type="pres">
      <dgm:prSet presAssocID="{1ED4FBB1-22B4-480D-9374-15E7563696B8}" presName="comp3" presStyleCnt="0"/>
      <dgm:spPr/>
    </dgm:pt>
    <dgm:pt modelId="{A8C84B9D-4CCD-48DD-9433-2829F38C8A66}" type="pres">
      <dgm:prSet presAssocID="{1ED4FBB1-22B4-480D-9374-15E7563696B8}" presName="circle3" presStyleLbl="node1" presStyleIdx="2" presStyleCnt="4"/>
      <dgm:spPr/>
      <dgm:t>
        <a:bodyPr/>
        <a:lstStyle/>
        <a:p>
          <a:endParaRPr lang="ru-RU"/>
        </a:p>
      </dgm:t>
    </dgm:pt>
    <dgm:pt modelId="{FB80CC28-A29C-4560-A2FC-2ECECA511260}" type="pres">
      <dgm:prSet presAssocID="{1ED4FBB1-22B4-480D-9374-15E7563696B8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F27C3-EF91-42FD-87EC-8333D5B2D817}" type="pres">
      <dgm:prSet presAssocID="{1ED4FBB1-22B4-480D-9374-15E7563696B8}" presName="comp4" presStyleCnt="0"/>
      <dgm:spPr/>
    </dgm:pt>
    <dgm:pt modelId="{604FA434-A34E-4D70-9F3E-788A059EC09D}" type="pres">
      <dgm:prSet presAssocID="{1ED4FBB1-22B4-480D-9374-15E7563696B8}" presName="circle4" presStyleLbl="node1" presStyleIdx="3" presStyleCnt="4" custLinFactNeighborY="582"/>
      <dgm:spPr/>
      <dgm:t>
        <a:bodyPr/>
        <a:lstStyle/>
        <a:p>
          <a:endParaRPr lang="ru-RU"/>
        </a:p>
      </dgm:t>
    </dgm:pt>
    <dgm:pt modelId="{EA1C6716-1F9A-4484-A911-831C00233194}" type="pres">
      <dgm:prSet presAssocID="{1ED4FBB1-22B4-480D-9374-15E7563696B8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E1241C-53AA-4132-9A11-592887D7DCBC}" srcId="{1ED4FBB1-22B4-480D-9374-15E7563696B8}" destId="{8AA0D292-5E3C-44FC-B80E-C9B9E1B11528}" srcOrd="2" destOrd="0" parTransId="{B1D87269-3B1A-495A-8DA2-FF0D78682CF5}" sibTransId="{1073DBA0-ACA6-4A56-B914-78074420AF77}"/>
    <dgm:cxn modelId="{9E8A6793-62A6-4027-9038-1C530066DCCB}" type="presOf" srcId="{34FDF50C-CC9B-42C2-966D-429FA92CC4E7}" destId="{8A48B1AF-711D-4013-911E-CABAF0304522}" srcOrd="1" destOrd="0" presId="urn:microsoft.com/office/officeart/2005/8/layout/venn2"/>
    <dgm:cxn modelId="{88566CEB-5D8B-4B45-AE98-66B1C0C76729}" type="presOf" srcId="{8AA0D292-5E3C-44FC-B80E-C9B9E1B11528}" destId="{FB80CC28-A29C-4560-A2FC-2ECECA511260}" srcOrd="1" destOrd="0" presId="urn:microsoft.com/office/officeart/2005/8/layout/venn2"/>
    <dgm:cxn modelId="{EFD178D1-D102-49DB-B99E-8BE6C8AA6610}" type="presOf" srcId="{E21FB64E-F2ED-4CBC-8AFF-8B4F955AE9C3}" destId="{EE8C72E7-A808-4219-AC0B-83AAF6662BC9}" srcOrd="0" destOrd="0" presId="urn:microsoft.com/office/officeart/2005/8/layout/venn2"/>
    <dgm:cxn modelId="{41DF044F-9E03-4F07-BAE1-2764E179FE86}" srcId="{1ED4FBB1-22B4-480D-9374-15E7563696B8}" destId="{E21FB64E-F2ED-4CBC-8AFF-8B4F955AE9C3}" srcOrd="1" destOrd="0" parTransId="{57D48EB9-3D5A-4BF7-A34C-8F67F122D977}" sibTransId="{081B45F1-8346-404F-8598-A54ECE223FCE}"/>
    <dgm:cxn modelId="{830B4D0A-0318-4D1E-AA1C-81F0CAF360BA}" srcId="{1ED4FBB1-22B4-480D-9374-15E7563696B8}" destId="{34FDF50C-CC9B-42C2-966D-429FA92CC4E7}" srcOrd="0" destOrd="0" parTransId="{7F088937-4031-4A80-BC93-2D8BE68987EC}" sibTransId="{43A35389-64FE-4BD4-BE0E-B0AE8A13AF88}"/>
    <dgm:cxn modelId="{AD8FDE18-C648-4353-963E-1354DF9A2049}" type="presOf" srcId="{34FDF50C-CC9B-42C2-966D-429FA92CC4E7}" destId="{94BBFCB1-66F9-456B-8510-FAFC913576EE}" srcOrd="0" destOrd="0" presId="urn:microsoft.com/office/officeart/2005/8/layout/venn2"/>
    <dgm:cxn modelId="{603ABB9A-0CB5-401A-94F4-1048A75F7A0D}" type="presOf" srcId="{AD8C1498-1897-49C1-8005-600795631AC8}" destId="{604FA434-A34E-4D70-9F3E-788A059EC09D}" srcOrd="0" destOrd="0" presId="urn:microsoft.com/office/officeart/2005/8/layout/venn2"/>
    <dgm:cxn modelId="{CBFA226D-93D7-40D1-8BB7-10EDA1EC2FC3}" type="presOf" srcId="{AD8C1498-1897-49C1-8005-600795631AC8}" destId="{EA1C6716-1F9A-4484-A911-831C00233194}" srcOrd="1" destOrd="0" presId="urn:microsoft.com/office/officeart/2005/8/layout/venn2"/>
    <dgm:cxn modelId="{AEBFFD2D-6C64-48D1-B526-F738CD223498}" type="presOf" srcId="{8AA0D292-5E3C-44FC-B80E-C9B9E1B11528}" destId="{A8C84B9D-4CCD-48DD-9433-2829F38C8A66}" srcOrd="0" destOrd="0" presId="urn:microsoft.com/office/officeart/2005/8/layout/venn2"/>
    <dgm:cxn modelId="{0001E4E1-269D-4387-85B4-0A3064D01AE4}" type="presOf" srcId="{E21FB64E-F2ED-4CBC-8AFF-8B4F955AE9C3}" destId="{B0F8DAB6-5266-42AC-9FC4-86A92DBEB85B}" srcOrd="1" destOrd="0" presId="urn:microsoft.com/office/officeart/2005/8/layout/venn2"/>
    <dgm:cxn modelId="{34B6E057-32E9-4B2C-B8C6-64BAA6CACD2F}" srcId="{1ED4FBB1-22B4-480D-9374-15E7563696B8}" destId="{AD8C1498-1897-49C1-8005-600795631AC8}" srcOrd="3" destOrd="0" parTransId="{5D9F5C4C-9A5A-4161-BBFF-0428025AFE30}" sibTransId="{6B6BE0DE-C6D1-4B26-B9B4-A8C9E6A641F1}"/>
    <dgm:cxn modelId="{ED17BD70-2ACB-46BE-9E33-70A690BECCB2}" type="presOf" srcId="{1ED4FBB1-22B4-480D-9374-15E7563696B8}" destId="{1698615B-87F5-4373-9685-389D617EF148}" srcOrd="0" destOrd="0" presId="urn:microsoft.com/office/officeart/2005/8/layout/venn2"/>
    <dgm:cxn modelId="{EBCA82C3-F059-4D7B-9452-8F50F8BC9D05}" type="presParOf" srcId="{1698615B-87F5-4373-9685-389D617EF148}" destId="{4C4CA44E-787C-48A6-927B-C9757BC97D75}" srcOrd="0" destOrd="0" presId="urn:microsoft.com/office/officeart/2005/8/layout/venn2"/>
    <dgm:cxn modelId="{F40B652A-5CB3-47EE-8B58-FD23FCA0A18E}" type="presParOf" srcId="{4C4CA44E-787C-48A6-927B-C9757BC97D75}" destId="{94BBFCB1-66F9-456B-8510-FAFC913576EE}" srcOrd="0" destOrd="0" presId="urn:microsoft.com/office/officeart/2005/8/layout/venn2"/>
    <dgm:cxn modelId="{5425F4CE-132E-43C7-AB0D-1E349AC681E4}" type="presParOf" srcId="{4C4CA44E-787C-48A6-927B-C9757BC97D75}" destId="{8A48B1AF-711D-4013-911E-CABAF0304522}" srcOrd="1" destOrd="0" presId="urn:microsoft.com/office/officeart/2005/8/layout/venn2"/>
    <dgm:cxn modelId="{9069DAA8-1B36-42F1-B82A-0C8B577FD074}" type="presParOf" srcId="{1698615B-87F5-4373-9685-389D617EF148}" destId="{376ECE41-033E-438B-83E1-7A97EA518F11}" srcOrd="1" destOrd="0" presId="urn:microsoft.com/office/officeart/2005/8/layout/venn2"/>
    <dgm:cxn modelId="{67988EB7-BE92-4EF8-8303-DEE9335301F2}" type="presParOf" srcId="{376ECE41-033E-438B-83E1-7A97EA518F11}" destId="{EE8C72E7-A808-4219-AC0B-83AAF6662BC9}" srcOrd="0" destOrd="0" presId="urn:microsoft.com/office/officeart/2005/8/layout/venn2"/>
    <dgm:cxn modelId="{5C843EEF-F8E0-467C-94B3-2AAB34CD613D}" type="presParOf" srcId="{376ECE41-033E-438B-83E1-7A97EA518F11}" destId="{B0F8DAB6-5266-42AC-9FC4-86A92DBEB85B}" srcOrd="1" destOrd="0" presId="urn:microsoft.com/office/officeart/2005/8/layout/venn2"/>
    <dgm:cxn modelId="{4E56AE2F-B1A9-4DB5-9D76-0C9AAAD5C179}" type="presParOf" srcId="{1698615B-87F5-4373-9685-389D617EF148}" destId="{C7A4E16D-011A-4361-BA66-CBB358E9752E}" srcOrd="2" destOrd="0" presId="urn:microsoft.com/office/officeart/2005/8/layout/venn2"/>
    <dgm:cxn modelId="{4F44AC72-627F-4A5E-86C4-00AC9A37418D}" type="presParOf" srcId="{C7A4E16D-011A-4361-BA66-CBB358E9752E}" destId="{A8C84B9D-4CCD-48DD-9433-2829F38C8A66}" srcOrd="0" destOrd="0" presId="urn:microsoft.com/office/officeart/2005/8/layout/venn2"/>
    <dgm:cxn modelId="{9199611E-6F31-48C3-80F4-C161CE3966FF}" type="presParOf" srcId="{C7A4E16D-011A-4361-BA66-CBB358E9752E}" destId="{FB80CC28-A29C-4560-A2FC-2ECECA511260}" srcOrd="1" destOrd="0" presId="urn:microsoft.com/office/officeart/2005/8/layout/venn2"/>
    <dgm:cxn modelId="{BCD139C6-C9CC-4F58-94CD-623110960A91}" type="presParOf" srcId="{1698615B-87F5-4373-9685-389D617EF148}" destId="{8E1F27C3-EF91-42FD-87EC-8333D5B2D817}" srcOrd="3" destOrd="0" presId="urn:microsoft.com/office/officeart/2005/8/layout/venn2"/>
    <dgm:cxn modelId="{271AE1D5-46FB-4935-9203-E1F08964BA96}" type="presParOf" srcId="{8E1F27C3-EF91-42FD-87EC-8333D5B2D817}" destId="{604FA434-A34E-4D70-9F3E-788A059EC09D}" srcOrd="0" destOrd="0" presId="urn:microsoft.com/office/officeart/2005/8/layout/venn2"/>
    <dgm:cxn modelId="{71B275BF-4636-4772-8ED8-3B85F2DF7953}" type="presParOf" srcId="{8E1F27C3-EF91-42FD-87EC-8333D5B2D817}" destId="{EA1C6716-1F9A-4484-A911-831C00233194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DD2B13-E763-429B-B8F0-AABB8B552657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93210C8-CC37-4FA1-9A8C-AB23222CC2AC}">
      <dgm:prSet phldrT="[Текст]"/>
      <dgm:spPr/>
      <dgm:t>
        <a:bodyPr/>
        <a:lstStyle/>
        <a:p>
          <a:r>
            <a:rPr lang="ru-RU" b="1" dirty="0" smtClean="0">
              <a:latin typeface="TT Commons Pro Trl Exp Lt" panose="020B0103030102020204" pitchFamily="34" charset="-52"/>
            </a:rPr>
            <a:t>Разработка идеи</a:t>
          </a:r>
          <a:endParaRPr lang="ru-RU" dirty="0"/>
        </a:p>
      </dgm:t>
    </dgm:pt>
    <dgm:pt modelId="{5ACB6EC7-AADF-4441-A1BA-B63FB0873A9B}" type="parTrans" cxnId="{78152FF5-41C3-446B-897B-5F1DC0703D61}">
      <dgm:prSet/>
      <dgm:spPr/>
      <dgm:t>
        <a:bodyPr/>
        <a:lstStyle/>
        <a:p>
          <a:endParaRPr lang="ru-RU"/>
        </a:p>
      </dgm:t>
    </dgm:pt>
    <dgm:pt modelId="{4C7503DF-05B0-4431-8588-ED11C156A431}" type="sibTrans" cxnId="{78152FF5-41C3-446B-897B-5F1DC0703D61}">
      <dgm:prSet/>
      <dgm:spPr/>
      <dgm:t>
        <a:bodyPr/>
        <a:lstStyle/>
        <a:p>
          <a:endParaRPr lang="ru-RU"/>
        </a:p>
      </dgm:t>
    </dgm:pt>
    <dgm:pt modelId="{78064098-C3BD-48A8-B9A3-B259AC77CDD1}">
      <dgm:prSet phldrT="[Текст]"/>
      <dgm:spPr/>
      <dgm:t>
        <a:bodyPr/>
        <a:lstStyle/>
        <a:p>
          <a:r>
            <a:rPr lang="ru-RU" b="1" dirty="0" smtClean="0">
              <a:latin typeface="TT Commons Pro Trl Exp Lt" panose="020B0103030102020204" pitchFamily="34" charset="-52"/>
            </a:rPr>
            <a:t>Развитие технологии</a:t>
          </a:r>
          <a:endParaRPr lang="ru-RU" dirty="0"/>
        </a:p>
      </dgm:t>
    </dgm:pt>
    <dgm:pt modelId="{EFD34C14-3C83-46C2-9CBA-CA20E661751C}" type="parTrans" cxnId="{0F40C746-0779-47F5-8314-D59B8D58FCA1}">
      <dgm:prSet/>
      <dgm:spPr/>
      <dgm:t>
        <a:bodyPr/>
        <a:lstStyle/>
        <a:p>
          <a:endParaRPr lang="ru-RU"/>
        </a:p>
      </dgm:t>
    </dgm:pt>
    <dgm:pt modelId="{7B7AE84B-725B-49BD-84B7-B267CE66F047}" type="sibTrans" cxnId="{0F40C746-0779-47F5-8314-D59B8D58FCA1}">
      <dgm:prSet/>
      <dgm:spPr/>
      <dgm:t>
        <a:bodyPr/>
        <a:lstStyle/>
        <a:p>
          <a:endParaRPr lang="ru-RU"/>
        </a:p>
      </dgm:t>
    </dgm:pt>
    <dgm:pt modelId="{BBCFB431-845E-4DA9-AA72-1CB2129B2FF0}">
      <dgm:prSet phldrT="[Текст]"/>
      <dgm:spPr/>
      <dgm:t>
        <a:bodyPr/>
        <a:lstStyle/>
        <a:p>
          <a:r>
            <a:rPr lang="ru-RU" b="1" dirty="0" smtClean="0">
              <a:latin typeface="TT Commons Pro Trl Exp Lt" panose="020B0103030102020204" pitchFamily="34" charset="-52"/>
            </a:rPr>
            <a:t>Продумывание теоретической части</a:t>
          </a:r>
        </a:p>
      </dgm:t>
    </dgm:pt>
    <dgm:pt modelId="{B3339D78-B7CA-470C-9656-3A7F78310298}" type="parTrans" cxnId="{690B1167-D8D0-44F3-B6EB-747953D5F967}">
      <dgm:prSet/>
      <dgm:spPr/>
      <dgm:t>
        <a:bodyPr/>
        <a:lstStyle/>
        <a:p>
          <a:endParaRPr lang="ru-RU"/>
        </a:p>
      </dgm:t>
    </dgm:pt>
    <dgm:pt modelId="{B465B05C-C9CA-437A-9944-9CA93AB23FFA}" type="sibTrans" cxnId="{690B1167-D8D0-44F3-B6EB-747953D5F967}">
      <dgm:prSet/>
      <dgm:spPr/>
      <dgm:t>
        <a:bodyPr/>
        <a:lstStyle/>
        <a:p>
          <a:endParaRPr lang="ru-RU"/>
        </a:p>
      </dgm:t>
    </dgm:pt>
    <dgm:pt modelId="{24C79DC4-9112-49E1-B249-2D79547B43CC}" type="pres">
      <dgm:prSet presAssocID="{4DDD2B13-E763-429B-B8F0-AABB8B55265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E49BF6-1050-47E5-930E-04431EA45B58}" type="pres">
      <dgm:prSet presAssocID="{4DDD2B13-E763-429B-B8F0-AABB8B552657}" presName="dummyMaxCanvas" presStyleCnt="0">
        <dgm:presLayoutVars/>
      </dgm:prSet>
      <dgm:spPr/>
    </dgm:pt>
    <dgm:pt modelId="{11C3FF5B-5BD0-482E-BE36-4B5650BC5269}" type="pres">
      <dgm:prSet presAssocID="{4DDD2B13-E763-429B-B8F0-AABB8B552657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A0EB71-BC3D-4FDB-9CAA-214D69CBD02B}" type="pres">
      <dgm:prSet presAssocID="{4DDD2B13-E763-429B-B8F0-AABB8B552657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F85912-9C0B-446D-9856-D1A097923F63}" type="pres">
      <dgm:prSet presAssocID="{4DDD2B13-E763-429B-B8F0-AABB8B552657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3B52DB-0ED0-4FB5-B55E-6D0AFF8E1E12}" type="pres">
      <dgm:prSet presAssocID="{4DDD2B13-E763-429B-B8F0-AABB8B552657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196F6-B41E-419D-9D42-DDB35BB567AE}" type="pres">
      <dgm:prSet presAssocID="{4DDD2B13-E763-429B-B8F0-AABB8B552657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DD75D8-CF4A-4033-B284-16C31ABA8B37}" type="pres">
      <dgm:prSet presAssocID="{4DDD2B13-E763-429B-B8F0-AABB8B552657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9BA6C9-8A18-4CCD-B5D3-32D119810D62}" type="pres">
      <dgm:prSet presAssocID="{4DDD2B13-E763-429B-B8F0-AABB8B552657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C5031B-1B62-4E63-8E79-369E29800067}" type="pres">
      <dgm:prSet presAssocID="{4DDD2B13-E763-429B-B8F0-AABB8B552657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D5D887-280D-4B20-8513-7FDF1EB4A6C0}" type="presOf" srcId="{78064098-C3BD-48A8-B9A3-B259AC77CDD1}" destId="{DB9BA6C9-8A18-4CCD-B5D3-32D119810D62}" srcOrd="1" destOrd="0" presId="urn:microsoft.com/office/officeart/2005/8/layout/vProcess5"/>
    <dgm:cxn modelId="{690B1167-D8D0-44F3-B6EB-747953D5F967}" srcId="{4DDD2B13-E763-429B-B8F0-AABB8B552657}" destId="{BBCFB431-845E-4DA9-AA72-1CB2129B2FF0}" srcOrd="2" destOrd="0" parTransId="{B3339D78-B7CA-470C-9656-3A7F78310298}" sibTransId="{B465B05C-C9CA-437A-9944-9CA93AB23FFA}"/>
    <dgm:cxn modelId="{78152FF5-41C3-446B-897B-5F1DC0703D61}" srcId="{4DDD2B13-E763-429B-B8F0-AABB8B552657}" destId="{D93210C8-CC37-4FA1-9A8C-AB23222CC2AC}" srcOrd="0" destOrd="0" parTransId="{5ACB6EC7-AADF-4441-A1BA-B63FB0873A9B}" sibTransId="{4C7503DF-05B0-4431-8588-ED11C156A431}"/>
    <dgm:cxn modelId="{2054EB60-6127-4D78-949A-C437C706576B}" type="presOf" srcId="{BBCFB431-845E-4DA9-AA72-1CB2129B2FF0}" destId="{98F85912-9C0B-446D-9856-D1A097923F63}" srcOrd="0" destOrd="0" presId="urn:microsoft.com/office/officeart/2005/8/layout/vProcess5"/>
    <dgm:cxn modelId="{1C326920-1E8C-41D3-B1CB-853EC00544DB}" type="presOf" srcId="{BBCFB431-845E-4DA9-AA72-1CB2129B2FF0}" destId="{C1C5031B-1B62-4E63-8E79-369E29800067}" srcOrd="1" destOrd="0" presId="urn:microsoft.com/office/officeart/2005/8/layout/vProcess5"/>
    <dgm:cxn modelId="{40FDF7E2-F198-4FA8-BD6B-35314AC128D0}" type="presOf" srcId="{4C7503DF-05B0-4431-8588-ED11C156A431}" destId="{AA3B52DB-0ED0-4FB5-B55E-6D0AFF8E1E12}" srcOrd="0" destOrd="0" presId="urn:microsoft.com/office/officeart/2005/8/layout/vProcess5"/>
    <dgm:cxn modelId="{0264E637-C275-44DF-9E3E-770092F03EDC}" type="presOf" srcId="{4DDD2B13-E763-429B-B8F0-AABB8B552657}" destId="{24C79DC4-9112-49E1-B249-2D79547B43CC}" srcOrd="0" destOrd="0" presId="urn:microsoft.com/office/officeart/2005/8/layout/vProcess5"/>
    <dgm:cxn modelId="{0F40C746-0779-47F5-8314-D59B8D58FCA1}" srcId="{4DDD2B13-E763-429B-B8F0-AABB8B552657}" destId="{78064098-C3BD-48A8-B9A3-B259AC77CDD1}" srcOrd="1" destOrd="0" parTransId="{EFD34C14-3C83-46C2-9CBA-CA20E661751C}" sibTransId="{7B7AE84B-725B-49BD-84B7-B267CE66F047}"/>
    <dgm:cxn modelId="{3AC078DB-0D65-48C2-A21C-D6F06B36EB63}" type="presOf" srcId="{D93210C8-CC37-4FA1-9A8C-AB23222CC2AC}" destId="{F2DD75D8-CF4A-4033-B284-16C31ABA8B37}" srcOrd="1" destOrd="0" presId="urn:microsoft.com/office/officeart/2005/8/layout/vProcess5"/>
    <dgm:cxn modelId="{8CA85CE6-E187-497A-A4E5-B87AAF068E43}" type="presOf" srcId="{78064098-C3BD-48A8-B9A3-B259AC77CDD1}" destId="{24A0EB71-BC3D-4FDB-9CAA-214D69CBD02B}" srcOrd="0" destOrd="0" presId="urn:microsoft.com/office/officeart/2005/8/layout/vProcess5"/>
    <dgm:cxn modelId="{62C8A021-38CB-4D32-A869-B9DF1E1BE87D}" type="presOf" srcId="{7B7AE84B-725B-49BD-84B7-B267CE66F047}" destId="{C51196F6-B41E-419D-9D42-DDB35BB567AE}" srcOrd="0" destOrd="0" presId="urn:microsoft.com/office/officeart/2005/8/layout/vProcess5"/>
    <dgm:cxn modelId="{350176AA-9E0E-435E-AD6E-C09E377FF94D}" type="presOf" srcId="{D93210C8-CC37-4FA1-9A8C-AB23222CC2AC}" destId="{11C3FF5B-5BD0-482E-BE36-4B5650BC5269}" srcOrd="0" destOrd="0" presId="urn:microsoft.com/office/officeart/2005/8/layout/vProcess5"/>
    <dgm:cxn modelId="{5237B1B4-5E99-42F8-9F75-C9C5A79D5054}" type="presParOf" srcId="{24C79DC4-9112-49E1-B249-2D79547B43CC}" destId="{F2E49BF6-1050-47E5-930E-04431EA45B58}" srcOrd="0" destOrd="0" presId="urn:microsoft.com/office/officeart/2005/8/layout/vProcess5"/>
    <dgm:cxn modelId="{BA7FDDC0-2C33-4A2C-943C-E23682384D38}" type="presParOf" srcId="{24C79DC4-9112-49E1-B249-2D79547B43CC}" destId="{11C3FF5B-5BD0-482E-BE36-4B5650BC5269}" srcOrd="1" destOrd="0" presId="urn:microsoft.com/office/officeart/2005/8/layout/vProcess5"/>
    <dgm:cxn modelId="{465D9BB5-5DFD-4519-80F2-48188E3009AB}" type="presParOf" srcId="{24C79DC4-9112-49E1-B249-2D79547B43CC}" destId="{24A0EB71-BC3D-4FDB-9CAA-214D69CBD02B}" srcOrd="2" destOrd="0" presId="urn:microsoft.com/office/officeart/2005/8/layout/vProcess5"/>
    <dgm:cxn modelId="{0574F4DD-2060-485A-B098-F772D15EADD0}" type="presParOf" srcId="{24C79DC4-9112-49E1-B249-2D79547B43CC}" destId="{98F85912-9C0B-446D-9856-D1A097923F63}" srcOrd="3" destOrd="0" presId="urn:microsoft.com/office/officeart/2005/8/layout/vProcess5"/>
    <dgm:cxn modelId="{54C75B8B-42F1-4741-AA57-CEB77AF43992}" type="presParOf" srcId="{24C79DC4-9112-49E1-B249-2D79547B43CC}" destId="{AA3B52DB-0ED0-4FB5-B55E-6D0AFF8E1E12}" srcOrd="4" destOrd="0" presId="urn:microsoft.com/office/officeart/2005/8/layout/vProcess5"/>
    <dgm:cxn modelId="{849F7A44-AFAF-4F02-808F-442B7E92328D}" type="presParOf" srcId="{24C79DC4-9112-49E1-B249-2D79547B43CC}" destId="{C51196F6-B41E-419D-9D42-DDB35BB567AE}" srcOrd="5" destOrd="0" presId="urn:microsoft.com/office/officeart/2005/8/layout/vProcess5"/>
    <dgm:cxn modelId="{D4AB75ED-E486-4689-96A8-0D5732CE97DE}" type="presParOf" srcId="{24C79DC4-9112-49E1-B249-2D79547B43CC}" destId="{F2DD75D8-CF4A-4033-B284-16C31ABA8B37}" srcOrd="6" destOrd="0" presId="urn:microsoft.com/office/officeart/2005/8/layout/vProcess5"/>
    <dgm:cxn modelId="{56743B56-94D2-447F-A6CF-3F96632D73DC}" type="presParOf" srcId="{24C79DC4-9112-49E1-B249-2D79547B43CC}" destId="{DB9BA6C9-8A18-4CCD-B5D3-32D119810D62}" srcOrd="7" destOrd="0" presId="urn:microsoft.com/office/officeart/2005/8/layout/vProcess5"/>
    <dgm:cxn modelId="{4143CD92-B165-4A58-A36C-3EE2D467B00E}" type="presParOf" srcId="{24C79DC4-9112-49E1-B249-2D79547B43CC}" destId="{C1C5031B-1B62-4E63-8E79-369E2980006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2D8E33-045A-4051-BFD0-FD9991EEB4D7}" type="doc">
      <dgm:prSet loTypeId="urn:microsoft.com/office/officeart/2005/8/layout/hProcess7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9C5BA38-CD22-4A76-B596-BF260D1127B5}">
      <dgm:prSet phldrT="[Текст]"/>
      <dgm:spPr/>
      <dgm:t>
        <a:bodyPr/>
        <a:lstStyle/>
        <a:p>
          <a:r>
            <a:rPr lang="ru-RU" b="1" dirty="0" smtClean="0">
              <a:solidFill>
                <a:srgbClr val="3F4D34"/>
              </a:solidFill>
              <a:latin typeface="TT Commons Pro Trl Exp Lt" panose="020B0103030102020204" pitchFamily="34" charset="-52"/>
            </a:rPr>
            <a:t>1 этап</a:t>
          </a:r>
          <a:endParaRPr lang="ru-RU" dirty="0">
            <a:solidFill>
              <a:srgbClr val="3F4D34"/>
            </a:solidFill>
          </a:endParaRPr>
        </a:p>
      </dgm:t>
    </dgm:pt>
    <dgm:pt modelId="{D48FF282-0453-4A11-86A1-784E45271542}" type="parTrans" cxnId="{CA22B165-9D66-4A9F-9EBA-28A9A428AFC3}">
      <dgm:prSet/>
      <dgm:spPr/>
      <dgm:t>
        <a:bodyPr/>
        <a:lstStyle/>
        <a:p>
          <a:endParaRPr lang="ru-RU"/>
        </a:p>
      </dgm:t>
    </dgm:pt>
    <dgm:pt modelId="{24276006-CA7D-40FB-808F-94725BBB3F0A}" type="sibTrans" cxnId="{CA22B165-9D66-4A9F-9EBA-28A9A428AFC3}">
      <dgm:prSet/>
      <dgm:spPr/>
      <dgm:t>
        <a:bodyPr/>
        <a:lstStyle/>
        <a:p>
          <a:endParaRPr lang="ru-RU"/>
        </a:p>
      </dgm:t>
    </dgm:pt>
    <dgm:pt modelId="{EC653BAB-510A-420A-874F-6DDFA46BA3D2}">
      <dgm:prSet phldrT="[Текст]" custT="1"/>
      <dgm:spPr/>
      <dgm:t>
        <a:bodyPr/>
        <a:lstStyle/>
        <a:p>
          <a:r>
            <a:rPr lang="ru-RU" sz="2400" b="0" i="0" dirty="0" smtClean="0"/>
            <a:t>Исследование и создание прототипа (0-6 </a:t>
          </a:r>
          <a:r>
            <a:rPr lang="ru-RU" sz="2400" b="0" i="0" dirty="0" err="1" smtClean="0"/>
            <a:t>мес</a:t>
          </a:r>
          <a:r>
            <a:rPr lang="ru-RU" sz="2400" b="0" i="0" dirty="0" smtClean="0"/>
            <a:t>)</a:t>
          </a:r>
        </a:p>
        <a:p>
          <a:endParaRPr lang="ru-RU" sz="1800" b="0" i="0" dirty="0" smtClean="0"/>
        </a:p>
        <a:p>
          <a:r>
            <a:rPr lang="ru-RU" sz="1800" b="0" i="0" dirty="0" smtClean="0"/>
            <a:t>- Исследование рынка</a:t>
          </a:r>
        </a:p>
        <a:p>
          <a:r>
            <a:rPr lang="ru-RU" sz="1800" b="0" i="0" dirty="0" smtClean="0"/>
            <a:t>- Формирование команды</a:t>
          </a:r>
        </a:p>
        <a:p>
          <a:r>
            <a:rPr lang="ru-RU" sz="1800" b="0" i="0" dirty="0" smtClean="0"/>
            <a:t>- Разработка концепции и функционала приложения</a:t>
          </a:r>
        </a:p>
        <a:p>
          <a:r>
            <a:rPr lang="ru-RU" sz="1800" b="0" i="0" dirty="0" smtClean="0"/>
            <a:t>- Создание MVP (Минимально Жизнеспособного Продукта)</a:t>
          </a:r>
          <a:endParaRPr lang="ru-RU" sz="1800" b="1" dirty="0">
            <a:latin typeface="TT Commons Pro Trl Exp Lt" panose="020B0103030102020204" pitchFamily="34" charset="-52"/>
          </a:endParaRPr>
        </a:p>
      </dgm:t>
    </dgm:pt>
    <dgm:pt modelId="{2133A927-FD2A-483F-B820-B09CCA37AF30}" type="parTrans" cxnId="{5D4185E5-6008-4CE4-AC77-DB36D6A5E8A1}">
      <dgm:prSet/>
      <dgm:spPr/>
      <dgm:t>
        <a:bodyPr/>
        <a:lstStyle/>
        <a:p>
          <a:endParaRPr lang="ru-RU"/>
        </a:p>
      </dgm:t>
    </dgm:pt>
    <dgm:pt modelId="{9BB80BCD-3370-43B7-8834-BA7302DCE9CA}" type="sibTrans" cxnId="{5D4185E5-6008-4CE4-AC77-DB36D6A5E8A1}">
      <dgm:prSet/>
      <dgm:spPr/>
      <dgm:t>
        <a:bodyPr/>
        <a:lstStyle/>
        <a:p>
          <a:endParaRPr lang="ru-RU"/>
        </a:p>
      </dgm:t>
    </dgm:pt>
    <dgm:pt modelId="{C16353A5-4FCD-4169-AEFA-4FBA518A8DCA}">
      <dgm:prSet phldrT="[Текст]"/>
      <dgm:spPr/>
      <dgm:t>
        <a:bodyPr/>
        <a:lstStyle/>
        <a:p>
          <a:r>
            <a:rPr lang="ru-RU" b="1" dirty="0" smtClean="0">
              <a:solidFill>
                <a:srgbClr val="3F4D34"/>
              </a:solidFill>
              <a:latin typeface="TT Commons Pro Trl Exp Lt" panose="020B0103030102020204" pitchFamily="34" charset="-52"/>
            </a:rPr>
            <a:t>2 этап</a:t>
          </a:r>
          <a:endParaRPr lang="ru-RU" dirty="0">
            <a:solidFill>
              <a:srgbClr val="3F4D34"/>
            </a:solidFill>
          </a:endParaRPr>
        </a:p>
      </dgm:t>
    </dgm:pt>
    <dgm:pt modelId="{B3407906-9B4D-4368-AAA9-8A6A745B0D2A}" type="parTrans" cxnId="{6790E94B-CC7F-4FC4-B365-4DF9AB19C2CC}">
      <dgm:prSet/>
      <dgm:spPr/>
      <dgm:t>
        <a:bodyPr/>
        <a:lstStyle/>
        <a:p>
          <a:endParaRPr lang="ru-RU"/>
        </a:p>
      </dgm:t>
    </dgm:pt>
    <dgm:pt modelId="{5E4DEFAA-A4FB-40F2-A781-27D9827A3132}" type="sibTrans" cxnId="{6790E94B-CC7F-4FC4-B365-4DF9AB19C2CC}">
      <dgm:prSet/>
      <dgm:spPr/>
      <dgm:t>
        <a:bodyPr/>
        <a:lstStyle/>
        <a:p>
          <a:endParaRPr lang="ru-RU"/>
        </a:p>
      </dgm:t>
    </dgm:pt>
    <dgm:pt modelId="{927CEFC3-D483-4AAB-8544-7715DC078249}">
      <dgm:prSet phldrT="[Текст]" custT="1"/>
      <dgm:spPr/>
      <dgm:t>
        <a:bodyPr/>
        <a:lstStyle/>
        <a:p>
          <a:r>
            <a:rPr lang="ru-RU" sz="2400" b="0" i="0" dirty="0" smtClean="0"/>
            <a:t>Запуск и тестирование продукта (6-12 </a:t>
          </a:r>
          <a:r>
            <a:rPr lang="ru-RU" sz="2400" b="0" i="0" dirty="0" err="1" smtClean="0"/>
            <a:t>мес</a:t>
          </a:r>
          <a:r>
            <a:rPr lang="ru-RU" sz="2400" b="0" i="0" dirty="0" smtClean="0"/>
            <a:t>)</a:t>
          </a:r>
        </a:p>
        <a:p>
          <a:endParaRPr lang="ru-RU" sz="1800" b="0" i="0" dirty="0" smtClean="0"/>
        </a:p>
        <a:p>
          <a:r>
            <a:rPr lang="ru-RU" sz="1800" b="0" i="0" dirty="0" smtClean="0"/>
            <a:t>- Запуск приложения</a:t>
          </a:r>
        </a:p>
        <a:p>
          <a:r>
            <a:rPr lang="ru-RU" sz="1800" b="0" i="0" dirty="0" smtClean="0"/>
            <a:t>- Сбор отзывов и данных</a:t>
          </a:r>
        </a:p>
        <a:p>
          <a:r>
            <a:rPr lang="ru-RU" sz="1800" b="0" i="0" dirty="0" smtClean="0"/>
            <a:t>- Улучшение приложения</a:t>
          </a:r>
        </a:p>
        <a:p>
          <a:r>
            <a:rPr lang="ru-RU" sz="1800" b="0" i="0" dirty="0" smtClean="0"/>
            <a:t>- Промо-кампании</a:t>
          </a:r>
        </a:p>
        <a:p>
          <a:endParaRPr lang="ru-RU" sz="2400" b="0" i="0" dirty="0"/>
        </a:p>
      </dgm:t>
    </dgm:pt>
    <dgm:pt modelId="{A9E2CEA8-E4C4-42F8-A2F5-6B6728E92FA7}" type="parTrans" cxnId="{4E182382-567E-48E4-BB94-F84699AD183B}">
      <dgm:prSet/>
      <dgm:spPr/>
      <dgm:t>
        <a:bodyPr/>
        <a:lstStyle/>
        <a:p>
          <a:endParaRPr lang="ru-RU"/>
        </a:p>
      </dgm:t>
    </dgm:pt>
    <dgm:pt modelId="{8DD28C16-918C-489E-B1D4-037069B392BB}" type="sibTrans" cxnId="{4E182382-567E-48E4-BB94-F84699AD183B}">
      <dgm:prSet/>
      <dgm:spPr/>
      <dgm:t>
        <a:bodyPr/>
        <a:lstStyle/>
        <a:p>
          <a:endParaRPr lang="ru-RU"/>
        </a:p>
      </dgm:t>
    </dgm:pt>
    <dgm:pt modelId="{43CAB196-F853-474C-93A9-51DB439D9843}">
      <dgm:prSet phldrT="[Текст]"/>
      <dgm:spPr/>
      <dgm:t>
        <a:bodyPr/>
        <a:lstStyle/>
        <a:p>
          <a:r>
            <a:rPr lang="ru-RU" b="1" dirty="0" smtClean="0">
              <a:solidFill>
                <a:srgbClr val="3F4D34"/>
              </a:solidFill>
              <a:latin typeface="TT Commons Pro Trl Exp Lt" panose="020B0103030102020204" pitchFamily="34" charset="-52"/>
            </a:rPr>
            <a:t>3 этап</a:t>
          </a:r>
          <a:endParaRPr lang="ru-RU" dirty="0">
            <a:solidFill>
              <a:srgbClr val="3F4D34"/>
            </a:solidFill>
          </a:endParaRPr>
        </a:p>
      </dgm:t>
    </dgm:pt>
    <dgm:pt modelId="{04146D69-2B5C-4A8D-AFE3-B628AD6B90D1}" type="parTrans" cxnId="{BA4E002F-888B-4105-9FD5-B64741D87220}">
      <dgm:prSet/>
      <dgm:spPr/>
      <dgm:t>
        <a:bodyPr/>
        <a:lstStyle/>
        <a:p>
          <a:endParaRPr lang="ru-RU"/>
        </a:p>
      </dgm:t>
    </dgm:pt>
    <dgm:pt modelId="{5714329F-6298-40EA-8BFC-C37BB4354F0D}" type="sibTrans" cxnId="{BA4E002F-888B-4105-9FD5-B64741D87220}">
      <dgm:prSet/>
      <dgm:spPr/>
      <dgm:t>
        <a:bodyPr/>
        <a:lstStyle/>
        <a:p>
          <a:endParaRPr lang="ru-RU"/>
        </a:p>
      </dgm:t>
    </dgm:pt>
    <dgm:pt modelId="{F26D71A0-1E01-4F7B-9EFF-9FA66AE9BCA6}">
      <dgm:prSet phldrT="[Текст]" custT="1"/>
      <dgm:spPr/>
      <dgm:t>
        <a:bodyPr/>
        <a:lstStyle/>
        <a:p>
          <a:r>
            <a:rPr lang="ru-RU" sz="2400" b="0" i="0" dirty="0" smtClean="0"/>
            <a:t>Масштабирование и развитие (1-3 года)</a:t>
          </a:r>
        </a:p>
        <a:p>
          <a:endParaRPr lang="ru-RU" sz="2400" b="0" i="0" dirty="0" smtClean="0"/>
        </a:p>
        <a:p>
          <a:r>
            <a:rPr lang="ru-RU" sz="1800" b="0" i="0" dirty="0" smtClean="0"/>
            <a:t>- Расширение функционала</a:t>
          </a:r>
        </a:p>
        <a:p>
          <a:r>
            <a:rPr lang="ru-RU" sz="1800" b="0" i="0" dirty="0" smtClean="0"/>
            <a:t>- Развитие партнерств</a:t>
          </a:r>
        </a:p>
        <a:p>
          <a:r>
            <a:rPr lang="ru-RU" sz="1800" b="0" i="0" dirty="0" smtClean="0"/>
            <a:t>- Монетизация</a:t>
          </a:r>
        </a:p>
        <a:p>
          <a:r>
            <a:rPr lang="ru-RU" sz="1800" b="0" i="0" dirty="0" smtClean="0"/>
            <a:t>- Масштабирование на международные рынки</a:t>
          </a:r>
        </a:p>
        <a:p>
          <a:r>
            <a:rPr lang="ru-RU" sz="1800" b="0" i="0" dirty="0" smtClean="0"/>
            <a:t>- Устойчивый рост и обновления</a:t>
          </a:r>
        </a:p>
      </dgm:t>
    </dgm:pt>
    <dgm:pt modelId="{4C5E5422-0D60-4791-A06F-F86144CA9BD9}" type="parTrans" cxnId="{237C60DB-20CE-424D-91C9-832F11C9BAC4}">
      <dgm:prSet/>
      <dgm:spPr/>
      <dgm:t>
        <a:bodyPr/>
        <a:lstStyle/>
        <a:p>
          <a:endParaRPr lang="ru-RU"/>
        </a:p>
      </dgm:t>
    </dgm:pt>
    <dgm:pt modelId="{3E736AEA-7CB3-49DC-BE9E-BB29A123A6D8}" type="sibTrans" cxnId="{237C60DB-20CE-424D-91C9-832F11C9BAC4}">
      <dgm:prSet/>
      <dgm:spPr/>
      <dgm:t>
        <a:bodyPr/>
        <a:lstStyle/>
        <a:p>
          <a:endParaRPr lang="ru-RU"/>
        </a:p>
      </dgm:t>
    </dgm:pt>
    <dgm:pt modelId="{3ECF0B29-AFC0-472C-8336-DB1DBEADD7E3}" type="pres">
      <dgm:prSet presAssocID="{F02D8E33-045A-4051-BFD0-FD9991EEB4D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87E0EF-FAE6-46BD-8A9F-68937F5E3F89}" type="pres">
      <dgm:prSet presAssocID="{69C5BA38-CD22-4A76-B596-BF260D1127B5}" presName="compositeNode" presStyleCnt="0">
        <dgm:presLayoutVars>
          <dgm:bulletEnabled val="1"/>
        </dgm:presLayoutVars>
      </dgm:prSet>
      <dgm:spPr/>
    </dgm:pt>
    <dgm:pt modelId="{67811C28-5471-406A-B56F-54E63DA00012}" type="pres">
      <dgm:prSet presAssocID="{69C5BA38-CD22-4A76-B596-BF260D1127B5}" presName="bgRect" presStyleLbl="node1" presStyleIdx="0" presStyleCnt="3"/>
      <dgm:spPr/>
      <dgm:t>
        <a:bodyPr/>
        <a:lstStyle/>
        <a:p>
          <a:endParaRPr lang="ru-RU"/>
        </a:p>
      </dgm:t>
    </dgm:pt>
    <dgm:pt modelId="{DE216BAC-9EA9-4171-9739-A27D908A8321}" type="pres">
      <dgm:prSet presAssocID="{69C5BA38-CD22-4A76-B596-BF260D1127B5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170913-5D2F-4DF6-AD6F-81E6AB47DC33}" type="pres">
      <dgm:prSet presAssocID="{69C5BA38-CD22-4A76-B596-BF260D1127B5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FE26DA-856A-4754-AF45-6D2D289A8ADB}" type="pres">
      <dgm:prSet presAssocID="{24276006-CA7D-40FB-808F-94725BBB3F0A}" presName="hSp" presStyleCnt="0"/>
      <dgm:spPr/>
    </dgm:pt>
    <dgm:pt modelId="{9DE1AAC1-DAC1-4851-9B62-A51B08A4C609}" type="pres">
      <dgm:prSet presAssocID="{24276006-CA7D-40FB-808F-94725BBB3F0A}" presName="vProcSp" presStyleCnt="0"/>
      <dgm:spPr/>
    </dgm:pt>
    <dgm:pt modelId="{2D234AA0-8759-4D8D-BEF8-F853AD093B66}" type="pres">
      <dgm:prSet presAssocID="{24276006-CA7D-40FB-808F-94725BBB3F0A}" presName="vSp1" presStyleCnt="0"/>
      <dgm:spPr/>
    </dgm:pt>
    <dgm:pt modelId="{98F23773-BAE2-441B-B6B9-17A23E793583}" type="pres">
      <dgm:prSet presAssocID="{24276006-CA7D-40FB-808F-94725BBB3F0A}" presName="simulatedConn" presStyleLbl="solidFgAcc1" presStyleIdx="0" presStyleCnt="2"/>
      <dgm:spPr/>
    </dgm:pt>
    <dgm:pt modelId="{75981277-335C-490D-81D0-A6628C178D54}" type="pres">
      <dgm:prSet presAssocID="{24276006-CA7D-40FB-808F-94725BBB3F0A}" presName="vSp2" presStyleCnt="0"/>
      <dgm:spPr/>
    </dgm:pt>
    <dgm:pt modelId="{5AB29A88-0D7C-412F-B5FB-C415508C4FCF}" type="pres">
      <dgm:prSet presAssocID="{24276006-CA7D-40FB-808F-94725BBB3F0A}" presName="sibTrans" presStyleCnt="0"/>
      <dgm:spPr/>
    </dgm:pt>
    <dgm:pt modelId="{8799A601-61C4-4114-96E8-0EE4BA06A30E}" type="pres">
      <dgm:prSet presAssocID="{C16353A5-4FCD-4169-AEFA-4FBA518A8DCA}" presName="compositeNode" presStyleCnt="0">
        <dgm:presLayoutVars>
          <dgm:bulletEnabled val="1"/>
        </dgm:presLayoutVars>
      </dgm:prSet>
      <dgm:spPr/>
    </dgm:pt>
    <dgm:pt modelId="{3013B491-1A92-45DD-92D8-97B6D120A3A4}" type="pres">
      <dgm:prSet presAssocID="{C16353A5-4FCD-4169-AEFA-4FBA518A8DCA}" presName="bgRect" presStyleLbl="node1" presStyleIdx="1" presStyleCnt="3"/>
      <dgm:spPr/>
      <dgm:t>
        <a:bodyPr/>
        <a:lstStyle/>
        <a:p>
          <a:endParaRPr lang="ru-RU"/>
        </a:p>
      </dgm:t>
    </dgm:pt>
    <dgm:pt modelId="{EAA13B9C-96DB-4C81-B65D-4557A952F422}" type="pres">
      <dgm:prSet presAssocID="{C16353A5-4FCD-4169-AEFA-4FBA518A8DCA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52E823-E2C6-4124-ABEA-01B858CD83D9}" type="pres">
      <dgm:prSet presAssocID="{C16353A5-4FCD-4169-AEFA-4FBA518A8DCA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5EB2EF-898B-40F9-A029-A234B4C138D2}" type="pres">
      <dgm:prSet presAssocID="{5E4DEFAA-A4FB-40F2-A781-27D9827A3132}" presName="hSp" presStyleCnt="0"/>
      <dgm:spPr/>
    </dgm:pt>
    <dgm:pt modelId="{CA0423AE-A231-482B-97E0-755D9B28F5FC}" type="pres">
      <dgm:prSet presAssocID="{5E4DEFAA-A4FB-40F2-A781-27D9827A3132}" presName="vProcSp" presStyleCnt="0"/>
      <dgm:spPr/>
    </dgm:pt>
    <dgm:pt modelId="{68758BE1-167C-4E80-A99D-0212F3A2704D}" type="pres">
      <dgm:prSet presAssocID="{5E4DEFAA-A4FB-40F2-A781-27D9827A3132}" presName="vSp1" presStyleCnt="0"/>
      <dgm:spPr/>
    </dgm:pt>
    <dgm:pt modelId="{128F2529-54C4-432C-B362-51921B083229}" type="pres">
      <dgm:prSet presAssocID="{5E4DEFAA-A4FB-40F2-A781-27D9827A3132}" presName="simulatedConn" presStyleLbl="solidFgAcc1" presStyleIdx="1" presStyleCnt="2"/>
      <dgm:spPr/>
    </dgm:pt>
    <dgm:pt modelId="{224D32D0-E9BE-4046-895B-8B06039A9194}" type="pres">
      <dgm:prSet presAssocID="{5E4DEFAA-A4FB-40F2-A781-27D9827A3132}" presName="vSp2" presStyleCnt="0"/>
      <dgm:spPr/>
    </dgm:pt>
    <dgm:pt modelId="{C2C17B5B-7A27-4865-9D3A-635ABE5A4AE2}" type="pres">
      <dgm:prSet presAssocID="{5E4DEFAA-A4FB-40F2-A781-27D9827A3132}" presName="sibTrans" presStyleCnt="0"/>
      <dgm:spPr/>
    </dgm:pt>
    <dgm:pt modelId="{AE1A5605-834E-4ED3-B234-06AFB9841722}" type="pres">
      <dgm:prSet presAssocID="{43CAB196-F853-474C-93A9-51DB439D9843}" presName="compositeNode" presStyleCnt="0">
        <dgm:presLayoutVars>
          <dgm:bulletEnabled val="1"/>
        </dgm:presLayoutVars>
      </dgm:prSet>
      <dgm:spPr/>
    </dgm:pt>
    <dgm:pt modelId="{56141BA6-A8F8-496E-8FCA-2D437783D62D}" type="pres">
      <dgm:prSet presAssocID="{43CAB196-F853-474C-93A9-51DB439D9843}" presName="bgRect" presStyleLbl="node1" presStyleIdx="2" presStyleCnt="3"/>
      <dgm:spPr/>
      <dgm:t>
        <a:bodyPr/>
        <a:lstStyle/>
        <a:p>
          <a:endParaRPr lang="ru-RU"/>
        </a:p>
      </dgm:t>
    </dgm:pt>
    <dgm:pt modelId="{C8016E00-97E9-4EDB-BAF9-862EC481D7CB}" type="pres">
      <dgm:prSet presAssocID="{43CAB196-F853-474C-93A9-51DB439D984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A0D349-11F8-4F3D-9F7E-D757B8E8DA1A}" type="pres">
      <dgm:prSet presAssocID="{43CAB196-F853-474C-93A9-51DB439D984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E53608-0719-4F5F-9DAF-29F2E93B21DB}" type="presOf" srcId="{F02D8E33-045A-4051-BFD0-FD9991EEB4D7}" destId="{3ECF0B29-AFC0-472C-8336-DB1DBEADD7E3}" srcOrd="0" destOrd="0" presId="urn:microsoft.com/office/officeart/2005/8/layout/hProcess7"/>
    <dgm:cxn modelId="{4E182382-567E-48E4-BB94-F84699AD183B}" srcId="{C16353A5-4FCD-4169-AEFA-4FBA518A8DCA}" destId="{927CEFC3-D483-4AAB-8544-7715DC078249}" srcOrd="0" destOrd="0" parTransId="{A9E2CEA8-E4C4-42F8-A2F5-6B6728E92FA7}" sibTransId="{8DD28C16-918C-489E-B1D4-037069B392BB}"/>
    <dgm:cxn modelId="{6790E94B-CC7F-4FC4-B365-4DF9AB19C2CC}" srcId="{F02D8E33-045A-4051-BFD0-FD9991EEB4D7}" destId="{C16353A5-4FCD-4169-AEFA-4FBA518A8DCA}" srcOrd="1" destOrd="0" parTransId="{B3407906-9B4D-4368-AAA9-8A6A745B0D2A}" sibTransId="{5E4DEFAA-A4FB-40F2-A781-27D9827A3132}"/>
    <dgm:cxn modelId="{8B60CECA-DC07-4A00-AC4E-D52ABCA5A304}" type="presOf" srcId="{927CEFC3-D483-4AAB-8544-7715DC078249}" destId="{AD52E823-E2C6-4124-ABEA-01B858CD83D9}" srcOrd="0" destOrd="0" presId="urn:microsoft.com/office/officeart/2005/8/layout/hProcess7"/>
    <dgm:cxn modelId="{8988F033-9A05-413F-97C6-F942EBD04B3A}" type="presOf" srcId="{C16353A5-4FCD-4169-AEFA-4FBA518A8DCA}" destId="{3013B491-1A92-45DD-92D8-97B6D120A3A4}" srcOrd="0" destOrd="0" presId="urn:microsoft.com/office/officeart/2005/8/layout/hProcess7"/>
    <dgm:cxn modelId="{6BAE9F0E-E4D7-4179-841C-C885CFB7E661}" type="presOf" srcId="{69C5BA38-CD22-4A76-B596-BF260D1127B5}" destId="{DE216BAC-9EA9-4171-9739-A27D908A8321}" srcOrd="1" destOrd="0" presId="urn:microsoft.com/office/officeart/2005/8/layout/hProcess7"/>
    <dgm:cxn modelId="{1B81EB3B-4A39-4C89-87A6-39E76E4612D0}" type="presOf" srcId="{43CAB196-F853-474C-93A9-51DB439D9843}" destId="{56141BA6-A8F8-496E-8FCA-2D437783D62D}" srcOrd="0" destOrd="0" presId="urn:microsoft.com/office/officeart/2005/8/layout/hProcess7"/>
    <dgm:cxn modelId="{EE521DEA-399D-4BA6-BF25-CE4234193BD1}" type="presOf" srcId="{EC653BAB-510A-420A-874F-6DDFA46BA3D2}" destId="{71170913-5D2F-4DF6-AD6F-81E6AB47DC33}" srcOrd="0" destOrd="0" presId="urn:microsoft.com/office/officeart/2005/8/layout/hProcess7"/>
    <dgm:cxn modelId="{C29B1EF1-8463-436A-87F9-D04AF2C5E9D4}" type="presOf" srcId="{69C5BA38-CD22-4A76-B596-BF260D1127B5}" destId="{67811C28-5471-406A-B56F-54E63DA00012}" srcOrd="0" destOrd="0" presId="urn:microsoft.com/office/officeart/2005/8/layout/hProcess7"/>
    <dgm:cxn modelId="{9E1096ED-C2F7-4F71-A180-0BC4B179C8B0}" type="presOf" srcId="{C16353A5-4FCD-4169-AEFA-4FBA518A8DCA}" destId="{EAA13B9C-96DB-4C81-B65D-4557A952F422}" srcOrd="1" destOrd="0" presId="urn:microsoft.com/office/officeart/2005/8/layout/hProcess7"/>
    <dgm:cxn modelId="{237C60DB-20CE-424D-91C9-832F11C9BAC4}" srcId="{43CAB196-F853-474C-93A9-51DB439D9843}" destId="{F26D71A0-1E01-4F7B-9EFF-9FA66AE9BCA6}" srcOrd="0" destOrd="0" parTransId="{4C5E5422-0D60-4791-A06F-F86144CA9BD9}" sibTransId="{3E736AEA-7CB3-49DC-BE9E-BB29A123A6D8}"/>
    <dgm:cxn modelId="{CA22B165-9D66-4A9F-9EBA-28A9A428AFC3}" srcId="{F02D8E33-045A-4051-BFD0-FD9991EEB4D7}" destId="{69C5BA38-CD22-4A76-B596-BF260D1127B5}" srcOrd="0" destOrd="0" parTransId="{D48FF282-0453-4A11-86A1-784E45271542}" sibTransId="{24276006-CA7D-40FB-808F-94725BBB3F0A}"/>
    <dgm:cxn modelId="{BA4E002F-888B-4105-9FD5-B64741D87220}" srcId="{F02D8E33-045A-4051-BFD0-FD9991EEB4D7}" destId="{43CAB196-F853-474C-93A9-51DB439D9843}" srcOrd="2" destOrd="0" parTransId="{04146D69-2B5C-4A8D-AFE3-B628AD6B90D1}" sibTransId="{5714329F-6298-40EA-8BFC-C37BB4354F0D}"/>
    <dgm:cxn modelId="{5D4185E5-6008-4CE4-AC77-DB36D6A5E8A1}" srcId="{69C5BA38-CD22-4A76-B596-BF260D1127B5}" destId="{EC653BAB-510A-420A-874F-6DDFA46BA3D2}" srcOrd="0" destOrd="0" parTransId="{2133A927-FD2A-483F-B820-B09CCA37AF30}" sibTransId="{9BB80BCD-3370-43B7-8834-BA7302DCE9CA}"/>
    <dgm:cxn modelId="{6327951D-C5FE-4489-A62E-52D5651FAFF1}" type="presOf" srcId="{F26D71A0-1E01-4F7B-9EFF-9FA66AE9BCA6}" destId="{7AA0D349-11F8-4F3D-9F7E-D757B8E8DA1A}" srcOrd="0" destOrd="0" presId="urn:microsoft.com/office/officeart/2005/8/layout/hProcess7"/>
    <dgm:cxn modelId="{A1749F97-AA4F-4207-A17A-370D8FC56100}" type="presOf" srcId="{43CAB196-F853-474C-93A9-51DB439D9843}" destId="{C8016E00-97E9-4EDB-BAF9-862EC481D7CB}" srcOrd="1" destOrd="0" presId="urn:microsoft.com/office/officeart/2005/8/layout/hProcess7"/>
    <dgm:cxn modelId="{1CB1CC7C-FCE8-4024-93A5-B8D2B0B2289E}" type="presParOf" srcId="{3ECF0B29-AFC0-472C-8336-DB1DBEADD7E3}" destId="{D187E0EF-FAE6-46BD-8A9F-68937F5E3F89}" srcOrd="0" destOrd="0" presId="urn:microsoft.com/office/officeart/2005/8/layout/hProcess7"/>
    <dgm:cxn modelId="{5316BCA9-94F8-4ABB-BB75-49643D7D4E8B}" type="presParOf" srcId="{D187E0EF-FAE6-46BD-8A9F-68937F5E3F89}" destId="{67811C28-5471-406A-B56F-54E63DA00012}" srcOrd="0" destOrd="0" presId="urn:microsoft.com/office/officeart/2005/8/layout/hProcess7"/>
    <dgm:cxn modelId="{FAEEC871-43E2-4C48-9A92-B8ECE3CD7173}" type="presParOf" srcId="{D187E0EF-FAE6-46BD-8A9F-68937F5E3F89}" destId="{DE216BAC-9EA9-4171-9739-A27D908A8321}" srcOrd="1" destOrd="0" presId="urn:microsoft.com/office/officeart/2005/8/layout/hProcess7"/>
    <dgm:cxn modelId="{B95332F7-2D94-480D-AE69-847656063D7F}" type="presParOf" srcId="{D187E0EF-FAE6-46BD-8A9F-68937F5E3F89}" destId="{71170913-5D2F-4DF6-AD6F-81E6AB47DC33}" srcOrd="2" destOrd="0" presId="urn:microsoft.com/office/officeart/2005/8/layout/hProcess7"/>
    <dgm:cxn modelId="{70C382D6-3A94-4ADF-8E6F-C9A0572DE236}" type="presParOf" srcId="{3ECF0B29-AFC0-472C-8336-DB1DBEADD7E3}" destId="{CDFE26DA-856A-4754-AF45-6D2D289A8ADB}" srcOrd="1" destOrd="0" presId="urn:microsoft.com/office/officeart/2005/8/layout/hProcess7"/>
    <dgm:cxn modelId="{1026DCCB-8EAA-4889-9C78-7743699502CE}" type="presParOf" srcId="{3ECF0B29-AFC0-472C-8336-DB1DBEADD7E3}" destId="{9DE1AAC1-DAC1-4851-9B62-A51B08A4C609}" srcOrd="2" destOrd="0" presId="urn:microsoft.com/office/officeart/2005/8/layout/hProcess7"/>
    <dgm:cxn modelId="{C1342CFD-9749-4FE6-AC9B-70C28B1BFDB3}" type="presParOf" srcId="{9DE1AAC1-DAC1-4851-9B62-A51B08A4C609}" destId="{2D234AA0-8759-4D8D-BEF8-F853AD093B66}" srcOrd="0" destOrd="0" presId="urn:microsoft.com/office/officeart/2005/8/layout/hProcess7"/>
    <dgm:cxn modelId="{5FC75712-89E0-4804-A0CE-B7340C5C27F6}" type="presParOf" srcId="{9DE1AAC1-DAC1-4851-9B62-A51B08A4C609}" destId="{98F23773-BAE2-441B-B6B9-17A23E793583}" srcOrd="1" destOrd="0" presId="urn:microsoft.com/office/officeart/2005/8/layout/hProcess7"/>
    <dgm:cxn modelId="{F763EFDE-3001-432D-BCC5-12AAB163FF5B}" type="presParOf" srcId="{9DE1AAC1-DAC1-4851-9B62-A51B08A4C609}" destId="{75981277-335C-490D-81D0-A6628C178D54}" srcOrd="2" destOrd="0" presId="urn:microsoft.com/office/officeart/2005/8/layout/hProcess7"/>
    <dgm:cxn modelId="{EFAB6BA4-C1B1-46C7-A0CF-F3A41561A16E}" type="presParOf" srcId="{3ECF0B29-AFC0-472C-8336-DB1DBEADD7E3}" destId="{5AB29A88-0D7C-412F-B5FB-C415508C4FCF}" srcOrd="3" destOrd="0" presId="urn:microsoft.com/office/officeart/2005/8/layout/hProcess7"/>
    <dgm:cxn modelId="{B35CAC9E-1617-413A-AA14-D1E0C60EECFC}" type="presParOf" srcId="{3ECF0B29-AFC0-472C-8336-DB1DBEADD7E3}" destId="{8799A601-61C4-4114-96E8-0EE4BA06A30E}" srcOrd="4" destOrd="0" presId="urn:microsoft.com/office/officeart/2005/8/layout/hProcess7"/>
    <dgm:cxn modelId="{92E3ED27-F5A6-49EB-99C5-A940C4E2C02D}" type="presParOf" srcId="{8799A601-61C4-4114-96E8-0EE4BA06A30E}" destId="{3013B491-1A92-45DD-92D8-97B6D120A3A4}" srcOrd="0" destOrd="0" presId="urn:microsoft.com/office/officeart/2005/8/layout/hProcess7"/>
    <dgm:cxn modelId="{E4768839-441C-4EA4-B0D1-1C11619006A8}" type="presParOf" srcId="{8799A601-61C4-4114-96E8-0EE4BA06A30E}" destId="{EAA13B9C-96DB-4C81-B65D-4557A952F422}" srcOrd="1" destOrd="0" presId="urn:microsoft.com/office/officeart/2005/8/layout/hProcess7"/>
    <dgm:cxn modelId="{0F853B3D-EFD8-4B31-A9A1-06FC206B199D}" type="presParOf" srcId="{8799A601-61C4-4114-96E8-0EE4BA06A30E}" destId="{AD52E823-E2C6-4124-ABEA-01B858CD83D9}" srcOrd="2" destOrd="0" presId="urn:microsoft.com/office/officeart/2005/8/layout/hProcess7"/>
    <dgm:cxn modelId="{34F979AC-6018-4DA1-89C4-C7A51720BA17}" type="presParOf" srcId="{3ECF0B29-AFC0-472C-8336-DB1DBEADD7E3}" destId="{175EB2EF-898B-40F9-A029-A234B4C138D2}" srcOrd="5" destOrd="0" presId="urn:microsoft.com/office/officeart/2005/8/layout/hProcess7"/>
    <dgm:cxn modelId="{4AB06BB1-8A4B-4D7D-86E1-8501F76950CF}" type="presParOf" srcId="{3ECF0B29-AFC0-472C-8336-DB1DBEADD7E3}" destId="{CA0423AE-A231-482B-97E0-755D9B28F5FC}" srcOrd="6" destOrd="0" presId="urn:microsoft.com/office/officeart/2005/8/layout/hProcess7"/>
    <dgm:cxn modelId="{C008B8EB-FE2C-4119-A1AC-967756350C79}" type="presParOf" srcId="{CA0423AE-A231-482B-97E0-755D9B28F5FC}" destId="{68758BE1-167C-4E80-A99D-0212F3A2704D}" srcOrd="0" destOrd="0" presId="urn:microsoft.com/office/officeart/2005/8/layout/hProcess7"/>
    <dgm:cxn modelId="{BB5EAC5C-3804-468C-9DF4-14780098D20F}" type="presParOf" srcId="{CA0423AE-A231-482B-97E0-755D9B28F5FC}" destId="{128F2529-54C4-432C-B362-51921B083229}" srcOrd="1" destOrd="0" presId="urn:microsoft.com/office/officeart/2005/8/layout/hProcess7"/>
    <dgm:cxn modelId="{C284EE76-FE11-4458-85F5-7195BE0667F2}" type="presParOf" srcId="{CA0423AE-A231-482B-97E0-755D9B28F5FC}" destId="{224D32D0-E9BE-4046-895B-8B06039A9194}" srcOrd="2" destOrd="0" presId="urn:microsoft.com/office/officeart/2005/8/layout/hProcess7"/>
    <dgm:cxn modelId="{AC93417C-8960-4FBB-9439-98AC3B95A18F}" type="presParOf" srcId="{3ECF0B29-AFC0-472C-8336-DB1DBEADD7E3}" destId="{C2C17B5B-7A27-4865-9D3A-635ABE5A4AE2}" srcOrd="7" destOrd="0" presId="urn:microsoft.com/office/officeart/2005/8/layout/hProcess7"/>
    <dgm:cxn modelId="{3F654598-4706-4319-9E9B-CE01F8535634}" type="presParOf" srcId="{3ECF0B29-AFC0-472C-8336-DB1DBEADD7E3}" destId="{AE1A5605-834E-4ED3-B234-06AFB9841722}" srcOrd="8" destOrd="0" presId="urn:microsoft.com/office/officeart/2005/8/layout/hProcess7"/>
    <dgm:cxn modelId="{0E04075C-CE49-4216-BF60-752151CBBFB5}" type="presParOf" srcId="{AE1A5605-834E-4ED3-B234-06AFB9841722}" destId="{56141BA6-A8F8-496E-8FCA-2D437783D62D}" srcOrd="0" destOrd="0" presId="urn:microsoft.com/office/officeart/2005/8/layout/hProcess7"/>
    <dgm:cxn modelId="{4FC40DD6-DE15-4F38-BF9D-7DF2DE799407}" type="presParOf" srcId="{AE1A5605-834E-4ED3-B234-06AFB9841722}" destId="{C8016E00-97E9-4EDB-BAF9-862EC481D7CB}" srcOrd="1" destOrd="0" presId="urn:microsoft.com/office/officeart/2005/8/layout/hProcess7"/>
    <dgm:cxn modelId="{0CB5D46D-B18E-4E9F-8170-E54E7F89B5FF}" type="presParOf" srcId="{AE1A5605-834E-4ED3-B234-06AFB9841722}" destId="{7AA0D349-11F8-4F3D-9F7E-D757B8E8DA1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BBFCB1-66F9-456B-8510-FAFC913576EE}">
      <dsp:nvSpPr>
        <dsp:cNvPr id="0" name=""/>
        <dsp:cNvSpPr/>
      </dsp:nvSpPr>
      <dsp:spPr>
        <a:xfrm>
          <a:off x="1289144" y="0"/>
          <a:ext cx="3517712" cy="351771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PAM</a:t>
          </a:r>
          <a:endParaRPr lang="ru-RU" sz="1600" kern="1200" dirty="0"/>
        </a:p>
      </dsp:txBody>
      <dsp:txXfrm>
        <a:off x="2556223" y="175885"/>
        <a:ext cx="983552" cy="527656"/>
      </dsp:txXfrm>
    </dsp:sp>
    <dsp:sp modelId="{EE8C72E7-A808-4219-AC0B-83AAF6662BC9}">
      <dsp:nvSpPr>
        <dsp:cNvPr id="0" name=""/>
        <dsp:cNvSpPr/>
      </dsp:nvSpPr>
      <dsp:spPr>
        <a:xfrm>
          <a:off x="1640915" y="703542"/>
          <a:ext cx="2814169" cy="2814169"/>
        </a:xfrm>
        <a:prstGeom prst="ellipse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TAM</a:t>
          </a:r>
          <a:endParaRPr lang="ru-RU" sz="1600" kern="1200" dirty="0"/>
        </a:p>
      </dsp:txBody>
      <dsp:txXfrm>
        <a:off x="2556223" y="872392"/>
        <a:ext cx="983552" cy="506550"/>
      </dsp:txXfrm>
    </dsp:sp>
    <dsp:sp modelId="{A8C84B9D-4CCD-48DD-9433-2829F38C8A66}">
      <dsp:nvSpPr>
        <dsp:cNvPr id="0" name=""/>
        <dsp:cNvSpPr/>
      </dsp:nvSpPr>
      <dsp:spPr>
        <a:xfrm>
          <a:off x="1992686" y="1407084"/>
          <a:ext cx="2110627" cy="2110627"/>
        </a:xfrm>
        <a:prstGeom prst="ellipse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SAM</a:t>
          </a:r>
          <a:endParaRPr lang="ru-RU" sz="1600" kern="1200" dirty="0"/>
        </a:p>
      </dsp:txBody>
      <dsp:txXfrm>
        <a:off x="2556223" y="1565381"/>
        <a:ext cx="983552" cy="474891"/>
      </dsp:txXfrm>
    </dsp:sp>
    <dsp:sp modelId="{604FA434-A34E-4D70-9F3E-788A059EC09D}">
      <dsp:nvSpPr>
        <dsp:cNvPr id="0" name=""/>
        <dsp:cNvSpPr/>
      </dsp:nvSpPr>
      <dsp:spPr>
        <a:xfrm>
          <a:off x="2344457" y="2110627"/>
          <a:ext cx="1407084" cy="1407084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SOM</a:t>
          </a:r>
          <a:endParaRPr lang="ru-RU" sz="1600" kern="1200" dirty="0"/>
        </a:p>
      </dsp:txBody>
      <dsp:txXfrm>
        <a:off x="2550520" y="2462398"/>
        <a:ext cx="994959" cy="7035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C3FF5B-5BD0-482E-BE36-4B5650BC5269}">
      <dsp:nvSpPr>
        <dsp:cNvPr id="0" name=""/>
        <dsp:cNvSpPr/>
      </dsp:nvSpPr>
      <dsp:spPr>
        <a:xfrm>
          <a:off x="0" y="0"/>
          <a:ext cx="7528436" cy="12232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>
              <a:latin typeface="TT Commons Pro Trl Exp Lt" panose="020B0103030102020204" pitchFamily="34" charset="-52"/>
            </a:rPr>
            <a:t>Разработка идеи</a:t>
          </a:r>
          <a:endParaRPr lang="ru-RU" sz="3100" kern="1200" dirty="0"/>
        </a:p>
      </dsp:txBody>
      <dsp:txXfrm>
        <a:off x="35828" y="35828"/>
        <a:ext cx="6208458" cy="1151589"/>
      </dsp:txXfrm>
    </dsp:sp>
    <dsp:sp modelId="{24A0EB71-BC3D-4FDB-9CAA-214D69CBD02B}">
      <dsp:nvSpPr>
        <dsp:cNvPr id="0" name=""/>
        <dsp:cNvSpPr/>
      </dsp:nvSpPr>
      <dsp:spPr>
        <a:xfrm>
          <a:off x="664273" y="1427119"/>
          <a:ext cx="7528436" cy="1223245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>
              <a:latin typeface="TT Commons Pro Trl Exp Lt" panose="020B0103030102020204" pitchFamily="34" charset="-52"/>
            </a:rPr>
            <a:t>Развитие технологии</a:t>
          </a:r>
          <a:endParaRPr lang="ru-RU" sz="3100" kern="1200" dirty="0"/>
        </a:p>
      </dsp:txBody>
      <dsp:txXfrm>
        <a:off x="700101" y="1462947"/>
        <a:ext cx="5997397" cy="1151589"/>
      </dsp:txXfrm>
    </dsp:sp>
    <dsp:sp modelId="{98F85912-9C0B-446D-9856-D1A097923F63}">
      <dsp:nvSpPr>
        <dsp:cNvPr id="0" name=""/>
        <dsp:cNvSpPr/>
      </dsp:nvSpPr>
      <dsp:spPr>
        <a:xfrm>
          <a:off x="1328547" y="2854239"/>
          <a:ext cx="7528436" cy="1223245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>
              <a:latin typeface="TT Commons Pro Trl Exp Lt" panose="020B0103030102020204" pitchFamily="34" charset="-52"/>
            </a:rPr>
            <a:t>Продумывание теоретической части</a:t>
          </a:r>
        </a:p>
      </dsp:txBody>
      <dsp:txXfrm>
        <a:off x="1364375" y="2890067"/>
        <a:ext cx="5997397" cy="1151589"/>
      </dsp:txXfrm>
    </dsp:sp>
    <dsp:sp modelId="{AA3B52DB-0ED0-4FB5-B55E-6D0AFF8E1E12}">
      <dsp:nvSpPr>
        <dsp:cNvPr id="0" name=""/>
        <dsp:cNvSpPr/>
      </dsp:nvSpPr>
      <dsp:spPr>
        <a:xfrm>
          <a:off x="6733326" y="927627"/>
          <a:ext cx="795109" cy="795109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912226" y="927627"/>
        <a:ext cx="437309" cy="598320"/>
      </dsp:txXfrm>
    </dsp:sp>
    <dsp:sp modelId="{C51196F6-B41E-419D-9D42-DDB35BB567AE}">
      <dsp:nvSpPr>
        <dsp:cNvPr id="0" name=""/>
        <dsp:cNvSpPr/>
      </dsp:nvSpPr>
      <dsp:spPr>
        <a:xfrm>
          <a:off x="7397600" y="2346592"/>
          <a:ext cx="795109" cy="795109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576500" y="2346592"/>
        <a:ext cx="437309" cy="5983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11C28-5471-406A-B56F-54E63DA00012}">
      <dsp:nvSpPr>
        <dsp:cNvPr id="0" name=""/>
        <dsp:cNvSpPr/>
      </dsp:nvSpPr>
      <dsp:spPr>
        <a:xfrm>
          <a:off x="845" y="143969"/>
          <a:ext cx="3639524" cy="4367429"/>
        </a:xfrm>
        <a:prstGeom prst="roundRect">
          <a:avLst>
            <a:gd name="adj" fmla="val 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7160" rIns="177800" bIns="0" numCol="1" spcCol="1270" anchor="t" anchorCtr="0">
          <a:noAutofit/>
        </a:bodyPr>
        <a:lstStyle/>
        <a:p>
          <a:pPr lvl="0" algn="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solidFill>
                <a:srgbClr val="3F4D34"/>
              </a:solidFill>
              <a:latin typeface="TT Commons Pro Trl Exp Lt" panose="020B0103030102020204" pitchFamily="34" charset="-52"/>
            </a:rPr>
            <a:t>1 этап</a:t>
          </a:r>
          <a:endParaRPr lang="ru-RU" sz="4000" kern="1200" dirty="0">
            <a:solidFill>
              <a:srgbClr val="3F4D34"/>
            </a:solidFill>
          </a:endParaRPr>
        </a:p>
      </dsp:txBody>
      <dsp:txXfrm rot="16200000">
        <a:off x="-1425847" y="1570663"/>
        <a:ext cx="3581292" cy="727904"/>
      </dsp:txXfrm>
    </dsp:sp>
    <dsp:sp modelId="{71170913-5D2F-4DF6-AD6F-81E6AB47DC33}">
      <dsp:nvSpPr>
        <dsp:cNvPr id="0" name=""/>
        <dsp:cNvSpPr/>
      </dsp:nvSpPr>
      <dsp:spPr>
        <a:xfrm>
          <a:off x="728750" y="143969"/>
          <a:ext cx="2711445" cy="436742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/>
            <a:t>Исследование и создание прототипа (0-6 </a:t>
          </a:r>
          <a:r>
            <a:rPr lang="ru-RU" sz="2400" b="0" i="0" kern="1200" dirty="0" err="1" smtClean="0"/>
            <a:t>мес</a:t>
          </a:r>
          <a:r>
            <a:rPr lang="ru-RU" sz="2400" b="0" i="0" kern="1200" dirty="0" smtClean="0"/>
            <a:t>)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i="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- Исследование рынка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- Формирование команды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- Разработка концепции и функционала приложения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- Создание MVP (Минимально Жизнеспособного Продукта)</a:t>
          </a:r>
          <a:endParaRPr lang="ru-RU" sz="1800" b="1" kern="1200" dirty="0">
            <a:latin typeface="TT Commons Pro Trl Exp Lt" panose="020B0103030102020204" pitchFamily="34" charset="-52"/>
          </a:endParaRPr>
        </a:p>
      </dsp:txBody>
      <dsp:txXfrm>
        <a:off x="728750" y="143969"/>
        <a:ext cx="2711445" cy="4367429"/>
      </dsp:txXfrm>
    </dsp:sp>
    <dsp:sp modelId="{3013B491-1A92-45DD-92D8-97B6D120A3A4}">
      <dsp:nvSpPr>
        <dsp:cNvPr id="0" name=""/>
        <dsp:cNvSpPr/>
      </dsp:nvSpPr>
      <dsp:spPr>
        <a:xfrm>
          <a:off x="3767753" y="143969"/>
          <a:ext cx="3639524" cy="4367429"/>
        </a:xfrm>
        <a:prstGeom prst="roundRect">
          <a:avLst>
            <a:gd name="adj" fmla="val 5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7160" rIns="177800" bIns="0" numCol="1" spcCol="1270" anchor="t" anchorCtr="0">
          <a:noAutofit/>
        </a:bodyPr>
        <a:lstStyle/>
        <a:p>
          <a:pPr lvl="0" algn="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solidFill>
                <a:srgbClr val="3F4D34"/>
              </a:solidFill>
              <a:latin typeface="TT Commons Pro Trl Exp Lt" panose="020B0103030102020204" pitchFamily="34" charset="-52"/>
            </a:rPr>
            <a:t>2 этап</a:t>
          </a:r>
          <a:endParaRPr lang="ru-RU" sz="4000" kern="1200" dirty="0">
            <a:solidFill>
              <a:srgbClr val="3F4D34"/>
            </a:solidFill>
          </a:endParaRPr>
        </a:p>
      </dsp:txBody>
      <dsp:txXfrm rot="16200000">
        <a:off x="2341060" y="1570663"/>
        <a:ext cx="3581292" cy="727904"/>
      </dsp:txXfrm>
    </dsp:sp>
    <dsp:sp modelId="{98F23773-BAE2-441B-B6B9-17A23E793583}">
      <dsp:nvSpPr>
        <dsp:cNvPr id="0" name=""/>
        <dsp:cNvSpPr/>
      </dsp:nvSpPr>
      <dsp:spPr>
        <a:xfrm rot="5400000">
          <a:off x="3464873" y="3616908"/>
          <a:ext cx="642154" cy="54592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2E823-E2C6-4124-ABEA-01B858CD83D9}">
      <dsp:nvSpPr>
        <dsp:cNvPr id="0" name=""/>
        <dsp:cNvSpPr/>
      </dsp:nvSpPr>
      <dsp:spPr>
        <a:xfrm>
          <a:off x="4495658" y="143969"/>
          <a:ext cx="2711445" cy="436742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/>
            <a:t>Запуск и тестирование продукта (6-12 </a:t>
          </a:r>
          <a:r>
            <a:rPr lang="ru-RU" sz="2400" b="0" i="0" kern="1200" dirty="0" err="1" smtClean="0"/>
            <a:t>мес</a:t>
          </a:r>
          <a:r>
            <a:rPr lang="ru-RU" sz="2400" b="0" i="0" kern="1200" dirty="0" smtClean="0"/>
            <a:t>)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i="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- Запуск приложения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- Сбор отзывов и данных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- Улучшение приложения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- Промо-кампании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0" i="0" kern="1200" dirty="0"/>
        </a:p>
      </dsp:txBody>
      <dsp:txXfrm>
        <a:off x="4495658" y="143969"/>
        <a:ext cx="2711445" cy="4367429"/>
      </dsp:txXfrm>
    </dsp:sp>
    <dsp:sp modelId="{56141BA6-A8F8-496E-8FCA-2D437783D62D}">
      <dsp:nvSpPr>
        <dsp:cNvPr id="0" name=""/>
        <dsp:cNvSpPr/>
      </dsp:nvSpPr>
      <dsp:spPr>
        <a:xfrm>
          <a:off x="7534661" y="143969"/>
          <a:ext cx="3639524" cy="4367429"/>
        </a:xfrm>
        <a:prstGeom prst="roundRect">
          <a:avLst>
            <a:gd name="adj" fmla="val 5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7160" rIns="177800" bIns="0" numCol="1" spcCol="1270" anchor="t" anchorCtr="0">
          <a:noAutofit/>
        </a:bodyPr>
        <a:lstStyle/>
        <a:p>
          <a:pPr lvl="0" algn="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solidFill>
                <a:srgbClr val="3F4D34"/>
              </a:solidFill>
              <a:latin typeface="TT Commons Pro Trl Exp Lt" panose="020B0103030102020204" pitchFamily="34" charset="-52"/>
            </a:rPr>
            <a:t>3 этап</a:t>
          </a:r>
          <a:endParaRPr lang="ru-RU" sz="4000" kern="1200" dirty="0">
            <a:solidFill>
              <a:srgbClr val="3F4D34"/>
            </a:solidFill>
          </a:endParaRPr>
        </a:p>
      </dsp:txBody>
      <dsp:txXfrm rot="16200000">
        <a:off x="6107968" y="1570663"/>
        <a:ext cx="3581292" cy="727904"/>
      </dsp:txXfrm>
    </dsp:sp>
    <dsp:sp modelId="{128F2529-54C4-432C-B362-51921B083229}">
      <dsp:nvSpPr>
        <dsp:cNvPr id="0" name=""/>
        <dsp:cNvSpPr/>
      </dsp:nvSpPr>
      <dsp:spPr>
        <a:xfrm rot="5400000">
          <a:off x="7231781" y="3616908"/>
          <a:ext cx="642154" cy="54592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A0D349-11F8-4F3D-9F7E-D757B8E8DA1A}">
      <dsp:nvSpPr>
        <dsp:cNvPr id="0" name=""/>
        <dsp:cNvSpPr/>
      </dsp:nvSpPr>
      <dsp:spPr>
        <a:xfrm>
          <a:off x="8262566" y="143969"/>
          <a:ext cx="2711445" cy="436742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/>
            <a:t>Масштабирование и развитие (1-3 года)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0" i="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- Расширение функционала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- Развитие партнерств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- Монетизация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- Масштабирование на международные рынки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- Устойчивый рост и обновления</a:t>
          </a:r>
        </a:p>
      </dsp:txBody>
      <dsp:txXfrm>
        <a:off x="8262566" y="143969"/>
        <a:ext cx="2711445" cy="4367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B54C9-4AAA-40BA-9633-1D6B834C1642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A8606-5B6B-4B5D-B4C7-FEF7FFDAF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066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FA8606-5B6B-4B5D-B4C7-FEF7FFDAF8A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137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FA8606-5B6B-4B5D-B4C7-FEF7FFDAF8A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988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FA8606-5B6B-4B5D-B4C7-FEF7FFDAF8A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475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0656" y="3284984"/>
            <a:ext cx="8350696" cy="1755626"/>
          </a:xfrm>
        </p:spPr>
        <p:txBody>
          <a:bodyPr>
            <a:noAutofit/>
          </a:bodyPr>
          <a:lstStyle/>
          <a:p>
            <a:r>
              <a:rPr lang="ru-RU" sz="7200" dirty="0">
                <a:latin typeface="TT Commons Pro Trial Variable E" panose="020B0103030102020204" pitchFamily="34" charset="-52"/>
              </a:rPr>
              <a:t>Л о     о п у н к 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83832" y="3367735"/>
            <a:ext cx="792291" cy="1152128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535138" y="4724234"/>
            <a:ext cx="10656862" cy="604238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56275" y="4724234"/>
            <a:ext cx="778864" cy="602588"/>
          </a:xfrm>
          <a:prstGeom prst="rect">
            <a:avLst/>
          </a:prstGeom>
          <a:solidFill>
            <a:srgbClr val="BCC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4724235"/>
            <a:ext cx="767408" cy="603498"/>
          </a:xfrm>
          <a:prstGeom prst="rect">
            <a:avLst/>
          </a:prstGeom>
          <a:solidFill>
            <a:srgbClr val="EFB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418448" y="3482966"/>
            <a:ext cx="1241268" cy="1241268"/>
          </a:xfrm>
          <a:prstGeom prst="rect">
            <a:avLst/>
          </a:prstGeom>
          <a:solidFill>
            <a:srgbClr val="99A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832956" y="2973306"/>
            <a:ext cx="1881561" cy="526793"/>
          </a:xfrm>
          <a:prstGeom prst="rect">
            <a:avLst/>
          </a:prstGeom>
          <a:solidFill>
            <a:srgbClr val="EFB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-10792" y="3367735"/>
            <a:ext cx="1534793" cy="1356499"/>
          </a:xfrm>
          <a:prstGeom prst="triangle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pic>
        <p:nvPicPr>
          <p:cNvPr id="17" name="Google Shape;11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84423" y="619507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2" descr="логотип Сколково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108" y="2257239"/>
            <a:ext cx="1009014" cy="72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15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Актуальность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51784" y="692696"/>
            <a:ext cx="8040216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2"/>
          <p:cNvSpPr>
            <a:spLocks noGrp="1"/>
          </p:cNvSpPr>
          <p:nvPr>
            <p:ph idx="1"/>
          </p:nvPr>
        </p:nvSpPr>
        <p:spPr>
          <a:xfrm>
            <a:off x="609600" y="1783377"/>
            <a:ext cx="10972800" cy="452596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T Commons Pro Trl Exp Lt" panose="020B0103030102020204" pitchFamily="34" charset="-52"/>
              </a:rPr>
              <a:t> Нарушения речи встречаются у 30 % детей </a:t>
            </a:r>
            <a:r>
              <a:rPr lang="ru-RU" sz="1800" dirty="0">
                <a:latin typeface="TT Commons Pro Trl Exp Lt" panose="020B0103030102020204" pitchFamily="34" charset="-52"/>
              </a:rPr>
              <a:t>дошкольного возраста</a:t>
            </a:r>
            <a:r>
              <a:rPr lang="ru-RU" sz="1800" dirty="0" smtClean="0">
                <a:latin typeface="TT Commons Pro Trl Exp Lt" panose="020B0103030102020204" pitchFamily="34" charset="-52"/>
              </a:rPr>
              <a:t>.</a:t>
            </a:r>
          </a:p>
          <a:p>
            <a:endParaRPr lang="ru-RU" sz="1800" dirty="0">
              <a:latin typeface="TT Commons Pro Trl Exp Lt" panose="020B0103030102020204" pitchFamily="34" charset="-52"/>
            </a:endParaRPr>
          </a:p>
          <a:p>
            <a:pPr algn="just"/>
            <a:r>
              <a:rPr lang="ru-RU" sz="2400" b="1" dirty="0">
                <a:solidFill>
                  <a:srgbClr val="7030A0"/>
                </a:solidFill>
                <a:latin typeface="TT Commons Pro Trl Exp Lt" panose="020B0103030102020204" pitchFamily="34" charset="-52"/>
              </a:rPr>
              <a:t>Педагогическая </a:t>
            </a:r>
            <a:r>
              <a:rPr lang="ru-RU" sz="2400" b="1" dirty="0" smtClean="0">
                <a:solidFill>
                  <a:srgbClr val="7030A0"/>
                </a:solidFill>
                <a:latin typeface="TT Commons Pro Trl Exp Lt" panose="020B0103030102020204" pitchFamily="34" charset="-52"/>
              </a:rPr>
              <a:t>невнимательность</a:t>
            </a:r>
            <a:endParaRPr lang="ru-RU" sz="2400" dirty="0">
              <a:solidFill>
                <a:srgbClr val="7030A0"/>
              </a:solidFill>
              <a:latin typeface="TT Commons Pro Trl Exp Lt" panose="020B0103030102020204" pitchFamily="34" charset="-52"/>
            </a:endParaRPr>
          </a:p>
          <a:p>
            <a:pPr marL="0" indent="0">
              <a:buNone/>
            </a:pPr>
            <a:r>
              <a:rPr lang="ru-RU" sz="1800" dirty="0">
                <a:latin typeface="TT Commons Pro Trl Exp Lt" panose="020B0103030102020204" pitchFamily="34" charset="-52"/>
              </a:rPr>
              <a:t>Родители </a:t>
            </a:r>
            <a:r>
              <a:rPr lang="ru-RU" sz="1800" dirty="0" smtClean="0">
                <a:latin typeface="TT Commons Pro Trl Exp Lt" panose="020B0103030102020204" pitchFamily="34" charset="-52"/>
              </a:rPr>
              <a:t>стали меньше времени разговаривают </a:t>
            </a:r>
            <a:r>
              <a:rPr lang="ru-RU" sz="1800" dirty="0">
                <a:latin typeface="TT Commons Pro Trl Exp Lt" panose="020B0103030102020204" pitchFamily="34" charset="-52"/>
              </a:rPr>
              <a:t>с детьми, ввиду большой занятости</a:t>
            </a:r>
            <a:r>
              <a:rPr lang="ru-RU" sz="1800" dirty="0" smtClean="0">
                <a:latin typeface="TT Commons Pro Trl Exp Lt" panose="020B0103030102020204" pitchFamily="34" charset="-52"/>
              </a:rPr>
              <a:t>.</a:t>
            </a:r>
            <a:endParaRPr lang="ru-RU" sz="1800" dirty="0">
              <a:latin typeface="TT Commons Pro Trl Exp Lt" panose="020B0103030102020204" pitchFamily="34" charset="-52"/>
            </a:endParaRPr>
          </a:p>
          <a:p>
            <a:pPr marL="0" indent="0" algn="just">
              <a:buNone/>
            </a:pPr>
            <a:endParaRPr lang="ru-RU" sz="2400" b="1" dirty="0" smtClean="0">
              <a:solidFill>
                <a:srgbClr val="7030A0"/>
              </a:solidFill>
              <a:latin typeface="TT Commons Pro Trl Exp Lt" panose="020B0103030102020204" pitchFamily="34" charset="-52"/>
            </a:endParaRPr>
          </a:p>
          <a:p>
            <a:pPr algn="just"/>
            <a:r>
              <a:rPr lang="ru-RU" sz="2400" b="1" dirty="0" err="1" smtClean="0">
                <a:solidFill>
                  <a:srgbClr val="7030A0"/>
                </a:solidFill>
                <a:latin typeface="TT Commons Pro Trl Exp Lt" panose="020B0103030102020204" pitchFamily="34" charset="-52"/>
              </a:rPr>
              <a:t>Недосточно</a:t>
            </a:r>
            <a:r>
              <a:rPr lang="ru-RU" sz="2400" b="1" dirty="0" smtClean="0">
                <a:solidFill>
                  <a:srgbClr val="7030A0"/>
                </a:solidFill>
                <a:latin typeface="TT Commons Pro Trl Exp Lt" panose="020B0103030102020204" pitchFamily="34" charset="-52"/>
              </a:rPr>
              <a:t> инструментов для обучения</a:t>
            </a:r>
          </a:p>
          <a:p>
            <a:pPr marL="0" indent="0" algn="just">
              <a:buNone/>
            </a:pPr>
            <a:endParaRPr lang="ru-RU" sz="1800" dirty="0" smtClean="0">
              <a:latin typeface="TT Commons Pro Trl Exp Lt" panose="020B0103030102020204" pitchFamily="34" charset="-52"/>
            </a:endParaRPr>
          </a:p>
          <a:p>
            <a:pPr algn="just"/>
            <a:r>
              <a:rPr lang="ru-RU" sz="2400" b="1" dirty="0" err="1" smtClean="0">
                <a:solidFill>
                  <a:srgbClr val="7030A0"/>
                </a:solidFill>
                <a:latin typeface="TT Commons Pro Trl Exp Lt" panose="020B0103030102020204" pitchFamily="34" charset="-52"/>
              </a:rPr>
              <a:t>Пренатальные</a:t>
            </a:r>
            <a:r>
              <a:rPr lang="ru-RU" sz="2400" b="1" dirty="0">
                <a:solidFill>
                  <a:srgbClr val="7030A0"/>
                </a:solidFill>
                <a:latin typeface="TT Commons Pro Trl Exp Lt" panose="020B0103030102020204" pitchFamily="34" charset="-52"/>
              </a:rPr>
              <a:t>, натальные и постнатальные патологии</a:t>
            </a:r>
          </a:p>
        </p:txBody>
      </p:sp>
    </p:spTree>
    <p:extLst>
      <p:ext uri="{BB962C8B-B14F-4D97-AF65-F5344CB8AC3E}">
        <p14:creationId xmlns:p14="http://schemas.microsoft.com/office/powerpoint/2010/main" val="371359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Решение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43672" y="692696"/>
            <a:ext cx="9048328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45259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T Commons Pro Trl Exp Lt" panose="020B0103030102020204" pitchFamily="34" charset="-52"/>
              </a:rPr>
              <a:t>Д</a:t>
            </a:r>
            <a:r>
              <a:rPr lang="ru-RU" sz="2400" dirty="0" smtClean="0">
                <a:latin typeface="TT Commons Pro Trl Exp Lt" panose="020B0103030102020204" pitchFamily="34" charset="-52"/>
              </a:rPr>
              <a:t>иагностика уровня речевого развития.</a:t>
            </a:r>
          </a:p>
          <a:p>
            <a:pPr marL="0" indent="0">
              <a:buNone/>
            </a:pPr>
            <a:endParaRPr lang="ru-RU" sz="2400" dirty="0">
              <a:latin typeface="TT Commons Pro Trl Exp Lt" panose="020B0103030102020204" pitchFamily="34" charset="-52"/>
            </a:endParaRPr>
          </a:p>
          <a:p>
            <a:r>
              <a:rPr lang="ru-RU" sz="2400" dirty="0" smtClean="0">
                <a:latin typeface="TT Commons Pro Trl Exp Lt" panose="020B0103030102020204" pitchFamily="34" charset="-52"/>
              </a:rPr>
              <a:t>Прочный языковой </a:t>
            </a:r>
            <a:r>
              <a:rPr lang="ru-RU" sz="2400" dirty="0" smtClean="0">
                <a:latin typeface="TT Commons Pro Trl Exp Lt" panose="020B0103030102020204" pitchFamily="34" charset="-52"/>
              </a:rPr>
              <a:t>фундамент</a:t>
            </a:r>
            <a:r>
              <a:rPr lang="ru-RU" sz="2400" dirty="0" smtClean="0">
                <a:latin typeface="TT Commons Pro Trl Exp Lt" panose="020B0103030102020204" pitchFamily="34" charset="-52"/>
              </a:rPr>
              <a:t>.</a:t>
            </a:r>
          </a:p>
          <a:p>
            <a:endParaRPr lang="ru-RU" sz="2400" dirty="0">
              <a:latin typeface="TT Commons Pro Trl Exp Lt" panose="020B0103030102020204" pitchFamily="34" charset="-52"/>
            </a:endParaRPr>
          </a:p>
          <a:p>
            <a:r>
              <a:rPr lang="ru-RU" sz="2400" dirty="0" smtClean="0">
                <a:latin typeface="TT Commons Pro Trl Exp Lt" panose="020B0103030102020204" pitchFamily="34" charset="-52"/>
              </a:rPr>
              <a:t>Полезные игры, в ваше отсутствие.</a:t>
            </a:r>
          </a:p>
          <a:p>
            <a:pPr marL="0" indent="0">
              <a:buNone/>
            </a:pPr>
            <a:endParaRPr lang="ru-RU" sz="2400" dirty="0">
              <a:latin typeface="TT Commons Pro Trl Exp Lt" panose="020B0103030102020204" pitchFamily="34" charset="-52"/>
            </a:endParaRPr>
          </a:p>
          <a:p>
            <a:r>
              <a:rPr lang="ru-RU" sz="2400" dirty="0" smtClean="0">
                <a:latin typeface="TT Commons Pro Trl Exp Lt" panose="020B0103030102020204" pitchFamily="34" charset="-52"/>
              </a:rPr>
              <a:t>Приложение всегда будет под рукой.</a:t>
            </a:r>
            <a:endParaRPr lang="ru-RU" sz="2400" dirty="0">
              <a:latin typeface="TT Commons Pro Trl Exp Lt" panose="020B0103030102020204" pitchFamily="34" charset="-52"/>
            </a:endParaRPr>
          </a:p>
          <a:p>
            <a:pPr marL="0" indent="0">
              <a:buNone/>
            </a:pPr>
            <a:endParaRPr lang="ru-RU" sz="2400" b="1" dirty="0">
              <a:latin typeface="TT Commons Pro Trl Exp Lt" panose="020B0103030102020204" pitchFamily="34" charset="-52"/>
            </a:endParaRPr>
          </a:p>
          <a:p>
            <a:pPr marL="0" indent="0">
              <a:buNone/>
            </a:pPr>
            <a:endParaRPr lang="ru-RU" sz="2400" b="1" dirty="0">
              <a:latin typeface="TT Commons Pro Trl Exp Lt" panose="020B0103030102020204" pitchFamily="34" charset="-52"/>
            </a:endParaRPr>
          </a:p>
          <a:p>
            <a:pPr marL="0" indent="0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2400" b="1" dirty="0">
              <a:solidFill>
                <a:srgbClr val="7030A0"/>
              </a:solidFill>
              <a:latin typeface="TT Commons Pro Trl Exp Lt" panose="020B0103030102020204" pitchFamily="34" charset="-52"/>
            </a:endParaRPr>
          </a:p>
          <a:p>
            <a:pPr marL="0" indent="0" algn="just">
              <a:buNone/>
            </a:pPr>
            <a:endParaRPr lang="ru-RU" sz="2400" b="1" dirty="0">
              <a:solidFill>
                <a:srgbClr val="7030A0"/>
              </a:solidFill>
              <a:latin typeface="TT Commons Pro Trl Exp Lt" panose="020B0103030102020204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44272" y="3318312"/>
            <a:ext cx="2894112" cy="3528392"/>
          </a:xfrm>
          <a:prstGeom prst="rect">
            <a:avLst/>
          </a:prstGeom>
          <a:solidFill>
            <a:srgbClr val="EFB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7667836" y="1869024"/>
            <a:ext cx="2736304" cy="1449288"/>
          </a:xfrm>
          <a:prstGeom prst="triangle">
            <a:avLst/>
          </a:prstGeom>
          <a:solidFill>
            <a:srgbClr val="BCC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28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29696" y="3861049"/>
            <a:ext cx="8141920" cy="2996951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Целевая аудитория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2492896"/>
            <a:ext cx="4525963" cy="4525963"/>
          </a:xfrm>
        </p:spPr>
      </p:pic>
      <p:sp>
        <p:nvSpPr>
          <p:cNvPr id="4" name="Прямоугольник 3"/>
          <p:cNvSpPr/>
          <p:nvPr/>
        </p:nvSpPr>
        <p:spPr>
          <a:xfrm>
            <a:off x="5735960" y="692696"/>
            <a:ext cx="6456040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09600" y="1660492"/>
            <a:ext cx="10972800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solidFill>
                  <a:srgbClr val="7030A0"/>
                </a:solidFill>
                <a:latin typeface="TT Commons Pro Trl Exp Lt" panose="020B0103030102020204" pitchFamily="34" charset="-52"/>
              </a:rPr>
              <a:t>Дети от 3 до 8 лет</a:t>
            </a:r>
            <a:r>
              <a:rPr lang="ru-RU" sz="2400" b="1" dirty="0">
                <a:latin typeface="TT Commons Pro Trl Exp Lt" panose="020B0103030102020204" pitchFamily="34" charset="-52"/>
              </a:rPr>
              <a:t/>
            </a:r>
            <a:br>
              <a:rPr lang="ru-RU" sz="2400" b="1" dirty="0">
                <a:latin typeface="TT Commons Pro Trl Exp Lt" panose="020B0103030102020204" pitchFamily="34" charset="-52"/>
              </a:rPr>
            </a:br>
            <a:r>
              <a:rPr lang="ru-RU" sz="2400" b="1" dirty="0">
                <a:latin typeface="TT Commons Pro Trl Exp Lt" panose="020B0103030102020204" pitchFamily="34" charset="-52"/>
              </a:rPr>
              <a:t> </a:t>
            </a:r>
          </a:p>
          <a:p>
            <a:r>
              <a:rPr lang="ru-RU" sz="2400" dirty="0">
                <a:latin typeface="TT Commons Pro Trl Exp Lt" panose="020B0103030102020204" pitchFamily="34" charset="-52"/>
              </a:rPr>
              <a:t>Родители, заинтересованные в </a:t>
            </a:r>
            <a:r>
              <a:rPr lang="ru-RU" sz="2400" dirty="0" smtClean="0">
                <a:latin typeface="TT Commons Pro Trl Exp Lt" panose="020B0103030102020204" pitchFamily="34" charset="-52"/>
              </a:rPr>
              <a:t>образовании ребенка</a:t>
            </a:r>
            <a:endParaRPr lang="ru-RU" sz="2400" dirty="0">
              <a:latin typeface="TT Commons Pro Trl Exp Lt" panose="020B0103030102020204" pitchFamily="34" charset="-52"/>
            </a:endParaRPr>
          </a:p>
          <a:p>
            <a:r>
              <a:rPr lang="ru-RU" sz="2400" dirty="0">
                <a:latin typeface="TT Commons Pro Trl Exp Lt" panose="020B0103030102020204" pitchFamily="34" charset="-52"/>
              </a:rPr>
              <a:t>Педагоги и логопеды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Font typeface="Arial" pitchFamily="34" charset="0"/>
              <a:buNone/>
            </a:pPr>
            <a:endParaRPr lang="ru-RU" sz="2400" dirty="0" smtClean="0"/>
          </a:p>
          <a:p>
            <a:pPr marL="0" indent="0" algn="just">
              <a:buFont typeface="Arial" pitchFamily="34" charset="0"/>
              <a:buNone/>
            </a:pPr>
            <a:endParaRPr lang="ru-RU" sz="2400" b="1" dirty="0" smtClean="0">
              <a:solidFill>
                <a:srgbClr val="7030A0"/>
              </a:solidFill>
              <a:latin typeface="TT Commons Pro Trl Exp Lt" panose="020B0103030102020204" pitchFamily="34" charset="-52"/>
            </a:endParaRPr>
          </a:p>
          <a:p>
            <a:pPr marL="0" indent="0" algn="just">
              <a:buFont typeface="Arial" pitchFamily="34" charset="0"/>
              <a:buNone/>
            </a:pPr>
            <a:endParaRPr lang="ru-RU" sz="2400" b="1" dirty="0">
              <a:solidFill>
                <a:srgbClr val="7030A0"/>
              </a:solidFill>
              <a:latin typeface="TT Commons Pro Trl Exp Lt" panose="020B0103030102020204" pitchFamily="34" charset="-5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0544" y="4446708"/>
            <a:ext cx="66995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0000"/>
                </a:solidFill>
                <a:latin typeface="TT Commons Pro Trl Exp Lt" panose="020B0103030102020204" pitchFamily="34" charset="-52"/>
              </a:rPr>
              <a:t>Родители с детьми</a:t>
            </a:r>
            <a:r>
              <a:rPr lang="ru-RU" dirty="0">
                <a:latin typeface="TT Commons Pro Trl Exp Lt" panose="020B0103030102020204" pitchFamily="34" charset="-52"/>
              </a:rPr>
              <a:t>, имеющими речевые нарушения: </a:t>
            </a:r>
            <a:r>
              <a:rPr lang="ru-RU" dirty="0">
                <a:solidFill>
                  <a:srgbClr val="FF0000"/>
                </a:solidFill>
                <a:latin typeface="TT Commons Pro Trl Exp Lt" panose="020B0103030102020204" pitchFamily="34" charset="-52"/>
              </a:rPr>
              <a:t>3-4,5 млн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T Commons Pro Trl Exp Lt" panose="020B0103030102020204" pitchFamily="34" charset="-52"/>
              </a:rPr>
              <a:t>Примерно </a:t>
            </a:r>
            <a:r>
              <a:rPr lang="ru-RU" dirty="0">
                <a:solidFill>
                  <a:srgbClr val="FF0000"/>
                </a:solidFill>
                <a:latin typeface="TT Commons Pro Trl Exp Lt" panose="020B0103030102020204" pitchFamily="34" charset="-52"/>
              </a:rPr>
              <a:t>1,5-2 млн детей </a:t>
            </a:r>
            <a:r>
              <a:rPr lang="ru-RU" dirty="0">
                <a:latin typeface="TT Commons Pro Trl Exp Lt" panose="020B0103030102020204" pitchFamily="34" charset="-52"/>
              </a:rPr>
              <a:t>в садиках и школах могут быть охвачены программой.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T Commons Pro Trl Exp Lt" panose="020B0103030102020204" pitchFamily="34" charset="-52"/>
              </a:rPr>
              <a:t>По оценкам, в России работает около </a:t>
            </a:r>
            <a:r>
              <a:rPr lang="ru-RU" dirty="0">
                <a:solidFill>
                  <a:srgbClr val="FF0000"/>
                </a:solidFill>
                <a:latin typeface="TT Commons Pro Trl Exp Lt" panose="020B0103030102020204" pitchFamily="34" charset="-52"/>
              </a:rPr>
              <a:t>30,000 логопедов.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811852" y="4868204"/>
            <a:ext cx="1152128" cy="1988840"/>
          </a:xfrm>
          <a:prstGeom prst="rect">
            <a:avLst/>
          </a:prstGeom>
          <a:solidFill>
            <a:srgbClr val="BCC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8544272" y="4005064"/>
            <a:ext cx="1035340" cy="862184"/>
          </a:xfrm>
          <a:prstGeom prst="triangle">
            <a:avLst/>
          </a:prstGeom>
          <a:solidFill>
            <a:srgbClr val="EFB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87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Технология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28800"/>
            <a:ext cx="9611544" cy="504056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Оценка </a:t>
            </a:r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развития ребенка на данном этапе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.</a:t>
            </a:r>
          </a:p>
          <a:p>
            <a:pPr marL="457200" indent="-457200">
              <a:buAutoNum type="arabicPeriod"/>
            </a:pPr>
            <a:endParaRPr lang="ru-RU" sz="2400" dirty="0" smtClean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pPr marL="457200" indent="-457200">
              <a:buAutoNum type="arabicPeriod"/>
            </a:pPr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Распознавание 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речи</a:t>
            </a:r>
          </a:p>
          <a:p>
            <a:pPr marL="457200" indent="-457200">
              <a:buAutoNum type="arabicPeriod"/>
            </a:pP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Искусственный интеллект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Система 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оценивания и 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поощрения.</a:t>
            </a: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19736" y="692696"/>
            <a:ext cx="8472264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7122056" y="4581128"/>
            <a:ext cx="4464496" cy="1849458"/>
            <a:chOff x="983432" y="4992737"/>
            <a:chExt cx="4116933" cy="1561426"/>
          </a:xfrm>
        </p:grpSpPr>
        <p:sp>
          <p:nvSpPr>
            <p:cNvPr id="9" name="Блок-схема: магнитный диск 8"/>
            <p:cNvSpPr/>
            <p:nvPr/>
          </p:nvSpPr>
          <p:spPr>
            <a:xfrm>
              <a:off x="983432" y="5517232"/>
              <a:ext cx="2168128" cy="1036931"/>
            </a:xfrm>
            <a:prstGeom prst="flowChartMagneticDisk">
              <a:avLst/>
            </a:prstGeom>
            <a:solidFill>
              <a:srgbClr val="BCC590"/>
            </a:solidFill>
            <a:ln>
              <a:solidFill>
                <a:srgbClr val="99A0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657343" y="4992737"/>
              <a:ext cx="443022" cy="443022"/>
            </a:xfrm>
            <a:prstGeom prst="rect">
              <a:avLst/>
            </a:prstGeom>
          </p:spPr>
        </p:pic>
        <p:pic>
          <p:nvPicPr>
            <p:cNvPr id="11" name="Picture 4" descr="Picture background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3330" y="5748637"/>
              <a:ext cx="344013" cy="393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Полилиния 11"/>
            <p:cNvSpPr/>
            <p:nvPr/>
          </p:nvSpPr>
          <p:spPr>
            <a:xfrm>
              <a:off x="3315884" y="5263232"/>
              <a:ext cx="1229360" cy="508000"/>
            </a:xfrm>
            <a:custGeom>
              <a:avLst/>
              <a:gdLst>
                <a:gd name="connsiteX0" fmla="*/ 0 w 1229360"/>
                <a:gd name="connsiteY0" fmla="*/ 508000 h 508000"/>
                <a:gd name="connsiteX1" fmla="*/ 355600 w 1229360"/>
                <a:gd name="connsiteY1" fmla="*/ 152400 h 508000"/>
                <a:gd name="connsiteX2" fmla="*/ 792480 w 1229360"/>
                <a:gd name="connsiteY2" fmla="*/ 264160 h 508000"/>
                <a:gd name="connsiteX3" fmla="*/ 1229360 w 1229360"/>
                <a:gd name="connsiteY3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360" h="508000">
                  <a:moveTo>
                    <a:pt x="0" y="508000"/>
                  </a:moveTo>
                  <a:cubicBezTo>
                    <a:pt x="111760" y="350520"/>
                    <a:pt x="223520" y="193040"/>
                    <a:pt x="355600" y="152400"/>
                  </a:cubicBezTo>
                  <a:cubicBezTo>
                    <a:pt x="487680" y="111760"/>
                    <a:pt x="646853" y="289560"/>
                    <a:pt x="792480" y="264160"/>
                  </a:cubicBezTo>
                  <a:cubicBezTo>
                    <a:pt x="938107" y="238760"/>
                    <a:pt x="1144693" y="91440"/>
                    <a:pt x="122936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11919177">
              <a:off x="3338393" y="5803939"/>
              <a:ext cx="863600" cy="282582"/>
            </a:xfrm>
            <a:custGeom>
              <a:avLst/>
              <a:gdLst>
                <a:gd name="connsiteX0" fmla="*/ 0 w 863600"/>
                <a:gd name="connsiteY0" fmla="*/ 274320 h 282582"/>
                <a:gd name="connsiteX1" fmla="*/ 264160 w 863600"/>
                <a:gd name="connsiteY1" fmla="*/ 264160 h 282582"/>
                <a:gd name="connsiteX2" fmla="*/ 457200 w 863600"/>
                <a:gd name="connsiteY2" fmla="*/ 111760 h 282582"/>
                <a:gd name="connsiteX3" fmla="*/ 660400 w 863600"/>
                <a:gd name="connsiteY3" fmla="*/ 152400 h 282582"/>
                <a:gd name="connsiteX4" fmla="*/ 863600 w 863600"/>
                <a:gd name="connsiteY4" fmla="*/ 0 h 28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3600" h="282582">
                  <a:moveTo>
                    <a:pt x="0" y="274320"/>
                  </a:moveTo>
                  <a:cubicBezTo>
                    <a:pt x="93980" y="282786"/>
                    <a:pt x="187960" y="291253"/>
                    <a:pt x="264160" y="264160"/>
                  </a:cubicBezTo>
                  <a:cubicBezTo>
                    <a:pt x="340360" y="237067"/>
                    <a:pt x="391160" y="130387"/>
                    <a:pt x="457200" y="111760"/>
                  </a:cubicBezTo>
                  <a:cubicBezTo>
                    <a:pt x="523240" y="93133"/>
                    <a:pt x="592667" y="171027"/>
                    <a:pt x="660400" y="152400"/>
                  </a:cubicBezTo>
                  <a:cubicBezTo>
                    <a:pt x="728133" y="133773"/>
                    <a:pt x="812800" y="42333"/>
                    <a:pt x="8636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545704" y="5961297"/>
            <a:ext cx="1440160" cy="488404"/>
          </a:xfrm>
          <a:prstGeom prst="rect">
            <a:avLst/>
          </a:prstGeom>
          <a:solidFill>
            <a:srgbClr val="EFB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5585605"/>
            <a:ext cx="936104" cy="864096"/>
          </a:xfrm>
          <a:prstGeom prst="rect">
            <a:avLst/>
          </a:prstGeom>
          <a:solidFill>
            <a:srgbClr val="BCC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бедренный треугольник 13"/>
          <p:cNvSpPr/>
          <p:nvPr/>
        </p:nvSpPr>
        <p:spPr>
          <a:xfrm>
            <a:off x="2385421" y="5126044"/>
            <a:ext cx="986938" cy="835253"/>
          </a:xfrm>
          <a:prstGeom prst="triangle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18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Рынок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9091138"/>
              </p:ext>
            </p:extLst>
          </p:nvPr>
        </p:nvGraphicFramePr>
        <p:xfrm>
          <a:off x="1343472" y="2282690"/>
          <a:ext cx="6096000" cy="3517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423592" y="692696"/>
            <a:ext cx="9768408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58160" y="2396071"/>
            <a:ext cx="155330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12 млрд</a:t>
            </a: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124301" y="4234562"/>
            <a:ext cx="153081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1,5 млрд</a:t>
            </a: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124301" y="3256716"/>
            <a:ext cx="1553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6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 млрд</a:t>
            </a: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24301" y="5144686"/>
            <a:ext cx="153081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300 млн</a:t>
            </a: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05581" y="2276872"/>
            <a:ext cx="576064" cy="3523530"/>
          </a:xfrm>
          <a:prstGeom prst="rect">
            <a:avLst/>
          </a:prstGeom>
          <a:solidFill>
            <a:srgbClr val="BCC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0800000">
            <a:off x="10704512" y="1052736"/>
            <a:ext cx="1182688" cy="919092"/>
          </a:xfrm>
          <a:prstGeom prst="triangle">
            <a:avLst/>
          </a:prstGeom>
          <a:solidFill>
            <a:srgbClr val="EFB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Объект 6"/>
          <p:cNvPicPr>
            <a:picLocks noChangeAspect="1"/>
          </p:cNvPicPr>
          <p:nvPr/>
        </p:nvPicPr>
        <p:blipFill rotWithShape="1">
          <a:blip r:embed="rId7"/>
          <a:srcRect l="3067" t="19309" r="50030" b="599"/>
          <a:stretch/>
        </p:blipFill>
        <p:spPr>
          <a:xfrm>
            <a:off x="7819928" y="2475503"/>
            <a:ext cx="3030502" cy="33248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631385" y="1895858"/>
            <a:ext cx="407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T Commons Pro Trl Exp Lt" panose="020B0103030102020204" pitchFamily="34" charset="-52"/>
              </a:rPr>
              <a:t>Как продавались умные колонки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51984" y="5984898"/>
            <a:ext cx="65527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FF0000"/>
                </a:solidFill>
                <a:latin typeface="TT Commons Pro Trl Exp Lt" panose="020B0103030102020204" pitchFamily="34" charset="-52"/>
              </a:rPr>
              <a:t>52% россиян</a:t>
            </a:r>
            <a:r>
              <a:rPr lang="ru-RU" sz="1400" dirty="0">
                <a:latin typeface="TT Commons Pro Trl Exp Lt" panose="020B0103030102020204" pitchFamily="34" charset="-52"/>
              </a:rPr>
              <a:t>, проживающих в крупных городах, уже </a:t>
            </a:r>
            <a:r>
              <a:rPr lang="ru-RU" sz="1400" dirty="0">
                <a:solidFill>
                  <a:srgbClr val="FF0000"/>
                </a:solidFill>
                <a:latin typeface="TT Commons Pro Trl Exp Lt" panose="020B0103030102020204" pitchFamily="34" charset="-52"/>
              </a:rPr>
              <a:t>пользуются устройствами умного дома, и еще 23% планируют </a:t>
            </a:r>
            <a:r>
              <a:rPr lang="ru-RU" sz="1400" dirty="0">
                <a:latin typeface="TT Commons Pro Trl Exp Lt" panose="020B0103030102020204" pitchFamily="34" charset="-52"/>
              </a:rPr>
              <a:t>стать пользователями умного дома в ближайшем будущем.</a:t>
            </a:r>
          </a:p>
        </p:txBody>
      </p:sp>
    </p:spTree>
    <p:extLst>
      <p:ext uri="{BB962C8B-B14F-4D97-AF65-F5344CB8AC3E}">
        <p14:creationId xmlns:p14="http://schemas.microsoft.com/office/powerpoint/2010/main" val="165299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Бизнес-модель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8168" y="1928327"/>
            <a:ext cx="6552728" cy="48130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7030A0"/>
                </a:solidFill>
                <a:latin typeface="TT Commons Pro Trl Exp Lt" panose="020B0103030102020204" pitchFamily="34" charset="-52"/>
                <a:ea typeface="Raleway SemiBold"/>
                <a:cs typeface="Raleway SemiBold"/>
              </a:rPr>
              <a:t>B2B</a:t>
            </a:r>
            <a:r>
              <a:rPr lang="en-US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 </a:t>
            </a:r>
            <a:endParaRPr lang="ru-RU" sz="2400" dirty="0" smtClean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pPr marL="0" indent="0">
              <a:buNone/>
            </a:pP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Образовательные учреждения</a:t>
            </a:r>
          </a:p>
          <a:p>
            <a:endParaRPr lang="ru-RU" sz="2400" dirty="0" smtClean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Лицензии на 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использование</a:t>
            </a:r>
          </a:p>
          <a:p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Корпоративные 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подписки</a:t>
            </a:r>
          </a:p>
          <a:p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Партнерские программы и курсы повышения квалификации </a:t>
            </a:r>
            <a:endParaRPr lang="en-US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27848" y="692696"/>
            <a:ext cx="7464152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609600" y="1928327"/>
            <a:ext cx="4622304" cy="3876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600" b="1" dirty="0" smtClean="0">
                <a:solidFill>
                  <a:srgbClr val="7030A0"/>
                </a:solidFill>
                <a:latin typeface="TT Commons Pro Trl Exp Lt" panose="020B0103030102020204" pitchFamily="34" charset="-52"/>
                <a:ea typeface="Raleway SemiBold"/>
                <a:cs typeface="Raleway SemiBold"/>
              </a:rPr>
              <a:t>B2C</a:t>
            </a:r>
            <a:r>
              <a:rPr lang="ru-RU" sz="3600" b="1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 </a:t>
            </a:r>
          </a:p>
          <a:p>
            <a:pPr marL="0" indent="0">
              <a:buFont typeface="Arial" pitchFamily="34" charset="0"/>
              <a:buNone/>
            </a:pPr>
            <a:endParaRPr lang="ru-RU" sz="2400" dirty="0" smtClean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П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одписка для умных колонок</a:t>
            </a:r>
          </a:p>
          <a:p>
            <a:endParaRPr lang="ru-RU" sz="2400" dirty="0" smtClean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Покупка в 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приложении</a:t>
            </a:r>
          </a:p>
          <a:p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Рекламная интеграция</a:t>
            </a: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70375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Конкуренты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791744" y="692696"/>
            <a:ext cx="8400256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343593"/>
              </p:ext>
            </p:extLst>
          </p:nvPr>
        </p:nvGraphicFramePr>
        <p:xfrm>
          <a:off x="609600" y="1470794"/>
          <a:ext cx="10972801" cy="49105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97968"/>
                <a:gridCol w="1537118"/>
                <a:gridCol w="1567543"/>
                <a:gridCol w="1567543"/>
                <a:gridCol w="1567543"/>
                <a:gridCol w="1567543"/>
                <a:gridCol w="1567543"/>
              </a:tblGrid>
              <a:tr h="818422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Приложение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T Commons Pro Trl Exp Lt" panose="020B0103030102020204" pitchFamily="34" charset="-52"/>
                        <a:ea typeface="Raleway SemiBold"/>
                        <a:cs typeface="Raleway Semi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Стоимость (</a:t>
                      </a:r>
                      <a:r>
                        <a:rPr lang="ru-RU" sz="1600" b="1" kern="1200" dirty="0" err="1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руб</a:t>
                      </a:r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)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T Commons Pro Trl Exp Lt" panose="020B0103030102020204" pitchFamily="34" charset="-52"/>
                        <a:ea typeface="Raleway SemiBold"/>
                        <a:cs typeface="Raleway Semi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Языки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T Commons Pro Trl Exp Lt" panose="020B0103030102020204" pitchFamily="34" charset="-52"/>
                        <a:ea typeface="Raleway SemiBold"/>
                        <a:cs typeface="Raleway Semi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Нужен логопед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T Commons Pro Trl Exp Lt" panose="020B0103030102020204" pitchFamily="34" charset="-52"/>
                        <a:ea typeface="Raleway SemiBold"/>
                        <a:cs typeface="Raleway Semi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err="1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Возвраст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T Commons Pro Trl Exp Lt" panose="020B0103030102020204" pitchFamily="34" charset="-52"/>
                        <a:ea typeface="Raleway SemiBold"/>
                        <a:cs typeface="Raleway Semi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Постановка звуков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T Commons Pro Trl Exp Lt" panose="020B0103030102020204" pitchFamily="34" charset="-52"/>
                        <a:ea typeface="Raleway SemiBold"/>
                        <a:cs typeface="Raleway Semi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Платформа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T Commons Pro Trl Exp Lt" panose="020B0103030102020204" pitchFamily="34" charset="-52"/>
                        <a:ea typeface="Raleway SemiBold"/>
                        <a:cs typeface="Raleway SemiBold"/>
                      </a:endParaRPr>
                    </a:p>
                  </a:txBody>
                  <a:tcPr anchor="ctr"/>
                </a:tc>
              </a:tr>
              <a:tr h="8184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Привет, логопед!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199 в </a:t>
                      </a:r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мес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Рус и </a:t>
                      </a:r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англ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да/нет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1,5+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нет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Моб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устр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818422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Логопотам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890 в </a:t>
                      </a:r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мес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Рус и </a:t>
                      </a:r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англ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да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2-7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да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Моб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устр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8184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Мой логопед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1000+ занятие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Рус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да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-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да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Моб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устр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8184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Центр речи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600+ занятие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Рус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latin typeface="TT Commons Pro Trl Exp Lt" panose="020B0103030102020204" pitchFamily="34" charset="-52"/>
                        </a:rPr>
                        <a:t>да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-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да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Лич</a:t>
                      </a:r>
                      <a:r>
                        <a:rPr lang="ru-RU" baseline="0" dirty="0" smtClean="0">
                          <a:latin typeface="TT Commons Pro Trl Exp Lt" panose="020B0103030102020204" pitchFamily="34" charset="-52"/>
                        </a:rPr>
                        <a:t> </a:t>
                      </a:r>
                      <a:r>
                        <a:rPr lang="ru-RU" baseline="0" dirty="0" err="1" smtClean="0">
                          <a:latin typeface="TT Commons Pro Trl Exp Lt" panose="020B0103030102020204" pitchFamily="34" charset="-52"/>
                        </a:rPr>
                        <a:t>присут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</a:tr>
              <a:tr h="818422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Логопункт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300 в </a:t>
                      </a:r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мес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Рус и </a:t>
                      </a:r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англ</a:t>
                      </a:r>
                      <a:endParaRPr lang="ru-RU" dirty="0" smtClean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нет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2-8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да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Голос </a:t>
                      </a:r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помощ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76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Текущий статус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727848" y="692696"/>
            <a:ext cx="7464152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671156056"/>
              </p:ext>
            </p:extLst>
          </p:nvPr>
        </p:nvGraphicFramePr>
        <p:xfrm>
          <a:off x="2567608" y="1988840"/>
          <a:ext cx="8856984" cy="4077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3356992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8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План развития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4917999"/>
              </p:ext>
            </p:extLst>
          </p:nvPr>
        </p:nvGraphicFramePr>
        <p:xfrm>
          <a:off x="609600" y="1700808"/>
          <a:ext cx="11175032" cy="4655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439816" y="692696"/>
            <a:ext cx="7752184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3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Команда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76"/>
          <a:stretch/>
        </p:blipFill>
        <p:spPr>
          <a:xfrm>
            <a:off x="940532" y="1835696"/>
            <a:ext cx="10310936" cy="4606540"/>
          </a:xfrm>
        </p:spPr>
      </p:pic>
      <p:sp>
        <p:nvSpPr>
          <p:cNvPr id="5" name="Прямоугольник 4"/>
          <p:cNvSpPr/>
          <p:nvPr/>
        </p:nvSpPr>
        <p:spPr>
          <a:xfrm>
            <a:off x="3071664" y="692696"/>
            <a:ext cx="9120336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64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Контакты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43672" y="692696"/>
            <a:ext cx="9048328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968208" y="5013176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недоделано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9"/>
          <a:stretch/>
        </p:blipFill>
        <p:spPr>
          <a:xfrm>
            <a:off x="0" y="1311170"/>
            <a:ext cx="12192000" cy="554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8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17725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latin typeface="TT Commons Pro Trl Exp Lt" panose="020B0103030102020204" pitchFamily="34" charset="-52"/>
              </a:rPr>
              <a:t>Спасибо за внимание!!!</a:t>
            </a:r>
            <a:endParaRPr lang="ru-RU" b="1" dirty="0">
              <a:latin typeface="TT Commons Pro Trl Exp Lt" panose="020B0103030102020204" pitchFamily="34" charset="-52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1000" y="3315494"/>
            <a:ext cx="3810000" cy="285750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 rot="3988241">
            <a:off x="-886868" y="3699829"/>
            <a:ext cx="4897937" cy="3165605"/>
          </a:xfrm>
          <a:prstGeom prst="ellipse">
            <a:avLst/>
          </a:prstGeom>
          <a:solidFill>
            <a:srgbClr val="FDE8E7"/>
          </a:solidFill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 rot="869398">
            <a:off x="8502605" y="293367"/>
            <a:ext cx="3861189" cy="1980468"/>
          </a:xfrm>
          <a:prstGeom prst="ellipse">
            <a:avLst/>
          </a:prstGeom>
          <a:solidFill>
            <a:srgbClr val="D1E1E8"/>
          </a:solidFill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713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samgm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089" y="5672744"/>
            <a:ext cx="833503" cy="117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981200" y="3023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dirty="0">
                <a:latin typeface="TT Commons Pro Trial Variable E" panose="020B0103030102020204" pitchFamily="34" charset="-52"/>
              </a:rPr>
              <a:t>Голосовой ассистент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52609"/>
              </p:ext>
            </p:extLst>
          </p:nvPr>
        </p:nvGraphicFramePr>
        <p:xfrm>
          <a:off x="1811525" y="1628800"/>
          <a:ext cx="8568950" cy="47548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713790"/>
                <a:gridCol w="1713790"/>
                <a:gridCol w="1713790"/>
                <a:gridCol w="1713790"/>
                <a:gridCol w="1713790"/>
              </a:tblGrid>
              <a:tr h="40167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Описание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Проблема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Способ решения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Примечания</a:t>
                      </a:r>
                      <a:endParaRPr lang="ru-RU" dirty="0"/>
                    </a:p>
                  </a:txBody>
                  <a:tcPr anchor="ctr"/>
                </a:tc>
              </a:tr>
              <a:tr h="109024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Легко сказать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Детский тренажёр</a:t>
                      </a:r>
                      <a:r>
                        <a:rPr lang="ru-RU" sz="1400" baseline="0" dirty="0" smtClean="0"/>
                        <a:t> для развития речи. В навыке можно тренировать произношение, петь песни с персонажами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Нарушение произношения</a:t>
                      </a:r>
                      <a:r>
                        <a:rPr lang="ru-RU" sz="1400" baseline="0" dirty="0" smtClean="0"/>
                        <a:t> отдельных звуков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Разнообразные задания,</a:t>
                      </a:r>
                      <a:r>
                        <a:rPr lang="ru-RU" sz="1400" baseline="0" dirty="0" smtClean="0"/>
                        <a:t> направленные на постоянное произношение ребёнком определённых звуков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109024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Угадай</a:t>
                      </a:r>
                      <a:r>
                        <a:rPr lang="ru-RU" b="1" baseline="0" dirty="0" smtClean="0"/>
                        <a:t> животное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Тренажёр направленный на прослушивание и узнавание звуков животных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Нарушение слухового восприятия у детей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Прослушивание реальных звуков разнообразных животных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Трудности с угадыванием </a:t>
                      </a:r>
                      <a:endParaRPr lang="ru-RU" sz="1400" dirty="0"/>
                    </a:p>
                  </a:txBody>
                  <a:tcPr/>
                </a:tc>
              </a:tr>
              <a:tr h="109024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Закончи предложение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Развитие речевых навыков у дошкольников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Нарушения грамматического строя речи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Дети учатся подбирать слова по смыслу,</a:t>
                      </a:r>
                      <a:r>
                        <a:rPr lang="ru-RU" sz="1400" baseline="0" dirty="0" smtClean="0"/>
                        <a:t> заканчивать предложение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600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samgm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089" y="5672744"/>
            <a:ext cx="833503" cy="117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004615"/>
              </p:ext>
            </p:extLst>
          </p:nvPr>
        </p:nvGraphicFramePr>
        <p:xfrm>
          <a:off x="1811525" y="1628800"/>
          <a:ext cx="8568950" cy="4572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713790"/>
                <a:gridCol w="1713790"/>
                <a:gridCol w="1713790"/>
                <a:gridCol w="1713790"/>
                <a:gridCol w="1713790"/>
              </a:tblGrid>
              <a:tr h="40167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Описание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Проблема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Способ решения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Примечания</a:t>
                      </a:r>
                      <a:endParaRPr lang="ru-RU" dirty="0"/>
                    </a:p>
                  </a:txBody>
                  <a:tcPr anchor="ctr"/>
                </a:tc>
              </a:tr>
              <a:tr h="1090246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/>
                        <a:t>Логопотам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Мобильное приложение:</a:t>
                      </a:r>
                      <a:r>
                        <a:rPr lang="ru-RU" sz="1600" baseline="0" dirty="0" smtClean="0"/>
                        <a:t> Тренажёр для развития речи у детей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Запуск</a:t>
                      </a:r>
                      <a:r>
                        <a:rPr lang="ru-RU" sz="1600" baseline="0" dirty="0" smtClean="0"/>
                        <a:t> речи, отработка звуков, изучение алфавита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Множество игр на произношение и артикуляционную гимнастику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Постоянно всплывающее окно о покупке расширенной версии</a:t>
                      </a:r>
                      <a:endParaRPr lang="ru-RU" sz="1600" dirty="0"/>
                    </a:p>
                  </a:txBody>
                  <a:tcPr/>
                </a:tc>
              </a:tr>
              <a:tr h="109024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Привет, логопед!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Мобильное приложение: Тренажёр для родителей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Трудности с запуском речи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Варианты звуков, слогов и слов, которые озвучиваются приложением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Ограниченное</a:t>
                      </a:r>
                      <a:r>
                        <a:rPr lang="ru-RU" sz="1600" baseline="0" dirty="0" smtClean="0"/>
                        <a:t> количество заданий</a:t>
                      </a:r>
                      <a:endParaRPr lang="ru-RU" sz="1600" dirty="0"/>
                    </a:p>
                  </a:txBody>
                  <a:tcPr/>
                </a:tc>
              </a:tr>
              <a:tr h="1090246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/>
                        <a:t>Развивашки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Мобильное приложение:</a:t>
                      </a:r>
                      <a:r>
                        <a:rPr lang="ru-RU" sz="1600" baseline="0" dirty="0" smtClean="0"/>
                        <a:t> Большой набор игр для обучения чтению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Научение чтению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Различные игры с буквами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CATZU</a:t>
                      </a:r>
                      <a:endParaRPr lang="ru-RU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623392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dirty="0">
                <a:latin typeface="TT Commons Pro Trial Variable E" panose="020B0103030102020204" pitchFamily="34" charset="-52"/>
              </a:rPr>
              <a:t>Конкуренты </a:t>
            </a:r>
          </a:p>
        </p:txBody>
      </p:sp>
    </p:spTree>
    <p:extLst>
      <p:ext uri="{BB962C8B-B14F-4D97-AF65-F5344CB8AC3E}">
        <p14:creationId xmlns:p14="http://schemas.microsoft.com/office/powerpoint/2010/main" val="241655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Ценность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  <a:sym typeface="Raleway SemiBold"/>
              </a:rPr>
              <a:t>Мы помогаем</a:t>
            </a:r>
            <a:r>
              <a:rPr lang="ru-RU" sz="2400" dirty="0" smtClean="0">
                <a:latin typeface="TT Commons Pro Trl Exp Lt" panose="020B0103030102020204" pitchFamily="34" charset="-52"/>
                <a:ea typeface="Raleway"/>
                <a:cs typeface="Raleway"/>
                <a:sym typeface="Raleway"/>
              </a:rPr>
              <a:t> </a:t>
            </a:r>
            <a:r>
              <a:rPr lang="ru-RU" sz="2400" dirty="0" smtClean="0">
                <a:solidFill>
                  <a:srgbClr val="7030A0"/>
                </a:solidFill>
                <a:latin typeface="TT Commons Pro Trl Exp Lt" panose="020B0103030102020204" pitchFamily="34" charset="-52"/>
                <a:ea typeface="Raleway"/>
                <a:cs typeface="Raleway"/>
                <a:sym typeface="Raleway"/>
              </a:rPr>
              <a:t>родителям детей в возрасте 3-8 лет</a:t>
            </a:r>
            <a:endParaRPr lang="ru-RU" sz="2400" dirty="0">
              <a:solidFill>
                <a:srgbClr val="7030A0"/>
              </a:solidFill>
              <a:latin typeface="TT Commons Pro Trl Exp Lt" panose="020B0103030102020204" pitchFamily="34" charset="-52"/>
              <a:ea typeface="Raleway"/>
              <a:cs typeface="Raleway"/>
              <a:sym typeface="Raleway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None/>
            </a:pPr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-RU" sz="2400" dirty="0">
                <a:latin typeface="TT Commons Pro Trl Exp Lt" panose="020B0103030102020204" pitchFamily="34" charset="-52"/>
                <a:ea typeface="Raleway"/>
                <a:cs typeface="Raleway"/>
                <a:sym typeface="Raleway"/>
              </a:rPr>
              <a:t> </a:t>
            </a:r>
            <a:r>
              <a:rPr lang="ru-RU" sz="2400" dirty="0" smtClean="0">
                <a:solidFill>
                  <a:srgbClr val="7030A0"/>
                </a:solidFill>
                <a:latin typeface="TT Commons Pro Trl Exp Lt" panose="020B0103030102020204" pitchFamily="34" charset="-52"/>
                <a:ea typeface="Raleway"/>
                <a:cs typeface="Raleway"/>
                <a:sym typeface="Raleway"/>
              </a:rPr>
              <a:t>нарушения речи ребенка</a:t>
            </a:r>
            <a:endParaRPr lang="ru-RU" sz="2400" dirty="0">
              <a:solidFill>
                <a:srgbClr val="7030A0"/>
              </a:solidFill>
              <a:latin typeface="TT Commons Pro Trl Exp Lt" panose="020B0103030102020204" pitchFamily="34" charset="-52"/>
              <a:ea typeface="Raleway"/>
              <a:cs typeface="Raleway"/>
              <a:sym typeface="Raleway"/>
            </a:endParaRPr>
          </a:p>
          <a:p>
            <a:pPr marL="0" indent="0">
              <a:lnSpc>
                <a:spcPct val="115000"/>
              </a:lnSpc>
              <a:spcBef>
                <a:spcPts val="1200"/>
              </a:spcBef>
              <a:buNone/>
            </a:pP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  <a:sym typeface="Raleway SemiBold"/>
              </a:rPr>
              <a:t>с </a:t>
            </a:r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  <a:sym typeface="Raleway SemiBold"/>
              </a:rPr>
              <a:t>помощью</a:t>
            </a:r>
            <a:r>
              <a:rPr lang="ru-RU" sz="2400" dirty="0">
                <a:latin typeface="TT Commons Pro Trl Exp Lt" panose="020B0103030102020204" pitchFamily="34" charset="-52"/>
                <a:ea typeface="Raleway"/>
                <a:cs typeface="Raleway"/>
                <a:sym typeface="Raleway"/>
              </a:rPr>
              <a:t> </a:t>
            </a:r>
            <a:r>
              <a:rPr lang="ru-RU" sz="2400" dirty="0" smtClean="0">
                <a:solidFill>
                  <a:srgbClr val="7030A0"/>
                </a:solidFill>
                <a:latin typeface="TT Commons Pro Trl Exp Lt" panose="020B0103030102020204" pitchFamily="34" charset="-52"/>
                <a:ea typeface="Raleway"/>
                <a:cs typeface="Raleway"/>
                <a:sym typeface="Raleway"/>
              </a:rPr>
              <a:t>умной колонки</a:t>
            </a:r>
          </a:p>
          <a:p>
            <a:pPr marL="0" indent="0">
              <a:lnSpc>
                <a:spcPct val="115000"/>
              </a:lnSpc>
              <a:spcBef>
                <a:spcPts val="1200"/>
              </a:spcBef>
              <a:buNone/>
            </a:pPr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  <a:sym typeface="Raleway SemiBold"/>
              </a:rPr>
              <a:t>э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  <a:sym typeface="Raleway SemiBold"/>
              </a:rPr>
              <a:t>то помогает </a:t>
            </a:r>
            <a:r>
              <a:rPr lang="ru-RU" sz="2400" dirty="0" smtClean="0">
                <a:solidFill>
                  <a:srgbClr val="7030A0"/>
                </a:solidFill>
                <a:latin typeface="TT Commons Pro Trl Exp Lt" panose="020B0103030102020204" pitchFamily="34" charset="-52"/>
                <a:ea typeface="Raleway SemiBold"/>
                <a:cs typeface="Raleway SemiBold"/>
                <a:sym typeface="Raleway SemiBold"/>
              </a:rPr>
              <a:t>сэкономить время </a:t>
            </a:r>
            <a:endParaRPr lang="ru-RU" sz="2400" dirty="0">
              <a:solidFill>
                <a:srgbClr val="7030A0"/>
              </a:solidFill>
              <a:latin typeface="TT Commons Pro Trl Exp Lt" panose="020B0103030102020204" pitchFamily="34" charset="-52"/>
              <a:ea typeface="Raleway"/>
              <a:cs typeface="Raleway"/>
              <a:sym typeface="Raleway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None/>
            </a:pPr>
            <a:endParaRPr lang="ru-RU" sz="2400" dirty="0">
              <a:solidFill>
                <a:srgbClr val="7030A0"/>
              </a:solidFill>
              <a:latin typeface="TT Commons Pro Trl Exp Lt" panose="020B0103030102020204" pitchFamily="34" charset="-52"/>
              <a:ea typeface="Raleway"/>
              <a:cs typeface="Raleway"/>
              <a:sym typeface="Raleway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ru-RU" sz="2400" b="1" dirty="0">
              <a:latin typeface="TT Commons Pro Trl Exp Lt" panose="020B0103030102020204" pitchFamily="34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87688" y="692696"/>
            <a:ext cx="8904312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40" y="2492896"/>
            <a:ext cx="4005064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85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Каналы привлечения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4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samgm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089" y="5672744"/>
            <a:ext cx="833503" cy="117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981200" y="3023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dirty="0">
                <a:latin typeface="TT Commons Pro Trial Variable E" panose="020B0103030102020204" pitchFamily="34" charset="-52"/>
              </a:rPr>
              <a:t>Навыки Алисы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15957"/>
              </p:ext>
            </p:extLst>
          </p:nvPr>
        </p:nvGraphicFramePr>
        <p:xfrm>
          <a:off x="1811525" y="1628800"/>
          <a:ext cx="8568950" cy="42976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713790"/>
                <a:gridCol w="1713790"/>
                <a:gridCol w="1713790"/>
                <a:gridCol w="1713790"/>
                <a:gridCol w="1713790"/>
              </a:tblGrid>
              <a:tr h="40167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Описание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Проблема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Способ решения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Примечания</a:t>
                      </a:r>
                      <a:endParaRPr lang="ru-RU" dirty="0"/>
                    </a:p>
                  </a:txBody>
                  <a:tcPr anchor="ctr"/>
                </a:tc>
              </a:tr>
              <a:tr h="72807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Море слов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Тренажёр</a:t>
                      </a:r>
                      <a:r>
                        <a:rPr lang="ru-RU" sz="1200" baseline="0" dirty="0" smtClean="0"/>
                        <a:t> для изучения слов, порядка букв в словах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Изучение алфавита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Необходимо правильно собрать слово из хаотично выставленных букв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8117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Найди букву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Навык по угадыванию букв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Изучение алфавита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Называть</a:t>
                      </a:r>
                      <a:r>
                        <a:rPr lang="ru-RU" sz="1200" baseline="0" dirty="0" smtClean="0"/>
                        <a:t> весь алфавит, чтобы угадать букву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Принимает только абсолютно верно сказанную букву.</a:t>
                      </a:r>
                      <a:endParaRPr lang="ru-RU" sz="1200" dirty="0"/>
                    </a:p>
                  </a:txBody>
                  <a:tcPr/>
                </a:tc>
              </a:tr>
              <a:tr h="92121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Мягка</a:t>
                      </a:r>
                      <a:r>
                        <a:rPr lang="ru-RU" b="1" baseline="0" dirty="0" smtClean="0"/>
                        <a:t>я азбука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Увлекательная</a:t>
                      </a:r>
                      <a:r>
                        <a:rPr lang="ru-RU" sz="1200" baseline="0" dirty="0" smtClean="0"/>
                        <a:t> и познавательная настольная игра для детей дошкольного возраста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Изучение алфавита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Алиса загадает</a:t>
                      </a:r>
                      <a:r>
                        <a:rPr lang="ru-RU" sz="1200" baseline="0" dirty="0" smtClean="0"/>
                        <a:t> загадки про каждую букву алфавита, расскажет интересные факты про буквы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109024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Буквы и цифры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Увлекательная</a:t>
                      </a:r>
                      <a:r>
                        <a:rPr lang="ru-RU" sz="1200" baseline="0" dirty="0" smtClean="0"/>
                        <a:t> и познавательная настольная игра для детей дошкольного возраста</a:t>
                      </a:r>
                      <a:endParaRPr lang="ru-RU" sz="1200" dirty="0" smtClean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Изучение алфавита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Познакомит ребёнка с буквами и цифрами различными способами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156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657</Words>
  <Application>Microsoft Office PowerPoint</Application>
  <PresentationFormat>Широкоэкранный</PresentationFormat>
  <Paragraphs>221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Raleway</vt:lpstr>
      <vt:lpstr>Raleway SemiBold</vt:lpstr>
      <vt:lpstr>TT Commons Pro Trial Variable E</vt:lpstr>
      <vt:lpstr>TT Commons Pro Trl Exp Lt</vt:lpstr>
      <vt:lpstr>Тема Office</vt:lpstr>
      <vt:lpstr>Л о     о п у н к т</vt:lpstr>
      <vt:lpstr>Актуальность</vt:lpstr>
      <vt:lpstr>Решение</vt:lpstr>
      <vt:lpstr>Целевая аудитория</vt:lpstr>
      <vt:lpstr>Технология</vt:lpstr>
      <vt:lpstr>Рынок</vt:lpstr>
      <vt:lpstr>Бизнес-модель</vt:lpstr>
      <vt:lpstr>Конкуренты</vt:lpstr>
      <vt:lpstr>Текущий статус</vt:lpstr>
      <vt:lpstr>План развития</vt:lpstr>
      <vt:lpstr>Команда</vt:lpstr>
      <vt:lpstr>Контакты</vt:lpstr>
      <vt:lpstr>Спасибо за внимание!!!</vt:lpstr>
      <vt:lpstr>Презентация PowerPoint</vt:lpstr>
      <vt:lpstr>Презентация PowerPoint</vt:lpstr>
      <vt:lpstr>Ценность</vt:lpstr>
      <vt:lpstr>Каналы привлечения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Софья Гришова</cp:lastModifiedBy>
  <cp:revision>71</cp:revision>
  <dcterms:created xsi:type="dcterms:W3CDTF">2024-05-13T11:35:10Z</dcterms:created>
  <dcterms:modified xsi:type="dcterms:W3CDTF">2024-08-14T09:28:28Z</dcterms:modified>
</cp:coreProperties>
</file>