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8" r:id="rId5"/>
    <p:sldId id="279" r:id="rId6"/>
    <p:sldId id="277" r:id="rId7"/>
    <p:sldId id="257" r:id="rId8"/>
    <p:sldId id="263" r:id="rId9"/>
    <p:sldId id="259" r:id="rId10"/>
    <p:sldId id="264" r:id="rId11"/>
    <p:sldId id="280" r:id="rId12"/>
    <p:sldId id="281" r:id="rId13"/>
    <p:sldId id="265" r:id="rId14"/>
    <p:sldId id="271" r:id="rId15"/>
    <p:sldId id="260" r:id="rId16"/>
    <p:sldId id="275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CA5"/>
    <a:srgbClr val="ECF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3" autoAdjust="0"/>
    <p:restoredTop sz="95091" autoAdjust="0"/>
  </p:normalViewPr>
  <p:slideViewPr>
    <p:cSldViewPr snapToGrid="0">
      <p:cViewPr varScale="1">
        <p:scale>
          <a:sx n="44" d="100"/>
          <a:sy n="44" d="100"/>
        </p:scale>
        <p:origin x="-96" y="-83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560500-D904-4EBB-8B88-DFE7ABCF579E}" type="datetime1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BD924-2D46-4C17-A6ED-DE58062C8426}" type="datetime1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55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004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696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99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398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41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60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236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54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5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b="1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F51AF15-A085-49C8-ABEC-EF90E7D7B2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xmlns="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Дата 3">
            <a:extLst>
              <a:ext uri="{FF2B5EF4-FFF2-40B4-BE49-F238E27FC236}">
                <a16:creationId xmlns:a16="http://schemas.microsoft.com/office/drawing/2014/main" xmlns="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xmlns="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E3FCFFF-5934-4C8D-A4B0-6B19C662D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xmlns="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Дата 3">
            <a:extLst>
              <a:ext uri="{FF2B5EF4-FFF2-40B4-BE49-F238E27FC236}">
                <a16:creationId xmlns:a16="http://schemas.microsoft.com/office/drawing/2014/main" xmlns="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7" name="Нижний колонтитул 4">
            <a:extLst>
              <a:ext uri="{FF2B5EF4-FFF2-40B4-BE49-F238E27FC236}">
                <a16:creationId xmlns:a16="http://schemas.microsoft.com/office/drawing/2014/main" xmlns="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xmlns="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xmlns="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1" name="Нижний колонтитул 4">
            <a:extLst>
              <a:ext uri="{FF2B5EF4-FFF2-40B4-BE49-F238E27FC236}">
                <a16:creationId xmlns:a16="http://schemas.microsoft.com/office/drawing/2014/main" xmlns="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xmlns="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2B5AB06-9792-445C-9B3C-103D5EBCE6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xmlns="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3" name="Рисунок 4">
            <a:extLst>
              <a:ext uri="{FF2B5EF4-FFF2-40B4-BE49-F238E27FC236}">
                <a16:creationId xmlns:a16="http://schemas.microsoft.com/office/drawing/2014/main" xmlns="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4" name="Рисунок 4">
            <a:extLst>
              <a:ext uri="{FF2B5EF4-FFF2-40B4-BE49-F238E27FC236}">
                <a16:creationId xmlns:a16="http://schemas.microsoft.com/office/drawing/2014/main" xmlns="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xmlns="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xmlns="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xmlns="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xmlns="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xmlns="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xmlns="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Дата 3">
            <a:extLst>
              <a:ext uri="{FF2B5EF4-FFF2-40B4-BE49-F238E27FC236}">
                <a16:creationId xmlns:a16="http://schemas.microsoft.com/office/drawing/2014/main" xmlns="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1" name="Нижний колонтитул 4">
            <a:extLst>
              <a:ext uri="{FF2B5EF4-FFF2-40B4-BE49-F238E27FC236}">
                <a16:creationId xmlns:a16="http://schemas.microsoft.com/office/drawing/2014/main" xmlns="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42" name="Номер слайда 5">
            <a:extLst>
              <a:ext uri="{FF2B5EF4-FFF2-40B4-BE49-F238E27FC236}">
                <a16:creationId xmlns:a16="http://schemas.microsoft.com/office/drawing/2014/main" xmlns="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xmlns="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xmlns="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xmlns="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b="1" cap="all" spc="10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xmlns="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xmlns="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xmlns="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xmlns="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xmlns="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xmlns="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xmlns="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очных возможност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Дата 3">
            <a:extLst>
              <a:ext uri="{FF2B5EF4-FFF2-40B4-BE49-F238E27FC236}">
                <a16:creationId xmlns:a16="http://schemas.microsoft.com/office/drawing/2014/main" xmlns="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 dirty="0"/>
              <a:t>20XX г.</a:t>
            </a: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xmlns="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3" name="Нижний колонтитул 3">
            <a:extLst>
              <a:ext uri="{FF2B5EF4-FFF2-40B4-BE49-F238E27FC236}">
                <a16:creationId xmlns:a16="http://schemas.microsoft.com/office/drawing/2014/main" xmlns="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 dirty="0"/>
              <a:t>Набор слайдов для презентации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рыночных возможност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xmlns="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xmlns="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xmlns="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6" name="Дата 3">
            <a:extLst>
              <a:ext uri="{FF2B5EF4-FFF2-40B4-BE49-F238E27FC236}">
                <a16:creationId xmlns:a16="http://schemas.microsoft.com/office/drawing/2014/main" xmlns="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4">
            <a:extLst>
              <a:ext uri="{FF2B5EF4-FFF2-40B4-BE49-F238E27FC236}">
                <a16:creationId xmlns:a16="http://schemas.microsoft.com/office/drawing/2014/main" xmlns="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xmlns="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7" name="Рисунок 8">
            <a:extLst>
              <a:ext uri="{FF2B5EF4-FFF2-40B4-BE49-F238E27FC236}">
                <a16:creationId xmlns:a16="http://schemas.microsoft.com/office/drawing/2014/main" xmlns="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xmlns="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xmlns="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Графический объект 48">
            <a:extLst>
              <a:ext uri="{FF2B5EF4-FFF2-40B4-BE49-F238E27FC236}">
                <a16:creationId xmlns:a16="http://schemas.microsoft.com/office/drawing/2014/main" xmlns="" id="{CC3C8467-268E-4ABA-B4F5-0808AFBB2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D69FF8FD-CDD1-4BEE-8DB9-0CD4BDE983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09F1257F-A86F-48F4-BFFA-9BFB4355ED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FD01FCA-DF30-466C-9EAE-B0A13CF25D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56F9F0CF-5966-47C2-9A41-0CD85E85D2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2EFF630-FDAA-46A7-8CEE-21CAB6BC25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2383BA8C-6DBE-4569-B07B-9FB55F80D6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1108DE16-ABA8-4BC8-93C4-F8A521C8A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E93C062E-DD5E-49BC-A10D-F70C1931F0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xmlns="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xmlns="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xmlns="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xmlns="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xmlns="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xmlns="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xmlns="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xmlns="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xmlns="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xmlns="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xmlns="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xmlns="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xmlns="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xmlns="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xmlns="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xmlns="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xmlns="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7" name="Нижний колонтитул 4">
            <a:extLst>
              <a:ext uri="{FF2B5EF4-FFF2-40B4-BE49-F238E27FC236}">
                <a16:creationId xmlns:a16="http://schemas.microsoft.com/office/drawing/2014/main" xmlns="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7" name="Рисунок 8">
            <a:extLst>
              <a:ext uri="{FF2B5EF4-FFF2-40B4-BE49-F238E27FC236}">
                <a16:creationId xmlns:a16="http://schemas.microsoft.com/office/drawing/2014/main" xmlns="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8" name="Номер слайда 5">
            <a:extLst>
              <a:ext uri="{FF2B5EF4-FFF2-40B4-BE49-F238E27FC236}">
                <a16:creationId xmlns:a16="http://schemas.microsoft.com/office/drawing/2014/main" xmlns="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спектив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B09C70A-0F34-4BEB-BABD-659A58DC48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заголовок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xmlns="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Заголовок слайда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xmlns="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b="1" cap="none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b="1" cap="none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0" name="Объект 29">
            <a:extLst>
              <a:ext uri="{FF2B5EF4-FFF2-40B4-BE49-F238E27FC236}">
                <a16:creationId xmlns:a16="http://schemas.microsoft.com/office/drawing/2014/main" xmlns="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7" name="Объект 29">
            <a:extLst>
              <a:ext uri="{FF2B5EF4-FFF2-40B4-BE49-F238E27FC236}">
                <a16:creationId xmlns:a16="http://schemas.microsoft.com/office/drawing/2014/main" xmlns="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1A378E50-94EF-4230-91B3-4CDA4804D4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Прямая соединительная линия 101">
              <a:extLst>
                <a:ext uri="{FF2B5EF4-FFF2-40B4-BE49-F238E27FC236}">
                  <a16:creationId xmlns:a16="http://schemas.microsoft.com/office/drawing/2014/main" xmlns="" id="{3FDF687F-1594-4839-AA46-5DACB2E040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xmlns="" id="{EAD917A9-665D-46F4-8911-E2881838B6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xmlns="" id="{37D52265-C77D-45A6-96A5-2656848A31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075B284-B3F9-49E3-A5BC-FBFD2C706C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Прямая соединительная линия 147">
              <a:extLst>
                <a:ext uri="{FF2B5EF4-FFF2-40B4-BE49-F238E27FC236}">
                  <a16:creationId xmlns:a16="http://schemas.microsoft.com/office/drawing/2014/main" xmlns="" id="{1D75FFD8-965E-47C7-B05F-A941B5164A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>
              <a:extLst>
                <a:ext uri="{FF2B5EF4-FFF2-40B4-BE49-F238E27FC236}">
                  <a16:creationId xmlns:a16="http://schemas.microsoft.com/office/drawing/2014/main" xmlns="" id="{ABDDFF1A-AABD-4DA5-9811-02C4149132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>
              <a:extLst>
                <a:ext uri="{FF2B5EF4-FFF2-40B4-BE49-F238E27FC236}">
                  <a16:creationId xmlns:a16="http://schemas.microsoft.com/office/drawing/2014/main" xmlns="" id="{7862A0FB-DDED-42C5-B28D-D466080F46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xmlns="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9" name="Текст 14">
            <a:extLst>
              <a:ext uri="{FF2B5EF4-FFF2-40B4-BE49-F238E27FC236}">
                <a16:creationId xmlns:a16="http://schemas.microsoft.com/office/drawing/2014/main" xmlns="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0" name="Текст 14">
            <a:extLst>
              <a:ext uri="{FF2B5EF4-FFF2-40B4-BE49-F238E27FC236}">
                <a16:creationId xmlns:a16="http://schemas.microsoft.com/office/drawing/2014/main" xmlns="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xmlns="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xmlns="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xmlns="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xmlns="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xmlns="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xmlns="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xmlns="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xmlns="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xmlns="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xmlns="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xmlns="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xmlns="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xmlns="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1" name="Текст 14">
            <a:extLst>
              <a:ext uri="{FF2B5EF4-FFF2-40B4-BE49-F238E27FC236}">
                <a16:creationId xmlns:a16="http://schemas.microsoft.com/office/drawing/2014/main" xmlns="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2" name="Текст 14">
            <a:extLst>
              <a:ext uri="{FF2B5EF4-FFF2-40B4-BE49-F238E27FC236}">
                <a16:creationId xmlns:a16="http://schemas.microsoft.com/office/drawing/2014/main" xmlns="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3" name="Текст 14">
            <a:extLst>
              <a:ext uri="{FF2B5EF4-FFF2-40B4-BE49-F238E27FC236}">
                <a16:creationId xmlns:a16="http://schemas.microsoft.com/office/drawing/2014/main" xmlns="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xmlns="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xmlns="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xmlns="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xmlns="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xmlns="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xmlns="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xmlns="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xmlns="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4">
            <a:extLst>
              <a:ext uri="{FF2B5EF4-FFF2-40B4-BE49-F238E27FC236}">
                <a16:creationId xmlns:a16="http://schemas.microsoft.com/office/drawing/2014/main" xmlns="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Текст 14">
            <a:extLst>
              <a:ext uri="{FF2B5EF4-FFF2-40B4-BE49-F238E27FC236}">
                <a16:creationId xmlns:a16="http://schemas.microsoft.com/office/drawing/2014/main" xmlns="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1" name="Текст 14">
            <a:extLst>
              <a:ext uri="{FF2B5EF4-FFF2-40B4-BE49-F238E27FC236}">
                <a16:creationId xmlns:a16="http://schemas.microsoft.com/office/drawing/2014/main" xmlns="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4">
            <a:extLst>
              <a:ext uri="{FF2B5EF4-FFF2-40B4-BE49-F238E27FC236}">
                <a16:creationId xmlns:a16="http://schemas.microsoft.com/office/drawing/2014/main" xmlns="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4">
            <a:extLst>
              <a:ext uri="{FF2B5EF4-FFF2-40B4-BE49-F238E27FC236}">
                <a16:creationId xmlns:a16="http://schemas.microsoft.com/office/drawing/2014/main" xmlns="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D4F8B141-9EE2-47E7-AF2A-94CECF9077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xmlns="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xmlns="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xmlns="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xmlns="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xmlns="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xmlns="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xmlns="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xmlns="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xmlns="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xmlns="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xmlns="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Группа 132">
            <a:extLst>
              <a:ext uri="{FF2B5EF4-FFF2-40B4-BE49-F238E27FC236}">
                <a16:creationId xmlns:a16="http://schemas.microsoft.com/office/drawing/2014/main" xmlns="" id="{4EDC1B45-4090-4B45-80FB-8DF542E67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xmlns="" id="{1EFAF30E-1CB4-4DCC-B1A8-30450AECDE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xmlns="" id="{A53911EE-BFCB-48ED-9821-C8FD044984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xmlns="" id="{AE84E691-02AF-4C42-B3B7-EE46E825C0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xmlns="" id="{EB9041A9-2967-41AF-BE0A-A7476B97B2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xmlns="" id="{2B7F05AE-8C2E-43EB-BBA0-897D173AF6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xmlns="" id="{4248E8A5-3D01-49ED-BEC6-0D27C4C50B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xmlns="" id="{A50B1FA2-FFAB-4A04-8C04-CF6BC1BCDC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xmlns="" id="{B70F9284-E3A9-4E8C-9C28-93D985513A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xmlns="" id="{494AA308-491E-44AE-A81D-E62D362FC4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xmlns="" id="{03B58A61-0691-4D1F-9A25-7CCB12DA91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xmlns="" id="{57F5DE50-7369-4681-A8F6-5E935A5178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xmlns="" id="{4C666F7C-EBDE-456E-B607-1E0FA69243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xmlns="" id="{FFFF66A7-062A-4A45-8A10-A8F847AF18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xmlns="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xmlns="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xmlns="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xmlns="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xmlns="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xmlns="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xmlns="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xmlns="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xmlns="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xmlns="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xmlns="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xmlns="" id="{67045F09-8CF5-4E51-A65C-54F8BF0158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xmlns="" id="{09B4CFFD-0C29-4685-915E-4DC40D4DFD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xmlns="" id="{736381B7-7D05-4040-9A1B-1918415768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xmlns="" id="{4F77152F-41F4-45EC-B530-B38C5111C2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xmlns="" id="{8FB428D5-0A0E-4CF3-A223-9F4F7B3861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xmlns="" id="{A4275727-B33C-4EB0-9E6E-7CE3356032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xmlns="" id="{7998F366-05B2-42D3-9B4E-CD7F91FB93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xmlns="" id="{8593BF6C-17E2-4AB7-85D7-0B93D23768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xmlns="" id="{74F85EBE-E43B-4B81-85F1-89969EC56D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xmlns="" id="{16C21525-8829-45F3-8C9F-05274678E7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xmlns="" id="{8FFF03BC-2EFF-4AF5-B788-A1FEA53780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xmlns="" id="{D811BD14-6461-4DD9-9A2C-BFC2C95539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xmlns="" id="{929BB859-9DB9-433D-8C7B-91E7FED48B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pic>
        <p:nvPicPr>
          <p:cNvPr id="159" name="Графический объект 158">
            <a:extLst>
              <a:ext uri="{FF2B5EF4-FFF2-40B4-BE49-F238E27FC236}">
                <a16:creationId xmlns:a16="http://schemas.microsoft.com/office/drawing/2014/main" xmlns="" id="{A24C8354-AD07-4B50-9334-314D6B2B1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Дата 2">
            <a:extLst>
              <a:ext uri="{FF2B5EF4-FFF2-40B4-BE49-F238E27FC236}">
                <a16:creationId xmlns:a16="http://schemas.microsoft.com/office/drawing/2014/main" xmlns="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61" name="Нижний колонтитул 3">
            <a:extLst>
              <a:ext uri="{FF2B5EF4-FFF2-40B4-BE49-F238E27FC236}">
                <a16:creationId xmlns:a16="http://schemas.microsoft.com/office/drawing/2014/main" xmlns="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62" name="Номер слайда 4">
            <a:extLst>
              <a:ext uri="{FF2B5EF4-FFF2-40B4-BE49-F238E27FC236}">
                <a16:creationId xmlns:a16="http://schemas.microsoft.com/office/drawing/2014/main" xmlns="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xmlns="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 коллектив — 4 человека в верхнем ряд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726902C-381D-4629-AF04-0689A76C5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E90D56BE-BB71-4ADC-B308-883B7BB63C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AF4F5B9-821C-4A57-B5E2-055949CECC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xmlns="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 dirty="0"/>
              <a:t>Добавьте имя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C372AD67-26BA-4843-BAFE-B661A05BBE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FE0EAD7F-FBD0-4EA0-A7E7-5E65604B47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4" name="Рисунок 9">
            <a:extLst>
              <a:ext uri="{FF2B5EF4-FFF2-40B4-BE49-F238E27FC236}">
                <a16:creationId xmlns:a16="http://schemas.microsoft.com/office/drawing/2014/main" xmlns="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 коллектив — 8 человек в верхнем ряд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xmlns="" id="{B70B2057-9B78-4391-A15F-27A41A72F1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1FB8438-2DA4-4B23-ACCD-3DEADF3E75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xmlns="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xmlns="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8" name="Рисунок 9">
            <a:extLst>
              <a:ext uri="{FF2B5EF4-FFF2-40B4-BE49-F238E27FC236}">
                <a16:creationId xmlns:a16="http://schemas.microsoft.com/office/drawing/2014/main" xmlns="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9248BBAE-0CA8-464A-A4E0-AB7D697DA0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xmlns="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xmlns="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2" name="Рисунок 9">
            <a:extLst>
              <a:ext uri="{FF2B5EF4-FFF2-40B4-BE49-F238E27FC236}">
                <a16:creationId xmlns:a16="http://schemas.microsoft.com/office/drawing/2014/main" xmlns="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9473BE6D-AE02-42D4-838E-F7916980D8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xmlns="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xmlns="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6" name="Рисунок 9">
            <a:extLst>
              <a:ext uri="{FF2B5EF4-FFF2-40B4-BE49-F238E27FC236}">
                <a16:creationId xmlns:a16="http://schemas.microsoft.com/office/drawing/2014/main" xmlns="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E0EC4B6A-1FAA-43D1-9436-A3BFF08A84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xmlns="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:a16="http://schemas.microsoft.com/office/drawing/2014/main" xmlns="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0" name="Рисунок 9">
            <a:extLst>
              <a:ext uri="{FF2B5EF4-FFF2-40B4-BE49-F238E27FC236}">
                <a16:creationId xmlns:a16="http://schemas.microsoft.com/office/drawing/2014/main" xmlns="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40E1F756-2737-4291-8D41-307BFE73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2" name="Текст 10">
            <a:extLst>
              <a:ext uri="{FF2B5EF4-FFF2-40B4-BE49-F238E27FC236}">
                <a16:creationId xmlns:a16="http://schemas.microsoft.com/office/drawing/2014/main" xmlns="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3" name="Текст 10">
            <a:extLst>
              <a:ext uri="{FF2B5EF4-FFF2-40B4-BE49-F238E27FC236}">
                <a16:creationId xmlns:a16="http://schemas.microsoft.com/office/drawing/2014/main" xmlns="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4" name="Рисунок 9">
            <a:extLst>
              <a:ext uri="{FF2B5EF4-FFF2-40B4-BE49-F238E27FC236}">
                <a16:creationId xmlns:a16="http://schemas.microsoft.com/office/drawing/2014/main" xmlns="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B10D74ED-CECE-4A22-B877-966D53821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6" name="Текст 10">
            <a:extLst>
              <a:ext uri="{FF2B5EF4-FFF2-40B4-BE49-F238E27FC236}">
                <a16:creationId xmlns:a16="http://schemas.microsoft.com/office/drawing/2014/main" xmlns="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7" name="Текст 10">
            <a:extLst>
              <a:ext uri="{FF2B5EF4-FFF2-40B4-BE49-F238E27FC236}">
                <a16:creationId xmlns:a16="http://schemas.microsoft.com/office/drawing/2014/main" xmlns="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8" name="Рисунок 9">
            <a:extLst>
              <a:ext uri="{FF2B5EF4-FFF2-40B4-BE49-F238E27FC236}">
                <a16:creationId xmlns:a16="http://schemas.microsoft.com/office/drawing/2014/main" xmlns="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0AF0F623-CF57-4D6B-87F3-FD410516E1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70" name="Текст 10">
            <a:extLst>
              <a:ext uri="{FF2B5EF4-FFF2-40B4-BE49-F238E27FC236}">
                <a16:creationId xmlns:a16="http://schemas.microsoft.com/office/drawing/2014/main" xmlns="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1" name="Текст 10">
            <a:extLst>
              <a:ext uri="{FF2B5EF4-FFF2-40B4-BE49-F238E27FC236}">
                <a16:creationId xmlns:a16="http://schemas.microsoft.com/office/drawing/2014/main" xmlns="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72" name="Рисунок 9">
            <a:extLst>
              <a:ext uri="{FF2B5EF4-FFF2-40B4-BE49-F238E27FC236}">
                <a16:creationId xmlns:a16="http://schemas.microsoft.com/office/drawing/2014/main" xmlns="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823CC91A-02A3-4B96-BCEE-76C1D25CCD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74" name="Текст 10">
            <a:extLst>
              <a:ext uri="{FF2B5EF4-FFF2-40B4-BE49-F238E27FC236}">
                <a16:creationId xmlns:a16="http://schemas.microsoft.com/office/drawing/2014/main" xmlns="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5" name="Текст 10">
            <a:extLst>
              <a:ext uri="{FF2B5EF4-FFF2-40B4-BE49-F238E27FC236}">
                <a16:creationId xmlns:a16="http://schemas.microsoft.com/office/drawing/2014/main" xmlns="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4C64230-8BD4-4150-967D-421B6FE432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:a16="http://schemas.microsoft.com/office/drawing/2014/main" xmlns="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60" name="Текст 10">
            <a:extLst>
              <a:ext uri="{FF2B5EF4-FFF2-40B4-BE49-F238E27FC236}">
                <a16:creationId xmlns:a16="http://schemas.microsoft.com/office/drawing/2014/main" xmlns="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61" name="Текст 10">
            <a:extLst>
              <a:ext uri="{FF2B5EF4-FFF2-40B4-BE49-F238E27FC236}">
                <a16:creationId xmlns:a16="http://schemas.microsoft.com/office/drawing/2014/main" xmlns="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xmlns="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xmlns="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78" name="Текст 10">
            <a:extLst>
              <a:ext uri="{FF2B5EF4-FFF2-40B4-BE49-F238E27FC236}">
                <a16:creationId xmlns:a16="http://schemas.microsoft.com/office/drawing/2014/main" xmlns="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77" name="Текст 10">
            <a:extLst>
              <a:ext uri="{FF2B5EF4-FFF2-40B4-BE49-F238E27FC236}">
                <a16:creationId xmlns:a16="http://schemas.microsoft.com/office/drawing/2014/main" xmlns="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0" name="Текст 10">
            <a:extLst>
              <a:ext uri="{FF2B5EF4-FFF2-40B4-BE49-F238E27FC236}">
                <a16:creationId xmlns:a16="http://schemas.microsoft.com/office/drawing/2014/main" xmlns="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79" name="Текст 10">
            <a:extLst>
              <a:ext uri="{FF2B5EF4-FFF2-40B4-BE49-F238E27FC236}">
                <a16:creationId xmlns:a16="http://schemas.microsoft.com/office/drawing/2014/main" xmlns="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2" name="Текст 10">
            <a:extLst>
              <a:ext uri="{FF2B5EF4-FFF2-40B4-BE49-F238E27FC236}">
                <a16:creationId xmlns:a16="http://schemas.microsoft.com/office/drawing/2014/main" xmlns="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81" name="Текст 10">
            <a:extLst>
              <a:ext uri="{FF2B5EF4-FFF2-40B4-BE49-F238E27FC236}">
                <a16:creationId xmlns:a16="http://schemas.microsoft.com/office/drawing/2014/main" xmlns="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8" name="Дата 2">
            <a:extLst>
              <a:ext uri="{FF2B5EF4-FFF2-40B4-BE49-F238E27FC236}">
                <a16:creationId xmlns:a16="http://schemas.microsoft.com/office/drawing/2014/main" xmlns="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ведение итог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6" name="Рисунок 7">
            <a:extLst>
              <a:ext uri="{FF2B5EF4-FFF2-40B4-BE49-F238E27FC236}">
                <a16:creationId xmlns:a16="http://schemas.microsoft.com/office/drawing/2014/main" xmlns="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AF4E84F-A3BE-442F-B9F1-68AB2244AF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xmlns="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2">
            <a:extLst>
              <a:ext uri="{FF2B5EF4-FFF2-40B4-BE49-F238E27FC236}">
                <a16:creationId xmlns:a16="http://schemas.microsoft.com/office/drawing/2014/main" xmlns="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xmlns="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612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87306C-81BA-4795-A5CA-9392456A8C1E}" type="slidenum">
              <a:rPr lang="ru-RU" noProof="0" smtClean="0"/>
              <a:pPr/>
              <a:t>‹#›</a:t>
            </a:fld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10" Type="http://schemas.openxmlformats.org/officeDocument/2006/relationships/image" Target="../media/image13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10" Type="http://schemas.microsoft.com/office/2007/relationships/hdphoto" Target="../media/hdphoto2.wdp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3.wdp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296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2"/>
            <a:ext cx="9490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000" dirty="0" err="1" smtClean="0">
                <a:solidFill>
                  <a:srgbClr val="173277"/>
                </a:solidFill>
                <a:latin typeface="Geometria" pitchFamily="34" charset="-52"/>
              </a:rPr>
              <a:t>PLANt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6" y="4264735"/>
            <a:ext cx="9889099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smtClean="0">
                <a:solidFill>
                  <a:srgbClr val="173277"/>
                </a:solidFill>
                <a:latin typeface="Geometria" pitchFamily="34" charset="-52"/>
              </a:rPr>
              <a:t>Альбина </a:t>
            </a:r>
            <a:r>
              <a:rPr lang="ru-RU" altLang="ru-RU" sz="3497" dirty="0" err="1" smtClean="0">
                <a:solidFill>
                  <a:srgbClr val="173277"/>
                </a:solidFill>
                <a:latin typeface="Geometria" pitchFamily="34" charset="-52"/>
              </a:rPr>
              <a:t>Пчельникова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830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еленая трава крупным планом&#10;">
            <a:extLst>
              <a:ext uri="{FF2B5EF4-FFF2-40B4-BE49-F238E27FC236}">
                <a16:creationId xmlns:a16="http://schemas.microsoft.com/office/drawing/2014/main" xmlns="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F45A9EB-00FC-4DE7-8041-09649EF9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42052"/>
            <a:ext cx="12192000" cy="1480422"/>
          </a:xfrm>
        </p:spPr>
        <p:txBody>
          <a:bodyPr rtlCol="0"/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8800" i="1" dirty="0" err="1">
                <a:solidFill>
                  <a:schemeClr val="bg1"/>
                </a:solidFill>
                <a:latin typeface="Arial Narrow" panose="020B0606020202030204" pitchFamily="34" charset="0"/>
                <a:ea typeface="Gilroy-ExtraBold"/>
                <a:cs typeface="Gilroy-ExtraBold"/>
              </a:rPr>
              <a:t>PLANt</a:t>
            </a:r>
            <a:endParaRPr lang="ru-RU" sz="8800" i="1" dirty="0">
              <a:solidFill>
                <a:schemeClr val="bg1"/>
              </a:solidFill>
              <a:latin typeface="Arial Narrow" panose="020B0606020202030204" pitchFamily="34" charset="0"/>
              <a:ea typeface="Gilroy-ExtraBold"/>
              <a:cs typeface="Gilroy-ExtraBold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95DD68C-FEB8-4CF6-883B-1CA9912E41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5A25FA4-A288-4460-BF12-637E0779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680315"/>
            <a:ext cx="2518165" cy="640698"/>
          </a:xfrm>
        </p:spPr>
        <p:txBody>
          <a:bodyPr rtlCol="0"/>
          <a:lstStyle/>
          <a:p>
            <a:pPr rtl="0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91C52C13-996F-4CF8-BBA5-F6CC233475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58814" y="133519"/>
            <a:ext cx="9266409" cy="1609017"/>
          </a:xfrm>
        </p:spPr>
        <p:txBody>
          <a:bodyPr rtlCol="0"/>
          <a:lstStyle/>
          <a:p>
            <a:r>
              <a:rPr lang="ru-RU" dirty="0" smtClean="0"/>
              <a:t>Многие </a:t>
            </a:r>
            <a:r>
              <a:rPr lang="ru-RU" dirty="0"/>
              <a:t>привыкли видеть рассаду на подоконнике у своих бабушек или мам. Кто-то же взял идею и создал популярное направление сегодня - выращивание ростков растений. Полезный продукт будет всегда востребован у людей, поддерживающих здоровый образ жизни. Он </a:t>
            </a:r>
            <a:r>
              <a:rPr lang="ru-RU" dirty="0" smtClean="0"/>
              <a:t>также имеет </a:t>
            </a:r>
            <a:r>
              <a:rPr lang="ru-RU" dirty="0"/>
              <a:t>широкое применение в кулинарии, т.к. несёт в себе множество витаминов и микроэлементов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9" name="Номер слайда 58">
            <a:extLst>
              <a:ext uri="{FF2B5EF4-FFF2-40B4-BE49-F238E27FC236}">
                <a16:creationId xmlns:a16="http://schemas.microsoft.com/office/drawing/2014/main" xmlns="" id="{185AB600-E5B8-4AFD-A7DA-37E5D3AFF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8" name="Picture 2" descr="https://eda-land.ru/images/article/orig/2018/08/kak-vyrastit-kumkvat-v-domashnih-usloviyah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5" t="-1" r="16469" b="-1466"/>
          <a:stretch/>
        </p:blipFill>
        <p:spPr bwMode="auto">
          <a:xfrm>
            <a:off x="4425658" y="1900196"/>
            <a:ext cx="1475058" cy="17431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avatars.dzeninfra.ru/get-zen_doc/27036/pub_59e992471aa80c2691597e3e_59e99261c5aa57ee9a38c22b/scale_12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1" t="1155" r="41879" b="12683"/>
          <a:stretch/>
        </p:blipFill>
        <p:spPr bwMode="auto">
          <a:xfrm>
            <a:off x="994761" y="2372726"/>
            <a:ext cx="2070631" cy="31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люс 9"/>
          <p:cNvSpPr/>
          <p:nvPr/>
        </p:nvSpPr>
        <p:spPr>
          <a:xfrm>
            <a:off x="3621197" y="3166621"/>
            <a:ext cx="804460" cy="708797"/>
          </a:xfrm>
          <a:prstGeom prst="mathPlus">
            <a:avLst/>
          </a:prstGeom>
          <a:solidFill>
            <a:srgbClr val="00B050"/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Равно 10"/>
          <p:cNvSpPr/>
          <p:nvPr/>
        </p:nvSpPr>
        <p:spPr>
          <a:xfrm>
            <a:off x="7756639" y="3344093"/>
            <a:ext cx="973821" cy="460987"/>
          </a:xfrm>
          <a:prstGeom prst="mathEqual">
            <a:avLst/>
          </a:prstGeom>
          <a:solidFill>
            <a:srgbClr val="00B050"/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2" name="Picture 10" descr="https://media.glamour.com/photos/5cf2a8dcea090e47b8e89a3f/master/w_2222,h_3000,c_limit/GettyImages-69467839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736" y="2329128"/>
            <a:ext cx="2437460" cy="32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s://cdn.botanichka.ru/wp-content/uploads/2019/01/13-komnatnyih-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16" y="2648122"/>
            <a:ext cx="1855922" cy="1391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s://pro-dachnikov.com/uploads/posts/2021-11/1638004629_59-pro-dachnikov-com-p-mango-rastenie-foto-6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1" r="11287"/>
          <a:stretch/>
        </p:blipFill>
        <p:spPr bwMode="auto">
          <a:xfrm>
            <a:off x="4166059" y="3964297"/>
            <a:ext cx="2110349" cy="1589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95093" y="5775633"/>
            <a:ext cx="9167156" cy="92333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b="1" cap="all" spc="100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Увлечение растениями - прекрасное хобби, </a:t>
            </a:r>
            <a:endParaRPr lang="ru-RU" b="1" cap="all" spc="100" dirty="0" smtClean="0">
              <a:solidFill>
                <a:schemeClr val="accent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ru-RU" b="1" cap="all" spc="100" dirty="0" smtClean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которое </a:t>
            </a:r>
            <a:r>
              <a:rPr lang="ru-RU" b="1" cap="all" spc="100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может стать вам по душе</a:t>
            </a:r>
          </a:p>
        </p:txBody>
      </p:sp>
    </p:spTree>
    <p:extLst>
      <p:ext uri="{BB962C8B-B14F-4D97-AF65-F5344CB8AC3E}">
        <p14:creationId xmlns:p14="http://schemas.microsoft.com/office/powerpoint/2010/main" val="28153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25">
            <a:extLst>
              <a:ext uri="{FF2B5EF4-FFF2-40B4-BE49-F238E27FC236}">
                <a16:creationId xmlns:a16="http://schemas.microsoft.com/office/drawing/2014/main" xmlns="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40" y="2850162"/>
            <a:ext cx="3243531" cy="641350"/>
          </a:xfrm>
        </p:spPr>
        <p:txBody>
          <a:bodyPr rtlCol="0"/>
          <a:lstStyle/>
          <a:p>
            <a:pPr rtl="0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322BD54C-AB8D-4B3B-836D-ABFFFE5D70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31042" y="652826"/>
            <a:ext cx="3433138" cy="426393"/>
          </a:xfrm>
        </p:spPr>
        <p:txBody>
          <a:bodyPr rtlCol="0"/>
          <a:lstStyle/>
          <a:p>
            <a:r>
              <a:rPr lang="ru-RU" sz="2400" dirty="0" smtClean="0"/>
              <a:t>Недоступность</a:t>
            </a:r>
            <a:endParaRPr lang="ru-RU" sz="2400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xmlns="" id="{62192F0C-65C9-4E6D-9314-81FB7E4DB4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31041" y="1032330"/>
            <a:ext cx="5810105" cy="606689"/>
          </a:xfrm>
        </p:spPr>
        <p:txBody>
          <a:bodyPr rtlCol="0"/>
          <a:lstStyle/>
          <a:p>
            <a:r>
              <a:rPr lang="ru-RU" sz="2000" dirty="0"/>
              <a:t>Высокая цена на экзотические </a:t>
            </a:r>
            <a:r>
              <a:rPr lang="ru-RU" sz="2000" dirty="0" smtClean="0"/>
              <a:t>растения</a:t>
            </a:r>
            <a:endParaRPr lang="ru-RU" sz="2000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FB26710D-F165-490A-A2CE-0A7D9FD8F9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1042" y="2482537"/>
            <a:ext cx="4912958" cy="428891"/>
          </a:xfrm>
        </p:spPr>
        <p:txBody>
          <a:bodyPr rtlCol="0"/>
          <a:lstStyle/>
          <a:p>
            <a:endParaRPr lang="ru-RU" sz="2400" dirty="0"/>
          </a:p>
          <a:p>
            <a:r>
              <a:rPr lang="ru-RU" sz="2400" dirty="0" smtClean="0"/>
              <a:t>Страх и Незнание</a:t>
            </a:r>
            <a:endParaRPr lang="ru-RU" sz="24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D5F29795-F227-44BE-8FFE-BEDE82043B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31040" y="2864538"/>
            <a:ext cx="7811435" cy="961350"/>
          </a:xfrm>
        </p:spPr>
        <p:txBody>
          <a:bodyPr rtlCol="0"/>
          <a:lstStyle/>
          <a:p>
            <a:r>
              <a:rPr lang="ru-RU" sz="2000" dirty="0"/>
              <a:t>Недостаток информации об уходе за экзотическими растениями в открытых </a:t>
            </a:r>
            <a:r>
              <a:rPr lang="ru-RU" sz="2000" dirty="0" smtClean="0"/>
              <a:t>источниках</a:t>
            </a:r>
            <a:endParaRPr lang="ru-RU" sz="20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4AB50F20-85E8-46ED-94DD-28F720071B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13787" y="4579252"/>
            <a:ext cx="4602407" cy="428891"/>
          </a:xfrm>
        </p:spPr>
        <p:txBody>
          <a:bodyPr rtlCol="0"/>
          <a:lstStyle/>
          <a:p>
            <a:r>
              <a:rPr lang="ru-RU" sz="2400" dirty="0" smtClean="0"/>
              <a:t>Неудовлетворенность</a:t>
            </a:r>
            <a:endParaRPr lang="ru-RU" sz="2400" dirty="0"/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xmlns="" id="{540F4685-F7C7-4370-AF35-F80D53D13A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13788" y="5082023"/>
            <a:ext cx="7707917" cy="1198007"/>
          </a:xfrm>
        </p:spPr>
        <p:txBody>
          <a:bodyPr rtlCol="0"/>
          <a:lstStyle/>
          <a:p>
            <a:r>
              <a:rPr lang="ru-RU" sz="2000" dirty="0"/>
              <a:t>Отсутствие разнообразного ассортимента плодоносных экзотических </a:t>
            </a:r>
            <a:r>
              <a:rPr lang="ru-RU" sz="2000" dirty="0" smtClean="0"/>
              <a:t>растений</a:t>
            </a:r>
            <a:r>
              <a:rPr lang="ru-RU" sz="2000" dirty="0"/>
              <a:t> </a:t>
            </a:r>
          </a:p>
        </p:txBody>
      </p:sp>
      <p:sp>
        <p:nvSpPr>
          <p:cNvPr id="325" name="Номер слайда 324">
            <a:extLst>
              <a:ext uri="{FF2B5EF4-FFF2-40B4-BE49-F238E27FC236}">
                <a16:creationId xmlns:a16="http://schemas.microsoft.com/office/drawing/2014/main" xmlns="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5</a:t>
            </a:fld>
            <a:endParaRPr lang="ru-RU"/>
          </a:p>
        </p:txBody>
      </p:sp>
      <p:pic>
        <p:nvPicPr>
          <p:cNvPr id="27" name="Рисунок 26" descr="Значок вопроса">
            <a:extLst>
              <a:ext uri="{FF2B5EF4-FFF2-40B4-BE49-F238E27FC236}">
                <a16:creationId xmlns:a16="http://schemas.microsoft.com/office/drawing/2014/main" xmlns="" id="{4ECD9547-8CC8-47C4-BE18-635B19076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3699376" y="517520"/>
            <a:ext cx="594360" cy="594360"/>
          </a:xfrm>
          <a:prstGeom prst="rect">
            <a:avLst/>
          </a:prstGeom>
        </p:spPr>
      </p:pic>
      <p:pic>
        <p:nvPicPr>
          <p:cNvPr id="28" name="Рисунок 27" descr="Значок вопроса">
            <a:extLst>
              <a:ext uri="{FF2B5EF4-FFF2-40B4-BE49-F238E27FC236}">
                <a16:creationId xmlns:a16="http://schemas.microsoft.com/office/drawing/2014/main" xmlns="" id="{4ECD9547-8CC8-47C4-BE18-635B19076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3699376" y="4485671"/>
            <a:ext cx="594360" cy="594360"/>
          </a:xfrm>
          <a:prstGeom prst="rect">
            <a:avLst/>
          </a:prstGeom>
        </p:spPr>
      </p:pic>
      <p:pic>
        <p:nvPicPr>
          <p:cNvPr id="29" name="Рисунок 28" descr="Значок вопроса">
            <a:extLst>
              <a:ext uri="{FF2B5EF4-FFF2-40B4-BE49-F238E27FC236}">
                <a16:creationId xmlns:a16="http://schemas.microsoft.com/office/drawing/2014/main" xmlns="" id="{4ECD9547-8CC8-47C4-BE18-635B19076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3694282" y="2407568"/>
            <a:ext cx="594360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176" y="330951"/>
            <a:ext cx="7183541" cy="640698"/>
          </a:xfrm>
        </p:spPr>
        <p:txBody>
          <a:bodyPr rtlCol="0"/>
          <a:lstStyle/>
          <a:p>
            <a:pPr rtl="0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7877" y="1494143"/>
            <a:ext cx="6862841" cy="426393"/>
          </a:xfrm>
        </p:spPr>
        <p:txBody>
          <a:bodyPr rtlCol="0"/>
          <a:lstStyle/>
          <a:p>
            <a:pPr rtl="0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онлайн-платформы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plant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59BCB765-3776-41F5-B6B8-6208678A0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45129" y="2011668"/>
            <a:ext cx="6793830" cy="1007577"/>
          </a:xfrm>
        </p:spPr>
        <p:txBody>
          <a:bodyPr rtlCol="0"/>
          <a:lstStyle/>
          <a:p>
            <a:r>
              <a:rPr lang="ru-RU" sz="1300" dirty="0" smtClean="0"/>
              <a:t>Платформа, содержащая </a:t>
            </a:r>
            <a:r>
              <a:rPr lang="ru-RU" sz="1300" dirty="0"/>
              <a:t>доступный к покупке расширенный (относительно текущего состояния рынка) ассортимент экзотических растений, имеющих съедобные </a:t>
            </a:r>
            <a:r>
              <a:rPr lang="ru-RU" sz="1300" dirty="0" smtClean="0"/>
              <a:t>плоды</a:t>
            </a:r>
            <a:endParaRPr lang="ru-RU" sz="13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10624" y="3197564"/>
            <a:ext cx="6845587" cy="428891"/>
          </a:xfrm>
        </p:spPr>
        <p:txBody>
          <a:bodyPr rtlCol="0"/>
          <a:lstStyle/>
          <a:p>
            <a:r>
              <a:rPr lang="ru-RU" dirty="0"/>
              <a:t>Продажа исключительно онлайн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xmlns="" id="{3643E873-8912-4B68-8719-1C569341D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6031" y="3683080"/>
            <a:ext cx="6552290" cy="699137"/>
          </a:xfrm>
        </p:spPr>
        <p:txBody>
          <a:bodyPr rtlCol="0"/>
          <a:lstStyle/>
          <a:p>
            <a:r>
              <a:rPr lang="ru-RU" sz="1300" dirty="0" smtClean="0"/>
              <a:t>Онлайн-продажи на </a:t>
            </a:r>
            <a:r>
              <a:rPr lang="ru-RU" sz="1300" dirty="0"/>
              <a:t>сайте </a:t>
            </a:r>
            <a:r>
              <a:rPr lang="ru-RU" sz="1300" dirty="0" smtClean="0"/>
              <a:t>«</a:t>
            </a:r>
            <a:r>
              <a:rPr lang="ru-RU" sz="1300" dirty="0" err="1" smtClean="0"/>
              <a:t>PLANt</a:t>
            </a:r>
            <a:r>
              <a:rPr lang="ru-RU" sz="1300" dirty="0" smtClean="0"/>
              <a:t>»</a:t>
            </a:r>
            <a:r>
              <a:rPr lang="ru-RU" sz="1300" dirty="0" smtClean="0"/>
              <a:t> </a:t>
            </a:r>
            <a:r>
              <a:rPr lang="ru-RU" sz="1300" dirty="0" smtClean="0"/>
              <a:t>позволят </a:t>
            </a:r>
            <a:r>
              <a:rPr lang="ru-RU" sz="1300" dirty="0"/>
              <a:t>снизить издержки и продавать растения по более доступным ценам</a:t>
            </a:r>
          </a:p>
        </p:txBody>
      </p:sp>
      <p:sp>
        <p:nvSpPr>
          <p:cNvPr id="258" name="Номер слайда 257">
            <a:extLst>
              <a:ext uri="{FF2B5EF4-FFF2-40B4-BE49-F238E27FC236}">
                <a16:creationId xmlns:a16="http://schemas.microsoft.com/office/drawing/2014/main" xmlns="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52846" y="5140239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spc="100" dirty="0">
                <a:latin typeface="Arial" panose="020B0604020202020204" pitchFamily="34" charset="0"/>
              </a:rPr>
              <a:t>Консультирование покупателей по вопросам, </a:t>
            </a:r>
            <a:r>
              <a:rPr lang="ru-RU" sz="1300" spc="100" dirty="0" smtClean="0">
                <a:latin typeface="Arial" panose="020B0604020202020204" pitchFamily="34" charset="0"/>
              </a:rPr>
              <a:t>касающимся </a:t>
            </a:r>
            <a:r>
              <a:rPr lang="ru-RU" sz="1300" spc="100" dirty="0">
                <a:latin typeface="Arial" panose="020B0604020202020204" pitchFamily="34" charset="0"/>
              </a:rPr>
              <a:t>их растения, а также создание видео-лекций по уходу за ними, доступных бесплатно при покупке растения и платно для пользователей, не совершивших покупки. 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xmlns="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2254" y="4642338"/>
            <a:ext cx="6845587" cy="428891"/>
          </a:xfrm>
        </p:spPr>
        <p:txBody>
          <a:bodyPr rtlCol="0"/>
          <a:lstStyle/>
          <a:p>
            <a:r>
              <a:rPr lang="ru-RU" dirty="0" smtClean="0"/>
              <a:t>Консультирование и видео-лекции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" r="878"/>
          <a:stretch>
            <a:fillRect/>
          </a:stretch>
        </p:blipFill>
        <p:spPr>
          <a:xfrm>
            <a:off x="-1" y="0"/>
            <a:ext cx="4495801" cy="6858000"/>
          </a:xfrm>
        </p:spPr>
      </p:pic>
    </p:spTree>
    <p:extLst>
      <p:ext uri="{BB962C8B-B14F-4D97-AF65-F5344CB8AC3E}">
        <p14:creationId xmlns:p14="http://schemas.microsoft.com/office/powerpoint/2010/main" val="109430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>
            <a:extLst>
              <a:ext uri="{FF2B5EF4-FFF2-40B4-BE49-F238E27FC236}">
                <a16:creationId xmlns:a16="http://schemas.microsoft.com/office/drawing/2014/main" xmlns="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26" y="787773"/>
            <a:ext cx="7608499" cy="994835"/>
          </a:xfrm>
        </p:spPr>
        <p:txBody>
          <a:bodyPr rtlCol="0"/>
          <a:lstStyle/>
          <a:p>
            <a:pPr rtl="0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Значок буфера обмена">
            <a:extLst>
              <a:ext uri="{FF2B5EF4-FFF2-40B4-BE49-F238E27FC236}">
                <a16:creationId xmlns:a16="http://schemas.microsoft.com/office/drawing/2014/main" xmlns="" id="{8BBFDB51-02F2-47A2-A20D-538E6E43E73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1135441" y="2322553"/>
            <a:ext cx="603504" cy="603504"/>
          </a:xfrm>
        </p:spPr>
      </p:pic>
      <p:sp>
        <p:nvSpPr>
          <p:cNvPr id="61" name="Текст 60">
            <a:extLst>
              <a:ext uri="{FF2B5EF4-FFF2-40B4-BE49-F238E27FC236}">
                <a16:creationId xmlns:a16="http://schemas.microsoft.com/office/drawing/2014/main" xmlns="" id="{AAB80485-19C5-4162-A7D1-C16C0A37DB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7717" y="3048527"/>
            <a:ext cx="2485483" cy="2514991"/>
          </a:xfrm>
        </p:spPr>
        <p:txBody>
          <a:bodyPr rtlCol="0"/>
          <a:lstStyle/>
          <a:p>
            <a:r>
              <a:rPr lang="ru-RU" sz="1800" b="1" dirty="0"/>
              <a:t>TAM</a:t>
            </a:r>
            <a:r>
              <a:rPr lang="ru-RU" sz="1800" dirty="0"/>
              <a:t> – потенциальный объем рынка. </a:t>
            </a:r>
            <a:endParaRPr lang="ru-RU" sz="1800" dirty="0" smtClean="0"/>
          </a:p>
          <a:p>
            <a:endParaRPr lang="ru-RU" sz="1200" dirty="0"/>
          </a:p>
          <a:p>
            <a:pPr algn="l"/>
            <a:r>
              <a:rPr lang="ru-RU" sz="1800" dirty="0"/>
              <a:t>TAM в клиентах = </a:t>
            </a:r>
            <a:endParaRPr lang="ru-RU" sz="1800" dirty="0" smtClean="0"/>
          </a:p>
          <a:p>
            <a:pPr algn="l"/>
            <a:r>
              <a:rPr lang="ru-RU" sz="1800" dirty="0" smtClean="0"/>
              <a:t>2 </a:t>
            </a:r>
            <a:r>
              <a:rPr lang="ru-RU" sz="1800" dirty="0"/>
              <a:t>146 589 чел</a:t>
            </a:r>
            <a:r>
              <a:rPr lang="ru-RU" sz="1800" dirty="0" smtClean="0"/>
              <a:t>.</a:t>
            </a:r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TAM в рублях </a:t>
            </a:r>
            <a:r>
              <a:rPr lang="ru-RU" sz="1800" dirty="0" smtClean="0"/>
              <a:t>=</a:t>
            </a:r>
          </a:p>
          <a:p>
            <a:pPr algn="l"/>
            <a:r>
              <a:rPr lang="ru-RU" sz="1800" dirty="0" smtClean="0"/>
              <a:t>1 </a:t>
            </a:r>
            <a:r>
              <a:rPr lang="ru-RU" sz="1800" dirty="0"/>
              <a:t>824 600 650 руб. </a:t>
            </a:r>
          </a:p>
        </p:txBody>
      </p:sp>
      <p:sp>
        <p:nvSpPr>
          <p:cNvPr id="63" name="Текст 62">
            <a:extLst>
              <a:ext uri="{FF2B5EF4-FFF2-40B4-BE49-F238E27FC236}">
                <a16:creationId xmlns:a16="http://schemas.microsoft.com/office/drawing/2014/main" xmlns="" id="{8D138E80-5256-446A-AE30-0A9CBCEC97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29013" y="3104379"/>
            <a:ext cx="2476259" cy="1890934"/>
          </a:xfrm>
        </p:spPr>
        <p:txBody>
          <a:bodyPr rtlCol="0"/>
          <a:lstStyle/>
          <a:p>
            <a:r>
              <a:rPr lang="ru-RU" sz="1800" b="1" dirty="0"/>
              <a:t>SAM</a:t>
            </a:r>
            <a:r>
              <a:rPr lang="ru-RU" sz="1800" dirty="0"/>
              <a:t> – </a:t>
            </a:r>
            <a:endParaRPr lang="ru-RU" sz="1800" dirty="0" smtClean="0"/>
          </a:p>
          <a:p>
            <a:r>
              <a:rPr lang="ru-RU" sz="1800" dirty="0" smtClean="0"/>
              <a:t>доступный </a:t>
            </a:r>
            <a:r>
              <a:rPr lang="ru-RU" sz="1800" dirty="0"/>
              <a:t>объем рынка. </a:t>
            </a:r>
            <a:endParaRPr lang="ru-RU" sz="1800" dirty="0" smtClean="0"/>
          </a:p>
          <a:p>
            <a:endParaRPr lang="ru-RU" sz="1050" dirty="0"/>
          </a:p>
          <a:p>
            <a:pPr algn="l"/>
            <a:r>
              <a:rPr lang="ru-RU" sz="1800" dirty="0"/>
              <a:t>SAM в клиентах = 691 574 чел</a:t>
            </a:r>
            <a:r>
              <a:rPr lang="ru-RU" sz="1800" dirty="0" smtClean="0"/>
              <a:t>.</a:t>
            </a:r>
          </a:p>
          <a:p>
            <a:pPr algn="l"/>
            <a:endParaRPr lang="ru-RU" sz="1400" dirty="0" smtClean="0"/>
          </a:p>
          <a:p>
            <a:pPr algn="l"/>
            <a:r>
              <a:rPr lang="ru-RU" sz="1800" dirty="0" smtClean="0"/>
              <a:t>SAM </a:t>
            </a:r>
            <a:r>
              <a:rPr lang="ru-RU" sz="1800" dirty="0"/>
              <a:t>в рублях = 587 837 900 руб. </a:t>
            </a:r>
          </a:p>
        </p:txBody>
      </p:sp>
      <p:sp>
        <p:nvSpPr>
          <p:cNvPr id="76" name="Текст 75">
            <a:extLst>
              <a:ext uri="{FF2B5EF4-FFF2-40B4-BE49-F238E27FC236}">
                <a16:creationId xmlns:a16="http://schemas.microsoft.com/office/drawing/2014/main" xmlns="" id="{C5E5A4C4-6086-4F2D-BF5F-1A909411BA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03793" y="3075075"/>
            <a:ext cx="2890983" cy="2521494"/>
          </a:xfrm>
        </p:spPr>
        <p:txBody>
          <a:bodyPr rtlCol="0"/>
          <a:lstStyle/>
          <a:p>
            <a:r>
              <a:rPr lang="ru-RU" sz="1800" b="1" dirty="0"/>
              <a:t>SOM</a:t>
            </a:r>
            <a:r>
              <a:rPr lang="ru-RU" sz="1800" dirty="0"/>
              <a:t> – </a:t>
            </a:r>
            <a:endParaRPr lang="ru-RU" sz="1800" dirty="0" smtClean="0"/>
          </a:p>
          <a:p>
            <a:r>
              <a:rPr lang="ru-RU" sz="1800" dirty="0" smtClean="0"/>
              <a:t>реально </a:t>
            </a:r>
            <a:r>
              <a:rPr lang="ru-RU" sz="1800" dirty="0"/>
              <a:t>достижимый объем </a:t>
            </a:r>
            <a:r>
              <a:rPr lang="ru-RU" sz="1800" dirty="0" smtClean="0"/>
              <a:t>рынка. </a:t>
            </a:r>
          </a:p>
          <a:p>
            <a:pPr algn="l"/>
            <a:endParaRPr lang="ru-RU" sz="1100" dirty="0"/>
          </a:p>
          <a:p>
            <a:pPr algn="l"/>
            <a:r>
              <a:rPr lang="ru-RU" sz="1800" dirty="0"/>
              <a:t>SOM в клиентах = </a:t>
            </a:r>
            <a:endParaRPr lang="ru-RU" sz="1800" dirty="0" smtClean="0"/>
          </a:p>
          <a:p>
            <a:pPr algn="l"/>
            <a:r>
              <a:rPr lang="ru-RU" sz="1800" dirty="0" smtClean="0"/>
              <a:t>2 </a:t>
            </a:r>
            <a:r>
              <a:rPr lang="ru-RU" sz="1800" dirty="0"/>
              <a:t>074 чел. </a:t>
            </a:r>
            <a:endParaRPr lang="ru-RU" sz="1800" dirty="0" smtClean="0"/>
          </a:p>
          <a:p>
            <a:pPr algn="l"/>
            <a:endParaRPr lang="ru-RU" sz="1400" dirty="0"/>
          </a:p>
          <a:p>
            <a:pPr algn="l"/>
            <a:r>
              <a:rPr lang="ru-RU" sz="1800" dirty="0"/>
              <a:t>SOM в рублях = </a:t>
            </a:r>
            <a:endParaRPr lang="ru-RU" sz="1800" dirty="0" smtClean="0"/>
          </a:p>
          <a:p>
            <a:pPr algn="l"/>
            <a:r>
              <a:rPr lang="ru-RU" sz="1800" dirty="0" smtClean="0"/>
              <a:t>1 </a:t>
            </a:r>
            <a:r>
              <a:rPr lang="ru-RU" sz="1800" dirty="0"/>
              <a:t>762 900 руб.</a:t>
            </a:r>
          </a:p>
        </p:txBody>
      </p:sp>
      <p:sp>
        <p:nvSpPr>
          <p:cNvPr id="28" name="Номер слайда 27">
            <a:extLst>
              <a:ext uri="{FF2B5EF4-FFF2-40B4-BE49-F238E27FC236}">
                <a16:creationId xmlns:a16="http://schemas.microsoft.com/office/drawing/2014/main" xmlns="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7</a:t>
            </a:fld>
            <a:endParaRPr lang="ru-RU"/>
          </a:p>
        </p:txBody>
      </p:sp>
      <p:pic>
        <p:nvPicPr>
          <p:cNvPr id="23" name="Рисунок 22" descr="Значок буфера обмена">
            <a:extLst>
              <a:ext uri="{FF2B5EF4-FFF2-40B4-BE49-F238E27FC236}">
                <a16:creationId xmlns:a16="http://schemas.microsoft.com/office/drawing/2014/main" xmlns="" id="{8BBFDB51-02F2-47A2-A20D-538E6E43E73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4106345" y="2331755"/>
            <a:ext cx="603504" cy="603504"/>
          </a:xfrm>
        </p:spPr>
      </p:pic>
      <p:pic>
        <p:nvPicPr>
          <p:cNvPr id="24" name="Рисунок 23" descr="Значок буфера обмена">
            <a:extLst>
              <a:ext uri="{FF2B5EF4-FFF2-40B4-BE49-F238E27FC236}">
                <a16:creationId xmlns:a16="http://schemas.microsoft.com/office/drawing/2014/main" xmlns="" id="{8BBFDB51-02F2-47A2-A20D-538E6E43E73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6990246" y="2307428"/>
            <a:ext cx="603504" cy="603504"/>
          </a:xfrm>
        </p:spPr>
      </p:pic>
      <p:sp>
        <p:nvSpPr>
          <p:cNvPr id="11" name="Прямоугольник 10"/>
          <p:cNvSpPr/>
          <p:nvPr/>
        </p:nvSpPr>
        <p:spPr>
          <a:xfrm>
            <a:off x="310896" y="5736564"/>
            <a:ext cx="7936992" cy="646331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Рентабельность проекта </a:t>
            </a:r>
            <a:endParaRPr lang="ru-RU" b="1" dirty="0" smtClean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r>
              <a:rPr lang="ru-RU" b="1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48,4</a:t>
            </a:r>
            <a:r>
              <a:rPr lang="ru-RU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%.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776" y="0"/>
            <a:ext cx="3697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EA87306C-81BA-4795-A5CA-9392456A8C1E}" type="slidenum">
              <a:rPr lang="ru-RU" noProof="0" smtClean="0"/>
              <a:pPr rtl="0"/>
              <a:t>8</a:t>
            </a:fld>
            <a:endParaRPr lang="ru-RU" noProof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2" y="2525622"/>
            <a:ext cx="4039080" cy="13907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69" y="2658313"/>
            <a:ext cx="3615569" cy="11253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259" y="2154807"/>
            <a:ext cx="2587863" cy="213239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672" y="4550832"/>
            <a:ext cx="2971800" cy="12827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16" y="4461530"/>
            <a:ext cx="5486400" cy="121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41">
            <a:extLst>
              <a:ext uri="{FF2B5EF4-FFF2-40B4-BE49-F238E27FC236}">
                <a16:creationId xmlns:a16="http://schemas.microsoft.com/office/drawing/2014/main" xmlns="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046" y="301709"/>
            <a:ext cx="5715000" cy="469089"/>
          </a:xfrm>
        </p:spPr>
        <p:txBody>
          <a:bodyPr rtlCol="0"/>
          <a:lstStyle/>
          <a:p>
            <a:pPr rtl="0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xmlns="" id="{71CDE1A5-3814-4B55-93C4-8A6EA398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989169"/>
            <a:ext cx="11952071" cy="3557641"/>
          </a:xfrm>
        </p:spPr>
        <p:txBody>
          <a:bodyPr rtlCol="0"/>
          <a:lstStyle/>
          <a:p>
            <a:r>
              <a:rPr lang="ru-RU" dirty="0"/>
              <a:t>Проект </a:t>
            </a:r>
            <a:r>
              <a:rPr lang="ru-RU" dirty="0" err="1"/>
              <a:t>PLANt</a:t>
            </a:r>
            <a:r>
              <a:rPr lang="ru-RU" dirty="0"/>
              <a:t> планирует осуществлять свою работу через собственную онлайн-платформу "</a:t>
            </a:r>
            <a:r>
              <a:rPr lang="ru-RU" dirty="0" err="1"/>
              <a:t>PLANt</a:t>
            </a:r>
            <a:r>
              <a:rPr lang="ru-RU" dirty="0"/>
              <a:t>", что позволит нам снизить издержки и сделать наши растения более доступными в </a:t>
            </a:r>
            <a:r>
              <a:rPr lang="ru-RU" dirty="0" smtClean="0"/>
              <a:t>цене</a:t>
            </a:r>
            <a:endParaRPr lang="ru-RU" dirty="0"/>
          </a:p>
          <a:p>
            <a:endParaRPr lang="ru-RU" sz="1100" dirty="0"/>
          </a:p>
          <a:p>
            <a:r>
              <a:rPr lang="ru-RU" b="1" dirty="0"/>
              <a:t>Потоки доходов (монетизация) </a:t>
            </a:r>
            <a:r>
              <a:rPr lang="ru-RU" dirty="0"/>
              <a:t>— Проект предполагает следующие направления монетизации</a:t>
            </a:r>
            <a:r>
              <a:rPr lang="ru-RU" dirty="0" smtClean="0"/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 Продажа </a:t>
            </a:r>
            <a:r>
              <a:rPr lang="ru-RU" dirty="0"/>
              <a:t>растений на онлайн-платформе "</a:t>
            </a:r>
            <a:r>
              <a:rPr lang="ru-RU" dirty="0" err="1"/>
              <a:t>PLANt</a:t>
            </a:r>
            <a:r>
              <a:rPr lang="ru-RU" dirty="0"/>
              <a:t>": потребитель приобретает экзотические плодоносящие растения и получает доступ к бесплатному образовательному видеокурсу по уходу за данным растением и онлайн консультации</a:t>
            </a:r>
            <a:r>
              <a:rPr lang="ru-RU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 Продажа  </a:t>
            </a:r>
            <a:r>
              <a:rPr lang="ru-RU" dirty="0"/>
              <a:t>видеокурсов по отдельным растениям без привязки к приобретению растений с нашего сайта</a:t>
            </a:r>
            <a:r>
              <a:rPr lang="ru-RU" dirty="0" smtClean="0"/>
              <a:t>.</a:t>
            </a:r>
          </a:p>
          <a:p>
            <a:pPr algn="l"/>
            <a:r>
              <a:rPr lang="ru-RU" dirty="0" smtClean="0"/>
              <a:t>  </a:t>
            </a:r>
            <a:r>
              <a:rPr lang="ru-RU" b="1" dirty="0"/>
              <a:t>Каналы продвижения </a:t>
            </a:r>
            <a:r>
              <a:rPr lang="ru-RU" dirty="0"/>
              <a:t>- </a:t>
            </a:r>
            <a:r>
              <a:rPr lang="ru-RU" dirty="0" err="1"/>
              <a:t>таргетированная</a:t>
            </a:r>
            <a:r>
              <a:rPr lang="ru-RU" dirty="0"/>
              <a:t> реклама, реклама в СМИ и </a:t>
            </a:r>
            <a:r>
              <a:rPr lang="ru-RU" dirty="0" err="1"/>
              <a:t>мессенджер</a:t>
            </a:r>
            <a:r>
              <a:rPr lang="ru-RU" dirty="0"/>
              <a:t> - маркетинг</a:t>
            </a:r>
          </a:p>
        </p:txBody>
      </p:sp>
      <p:pic>
        <p:nvPicPr>
          <p:cNvPr id="23" name="Рисунок 22" descr="Изображение растения, травы">
            <a:extLst>
              <a:ext uri="{FF2B5EF4-FFF2-40B4-BE49-F238E27FC236}">
                <a16:creationId xmlns:a16="http://schemas.microsoft.com/office/drawing/2014/main" xmlns="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92770"/>
            <a:ext cx="12191999" cy="2165230"/>
          </a:xfr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3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5" b="16785"/>
          <a:stretch>
            <a:fillRect/>
          </a:stretch>
        </p:blipFill>
        <p:spPr/>
      </p:pic>
      <p:sp>
        <p:nvSpPr>
          <p:cNvPr id="23" name="Заголовок 22">
            <a:extLst>
              <a:ext uri="{FF2B5EF4-FFF2-40B4-BE49-F238E27FC236}">
                <a16:creationId xmlns:a16="http://schemas.microsoft.com/office/drawing/2014/main" xmlns="" id="{5BCCD6C8-F91D-4A81-8513-B31078BBC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6425"/>
            <a:ext cx="6400800" cy="720399"/>
          </a:xfrm>
        </p:spPr>
        <p:txBody>
          <a:bodyPr rtlCol="0"/>
          <a:lstStyle/>
          <a:p>
            <a:pPr algn="ctr" rtl="0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Текущие результаты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Текст 62">
            <a:extLst>
              <a:ext uri="{FF2B5EF4-FFF2-40B4-BE49-F238E27FC236}">
                <a16:creationId xmlns:a16="http://schemas.microsoft.com/office/drawing/2014/main" xmlns="" id="{9F219F7A-AA8D-44E8-85C6-7B9E43B2FE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840" y="2072989"/>
            <a:ext cx="5656190" cy="720399"/>
          </a:xfrm>
        </p:spPr>
        <p:txBody>
          <a:bodyPr rtlCol="0"/>
          <a:lstStyle/>
          <a:p>
            <a:r>
              <a:rPr lang="ru-RU" sz="1400" dirty="0"/>
              <a:t>Проанализирован рынок и </a:t>
            </a:r>
            <a:r>
              <a:rPr lang="ru-RU" sz="1400" dirty="0" smtClean="0"/>
              <a:t>конкуренты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Текст 99">
            <a:extLst>
              <a:ext uri="{FF2B5EF4-FFF2-40B4-BE49-F238E27FC236}">
                <a16:creationId xmlns:a16="http://schemas.microsoft.com/office/drawing/2014/main" xmlns="" id="{20C05462-50C1-47AC-B864-6331DA4803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8840" y="3852964"/>
            <a:ext cx="5654736" cy="720400"/>
          </a:xfrm>
        </p:spPr>
        <p:txBody>
          <a:bodyPr rtlCol="0"/>
          <a:lstStyle/>
          <a:p>
            <a:r>
              <a:rPr lang="ru-RU" sz="1400" dirty="0"/>
              <a:t>Проведено проблемное интервью и определена целевая аудитория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Текст 101">
            <a:extLst>
              <a:ext uri="{FF2B5EF4-FFF2-40B4-BE49-F238E27FC236}">
                <a16:creationId xmlns:a16="http://schemas.microsoft.com/office/drawing/2014/main" xmlns="" id="{26F75E59-B08F-4122-977F-72EEC91E5B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839" y="4761617"/>
            <a:ext cx="5649955" cy="720400"/>
          </a:xfrm>
        </p:spPr>
        <p:txBody>
          <a:bodyPr rtlCol="0"/>
          <a:lstStyle/>
          <a:p>
            <a:r>
              <a:rPr lang="ru-RU" sz="1400" dirty="0"/>
              <a:t>Определена карта путей клиента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xmlns="" id="{071C9AA2-1CCA-4329-B67C-08356C3C3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10</a:t>
            </a:fld>
            <a:endParaRPr lang="ru-RU"/>
          </a:p>
        </p:txBody>
      </p:sp>
      <p:sp>
        <p:nvSpPr>
          <p:cNvPr id="11" name="Текст 101">
            <a:extLst>
              <a:ext uri="{FF2B5EF4-FFF2-40B4-BE49-F238E27FC236}">
                <a16:creationId xmlns:a16="http://schemas.microsoft.com/office/drawing/2014/main" xmlns="" id="{26F75E59-B08F-4122-977F-72EEC91E5B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839" y="2975019"/>
            <a:ext cx="5648119" cy="720400"/>
          </a:xfrm>
        </p:spPr>
        <p:txBody>
          <a:bodyPr rtlCol="0"/>
          <a:lstStyle/>
          <a:p>
            <a:r>
              <a:rPr lang="ru-RU" sz="1400" dirty="0" smtClean="0"/>
              <a:t>Рассчитаны показатели </a:t>
            </a:r>
            <a:r>
              <a:rPr lang="en-US" sz="1400" dirty="0" smtClean="0"/>
              <a:t>tam, </a:t>
            </a:r>
            <a:r>
              <a:rPr lang="en-US" sz="1400" dirty="0" err="1" smtClean="0"/>
              <a:t>sam</a:t>
            </a:r>
            <a:r>
              <a:rPr lang="en-US" sz="1400" dirty="0" smtClean="0"/>
              <a:t>, </a:t>
            </a:r>
            <a:r>
              <a:rPr lang="en-US" sz="1400" dirty="0" err="1" smtClean="0"/>
              <a:t>som</a:t>
            </a:r>
            <a:r>
              <a:rPr lang="en-US" sz="1400" dirty="0" smtClean="0"/>
              <a:t> </a:t>
            </a:r>
            <a:r>
              <a:rPr lang="ru-RU" sz="1400" dirty="0" smtClean="0"/>
              <a:t>и рентабельность проекта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 101">
            <a:extLst>
              <a:ext uri="{FF2B5EF4-FFF2-40B4-BE49-F238E27FC236}">
                <a16:creationId xmlns:a16="http://schemas.microsoft.com/office/drawing/2014/main" xmlns="" id="{26F75E59-B08F-4122-977F-72EEC91E5B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838" y="5652148"/>
            <a:ext cx="5653489" cy="720400"/>
          </a:xfrm>
        </p:spPr>
        <p:txBody>
          <a:bodyPr rtlCol="0"/>
          <a:lstStyle/>
          <a:p>
            <a:r>
              <a:rPr lang="ru-RU" sz="1400" dirty="0" smtClean="0"/>
              <a:t>Уровень готовности TRL 2</a:t>
            </a:r>
            <a:endParaRPr lang="ru-RU" sz="1400" dirty="0"/>
          </a:p>
        </p:txBody>
      </p:sp>
      <p:sp>
        <p:nvSpPr>
          <p:cNvPr id="16" name="Текст 101">
            <a:extLst>
              <a:ext uri="{FF2B5EF4-FFF2-40B4-BE49-F238E27FC236}">
                <a16:creationId xmlns:a16="http://schemas.microsoft.com/office/drawing/2014/main" xmlns="" id="{26F75E59-B08F-4122-977F-72EEC91E5B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7822" y="1189821"/>
            <a:ext cx="5664506" cy="720400"/>
          </a:xfrm>
        </p:spPr>
        <p:txBody>
          <a:bodyPr rtlCol="0"/>
          <a:lstStyle/>
          <a:p>
            <a:r>
              <a:rPr lang="ru-RU" sz="1400" dirty="0" smtClean="0"/>
              <a:t>Обозначена проблема и способы ее решения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1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Заголовок 76">
            <a:extLst>
              <a:ext uri="{FF2B5EF4-FFF2-40B4-BE49-F238E27FC236}">
                <a16:creationId xmlns:a16="http://schemas.microsoft.com/office/drawing/2014/main" xmlns="" id="{75F1FCDA-B020-4B89-81B7-9FDDDA7A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8631" y="548805"/>
            <a:ext cx="4114800" cy="747929"/>
          </a:xfrm>
        </p:spPr>
        <p:txBody>
          <a:bodyPr rtlCol="0"/>
          <a:lstStyle/>
          <a:p>
            <a:pPr rtl="0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Знакомство с командой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7E5585A-6A9C-4D8F-AAC0-F1BDF44F204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372" y="2427897"/>
            <a:ext cx="1586420" cy="211522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601E960A-7E3D-4F8D-9D62-A555536F8E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3729" y="4731112"/>
            <a:ext cx="2487705" cy="531393"/>
          </a:xfrm>
        </p:spPr>
        <p:txBody>
          <a:bodyPr rtlCol="0"/>
          <a:lstStyle/>
          <a:p>
            <a:pPr rtl="0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Анастасия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САлаватуллина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E87BED-9FDA-470B-8A0C-B2CA96C06B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69" y="2427897"/>
            <a:ext cx="1245098" cy="2115227"/>
          </a:xfrm>
        </p:spPr>
      </p:pic>
      <p:sp>
        <p:nvSpPr>
          <p:cNvPr id="87" name="Текст 86">
            <a:extLst>
              <a:ext uri="{FF2B5EF4-FFF2-40B4-BE49-F238E27FC236}">
                <a16:creationId xmlns:a16="http://schemas.microsoft.com/office/drawing/2014/main" xmlns="" id="{003C108A-A3A2-4E65-A46C-D9DB58BC1AF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04885" y="4731112"/>
            <a:ext cx="3025588" cy="531393"/>
          </a:xfrm>
        </p:spPr>
        <p:txBody>
          <a:bodyPr rtlCol="0"/>
          <a:lstStyle/>
          <a:p>
            <a:r>
              <a:rPr lang="ru-RU" sz="1600" dirty="0" smtClean="0"/>
              <a:t>Альбина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​ </a:t>
            </a:r>
            <a:r>
              <a:rPr lang="ru-RU" sz="1600" dirty="0" err="1" smtClean="0"/>
              <a:t>Пчельникова</a:t>
            </a:r>
            <a:r>
              <a:rPr lang="ru-RU" sz="1600" dirty="0" smtClean="0"/>
              <a:t>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Текст 87">
            <a:extLst>
              <a:ext uri="{FF2B5EF4-FFF2-40B4-BE49-F238E27FC236}">
                <a16:creationId xmlns:a16="http://schemas.microsoft.com/office/drawing/2014/main" xmlns="" id="{22C4EEEB-8921-42F3-A225-77BFB949084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73825" y="5303268"/>
            <a:ext cx="2581918" cy="1321820"/>
          </a:xfrm>
        </p:spPr>
        <p:txBody>
          <a:bodyPr rtlCol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Командная работа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Понимание предметной области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Коммуникации </a:t>
            </a:r>
            <a:endParaRPr lang="ru-RU" dirty="0"/>
          </a:p>
        </p:txBody>
      </p:sp>
      <p:sp>
        <p:nvSpPr>
          <p:cNvPr id="89" name="Текст 88">
            <a:extLst>
              <a:ext uri="{FF2B5EF4-FFF2-40B4-BE49-F238E27FC236}">
                <a16:creationId xmlns:a16="http://schemas.microsoft.com/office/drawing/2014/main" xmlns="" id="{6A6CACEE-8BA3-47C7-ADC6-38D445EC18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61534" y="4765618"/>
            <a:ext cx="3052480" cy="531393"/>
          </a:xfrm>
        </p:spPr>
        <p:txBody>
          <a:bodyPr rtlCol="0"/>
          <a:lstStyle/>
          <a:p>
            <a:pPr rtl="0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Наталья</a:t>
            </a:r>
          </a:p>
          <a:p>
            <a:pPr rtl="0">
              <a:lnSpc>
                <a:spcPct val="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бушуева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Текст 89">
            <a:extLst>
              <a:ext uri="{FF2B5EF4-FFF2-40B4-BE49-F238E27FC236}">
                <a16:creationId xmlns:a16="http://schemas.microsoft.com/office/drawing/2014/main" xmlns="" id="{DF9A17E8-323B-4E69-8593-CF9343A330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3920" y="5303268"/>
            <a:ext cx="2727552" cy="1477095"/>
          </a:xfrm>
        </p:spPr>
        <p:txBody>
          <a:bodyPr rtlCol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Презентация идей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Понимание целевой аудитории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Технические навыки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r="3156"/>
          <a:stretch>
            <a:fillRect/>
          </a:stretch>
        </p:blipFill>
        <p:spPr/>
      </p:pic>
      <p:sp>
        <p:nvSpPr>
          <p:cNvPr id="13" name="Текст 12"/>
          <p:cNvSpPr>
            <a:spLocks noGrp="1"/>
          </p:cNvSpPr>
          <p:nvPr>
            <p:ph type="body" sz="quarter" idx="19"/>
          </p:nvPr>
        </p:nvSpPr>
        <p:spPr>
          <a:xfrm>
            <a:off x="703728" y="5320521"/>
            <a:ext cx="2487705" cy="1218303"/>
          </a:xfrm>
        </p:spPr>
        <p:txBody>
          <a:bodyPr/>
          <a:lstStyle/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Работа </a:t>
            </a:r>
            <a:r>
              <a:rPr lang="ru-RU" dirty="0"/>
              <a:t>с клиентами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/>
              <a:t>Расширение клиентской базы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/>
              <a:t>Навыки переговоров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362" y="0"/>
            <a:ext cx="3252637" cy="6858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8939362" y="-500332"/>
            <a:ext cx="3586193" cy="8108830"/>
          </a:xfrm>
          <a:prstGeom prst="rect">
            <a:avLst/>
          </a:prstGeom>
          <a:solidFill>
            <a:srgbClr val="CFDCA5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5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Изображение травы, природы, поля под открытым небом, заката">
            <a:extLst>
              <a:ext uri="{FF2B5EF4-FFF2-40B4-BE49-F238E27FC236}">
                <a16:creationId xmlns:a16="http://schemas.microsoft.com/office/drawing/2014/main" xmlns="" id="{C4BDBB22-6AEB-49C9-9E42-0CA929FFB7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968816" cy="6858000"/>
          </a:xfrm>
        </p:spPr>
      </p:pic>
      <p:sp>
        <p:nvSpPr>
          <p:cNvPr id="47" name="Заголовок 46">
            <a:extLst>
              <a:ext uri="{FF2B5EF4-FFF2-40B4-BE49-F238E27FC236}">
                <a16:creationId xmlns:a16="http://schemas.microsoft.com/office/drawing/2014/main" xmlns="" id="{3F9E60C6-15AA-4C95-9519-652CD08A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044" y="1291232"/>
            <a:ext cx="4502988" cy="986142"/>
          </a:xfrm>
        </p:spPr>
        <p:txBody>
          <a:bodyPr rtlCol="0"/>
          <a:lstStyle/>
          <a:p>
            <a:pPr rtl="0"/>
            <a:r>
              <a:rPr lang="ru-RU" sz="2800" b="1" dirty="0" smtClean="0">
                <a:latin typeface="Arial Black" panose="020B0A04020102020204" pitchFamily="34" charset="0"/>
              </a:rPr>
              <a:t>Планы развития</a:t>
            </a:r>
            <a:endParaRPr 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80" name="Текст 79">
            <a:extLst>
              <a:ext uri="{FF2B5EF4-FFF2-40B4-BE49-F238E27FC236}">
                <a16:creationId xmlns:a16="http://schemas.microsoft.com/office/drawing/2014/main" xmlns="" id="{1E23B707-4619-411F-BCA9-9F153721B2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7608" y="828136"/>
            <a:ext cx="6964391" cy="5382883"/>
          </a:xfrm>
        </p:spPr>
        <p:txBody>
          <a:bodyPr rtlCol="0" anchor="ctr"/>
          <a:lstStyle/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Разработка </a:t>
            </a:r>
            <a:r>
              <a:rPr lang="ru-RU" dirty="0">
                <a:latin typeface="Bahnschrift" panose="020B0502040204020203" pitchFamily="34" charset="0"/>
              </a:rPr>
              <a:t>MVP проекта 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Проведение </a:t>
            </a:r>
            <a:r>
              <a:rPr lang="ru-RU" dirty="0" err="1">
                <a:latin typeface="Bahnschrift" panose="020B0502040204020203" pitchFamily="34" charset="0"/>
              </a:rPr>
              <a:t>решенческих</a:t>
            </a:r>
            <a:r>
              <a:rPr lang="ru-RU" dirty="0">
                <a:latin typeface="Bahnschrift" panose="020B0502040204020203" pitchFamily="34" charset="0"/>
              </a:rPr>
              <a:t> интервью с потенциальными потребителями продуктов и услуг проекта и потенциальными партнерами. Реализация первых продаж во время </a:t>
            </a:r>
            <a:r>
              <a:rPr lang="ru-RU" dirty="0" err="1">
                <a:latin typeface="Bahnschrift" panose="020B0502040204020203" pitchFamily="34" charset="0"/>
              </a:rPr>
              <a:t>решенческих</a:t>
            </a:r>
            <a:r>
              <a:rPr lang="ru-RU" dirty="0">
                <a:latin typeface="Bahnschrift" panose="020B0502040204020203" pitchFamily="34" charset="0"/>
              </a:rPr>
              <a:t> </a:t>
            </a:r>
            <a:r>
              <a:rPr lang="ru-RU" dirty="0" smtClean="0">
                <a:latin typeface="Bahnschrift" panose="020B0502040204020203" pitchFamily="34" charset="0"/>
              </a:rPr>
              <a:t>интервью.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Доработка </a:t>
            </a:r>
            <a:r>
              <a:rPr lang="ru-RU" dirty="0">
                <a:latin typeface="Bahnschrift" panose="020B0502040204020203" pitchFamily="34" charset="0"/>
              </a:rPr>
              <a:t>MVP по результатам </a:t>
            </a:r>
            <a:r>
              <a:rPr lang="ru-RU" dirty="0" err="1">
                <a:latin typeface="Bahnschrift" panose="020B0502040204020203" pitchFamily="34" charset="0"/>
              </a:rPr>
              <a:t>решенческих</a:t>
            </a:r>
            <a:r>
              <a:rPr lang="ru-RU" dirty="0">
                <a:latin typeface="Bahnschrift" panose="020B0502040204020203" pitchFamily="34" charset="0"/>
              </a:rPr>
              <a:t> </a:t>
            </a:r>
            <a:r>
              <a:rPr lang="ru-RU" dirty="0" smtClean="0">
                <a:latin typeface="Bahnschrift" panose="020B0502040204020203" pitchFamily="34" charset="0"/>
              </a:rPr>
              <a:t>интервью.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Тестирование </a:t>
            </a:r>
            <a:r>
              <a:rPr lang="ru-RU" dirty="0">
                <a:latin typeface="Bahnschrift" panose="020B0502040204020203" pitchFamily="34" charset="0"/>
              </a:rPr>
              <a:t>каналов продаж и выбор приоритетных каналов </a:t>
            </a:r>
            <a:r>
              <a:rPr lang="ru-RU" dirty="0" smtClean="0">
                <a:latin typeface="Bahnschrift" panose="020B0502040204020203" pitchFamily="34" charset="0"/>
              </a:rPr>
              <a:t>продвижения.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Построение </a:t>
            </a:r>
            <a:r>
              <a:rPr lang="ru-RU" dirty="0">
                <a:latin typeface="Bahnschrift" panose="020B0502040204020203" pitchFamily="34" charset="0"/>
              </a:rPr>
              <a:t>и непрерывное </a:t>
            </a:r>
            <a:r>
              <a:rPr lang="ru-RU" dirty="0" smtClean="0">
                <a:latin typeface="Bahnschrift" panose="020B0502040204020203" pitchFamily="34" charset="0"/>
              </a:rPr>
              <a:t>совершенствование </a:t>
            </a:r>
            <a:r>
              <a:rPr lang="ru-RU" dirty="0">
                <a:latin typeface="Bahnschrift" panose="020B0502040204020203" pitchFamily="34" charset="0"/>
              </a:rPr>
              <a:t>воронки </a:t>
            </a:r>
            <a:r>
              <a:rPr lang="ru-RU" dirty="0" smtClean="0">
                <a:latin typeface="Bahnschrift" panose="020B0502040204020203" pitchFamily="34" charset="0"/>
              </a:rPr>
              <a:t>продаж.</a:t>
            </a:r>
          </a:p>
          <a:p>
            <a:pPr marL="285750" indent="-285750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" panose="020B0502040204020203" pitchFamily="34" charset="0"/>
              </a:rPr>
              <a:t>Продвижение </a:t>
            </a:r>
            <a:r>
              <a:rPr lang="ru-RU" dirty="0">
                <a:latin typeface="Bahnschrift" panose="020B0502040204020203" pitchFamily="34" charset="0"/>
              </a:rPr>
              <a:t>по выбранным каналам продаж и масштабирование проекта на федеральном уровне.</a:t>
            </a:r>
            <a:endParaRPr lang="ru-RU" b="1" dirty="0">
              <a:latin typeface="Bahnschrift" panose="020B0502040204020203" pitchFamily="34" charset="0"/>
            </a:endParaRPr>
          </a:p>
        </p:txBody>
      </p:sp>
      <p:sp>
        <p:nvSpPr>
          <p:cNvPr id="28" name="Номер слайда 27">
            <a:extLst>
              <a:ext uri="{FF2B5EF4-FFF2-40B4-BE49-F238E27FC236}">
                <a16:creationId xmlns:a16="http://schemas.microsoft.com/office/drawing/2014/main" xmlns="" id="{1FFD6689-1CFE-4E13-B717-1E5B52BD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5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1" r="17531"/>
          <a:stretch>
            <a:fillRect/>
          </a:stretch>
        </p:blipFill>
        <p:spPr/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xmlns="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73" y="1554512"/>
            <a:ext cx="4071666" cy="1982317"/>
          </a:xfrm>
        </p:spPr>
        <p:txBody>
          <a:bodyPr rtlCol="0"/>
          <a:lstStyle/>
          <a:p>
            <a:pPr algn="l" rtl="0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Спасибо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0BF8A3EA-3C0A-457C-ACBD-FA9FBF4DC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3590" y="4149544"/>
            <a:ext cx="4506214" cy="1790164"/>
          </a:xfrm>
        </p:spPr>
        <p:txBody>
          <a:bodyPr rtlCol="0"/>
          <a:lstStyle/>
          <a:p>
            <a:pPr rtl="0"/>
            <a:r>
              <a:rPr lang="ru-RU" sz="2000" b="1" dirty="0" smtClean="0"/>
              <a:t>Альбина </a:t>
            </a:r>
            <a:r>
              <a:rPr lang="ru-RU" sz="2000" b="1" dirty="0" err="1" smtClean="0"/>
              <a:t>Пчельникова</a:t>
            </a:r>
            <a:endParaRPr lang="ru-RU" sz="2000" b="1" dirty="0"/>
          </a:p>
          <a:p>
            <a:pPr rtl="0"/>
            <a:endParaRPr lang="ru-RU" sz="2000" b="1" dirty="0"/>
          </a:p>
          <a:p>
            <a:r>
              <a:rPr lang="ru-RU" sz="2000" b="1" dirty="0" smtClean="0">
                <a:solidFill>
                  <a:srgbClr val="7030A0"/>
                </a:solidFill>
              </a:rPr>
              <a:t>8</a:t>
            </a:r>
            <a:r>
              <a:rPr lang="en-US" sz="2000" b="1" dirty="0" smtClean="0">
                <a:solidFill>
                  <a:srgbClr val="7030A0"/>
                </a:solidFill>
              </a:rPr>
              <a:t>9869041203</a:t>
            </a:r>
            <a:endParaRPr lang="ru-RU" sz="2000" b="1" dirty="0" smtClean="0">
              <a:solidFill>
                <a:srgbClr val="7030A0"/>
              </a:solidFill>
            </a:endParaRPr>
          </a:p>
          <a:p>
            <a:endParaRPr lang="en-US" sz="2000" b="1" dirty="0"/>
          </a:p>
          <a:p>
            <a:r>
              <a:rPr lang="en-US" sz="2000" b="1" dirty="0"/>
              <a:t>Email: </a:t>
            </a:r>
            <a:r>
              <a:rPr lang="en-US" sz="2000" b="1" dirty="0">
                <a:solidFill>
                  <a:srgbClr val="7030A0"/>
                </a:solidFill>
              </a:rPr>
              <a:t>p4elnikovaalbina@gmail.com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48E7CB9-A0ED-4EB9-BBDE-0C1004C49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424"/>
          <a:stretch/>
        </p:blipFill>
        <p:spPr bwMode="auto">
          <a:xfrm>
            <a:off x="921607" y="1663194"/>
            <a:ext cx="1605000" cy="166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reen Pitch Deck_TM16411175_Win32_JC_SL_v3" id="{CC7E95B5-8CB0-4EAA-B982-A16F11C6D724}" vid="{97177203-A210-4801-BD77-0018DB331F9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A320D15-805D-4E76-A3A1-92144A758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C8B65F-C127-4D9D-85FF-7D9CEB80A6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A649EB-F146-4448-BC07-06DD62AC0B1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523</Words>
  <Application>Microsoft Office PowerPoint</Application>
  <PresentationFormat>Произвольный</PresentationFormat>
  <Paragraphs>115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PLANt</vt:lpstr>
      <vt:lpstr>Актуальность</vt:lpstr>
      <vt:lpstr>проблемы</vt:lpstr>
      <vt:lpstr>решение</vt:lpstr>
      <vt:lpstr>рынок</vt:lpstr>
      <vt:lpstr>конкуренты</vt:lpstr>
      <vt:lpstr>Бизнес-модель</vt:lpstr>
      <vt:lpstr>Текущие результаты</vt:lpstr>
      <vt:lpstr>Знакомство с командой</vt:lpstr>
      <vt:lpstr>Планы развития</vt:lpstr>
      <vt:lpstr>                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2021-06-16T18:35:43Z</dcterms:created>
  <dcterms:modified xsi:type="dcterms:W3CDTF">2023-11-27T21:03:14Z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