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5"/>
  </p:notesMasterIdLst>
  <p:sldIdLst>
    <p:sldId id="286" r:id="rId2"/>
    <p:sldId id="273" r:id="rId3"/>
    <p:sldId id="258" r:id="rId4"/>
    <p:sldId id="287" r:id="rId5"/>
    <p:sldId id="274" r:id="rId6"/>
    <p:sldId id="276" r:id="rId7"/>
    <p:sldId id="278" r:id="rId8"/>
    <p:sldId id="280" r:id="rId9"/>
    <p:sldId id="282" r:id="rId10"/>
    <p:sldId id="285" r:id="rId11"/>
    <p:sldId id="275" r:id="rId12"/>
    <p:sldId id="277" r:id="rId13"/>
    <p:sldId id="279" r:id="rId14"/>
  </p:sldIdLst>
  <p:sldSz cx="10799763" cy="611981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orbel" panose="020B0503020204020204" pitchFamily="34" charset="0"/>
      <p:regular r:id="rId20"/>
      <p:bold r:id="rId21"/>
      <p:italic r:id="rId22"/>
      <p:boldItalic r:id="rId23"/>
    </p:embeddedFont>
    <p:embeddedFont>
      <p:font typeface="Montserrat" panose="00000500000000000000" pitchFamily="2" charset="-52"/>
      <p:regular r:id="rId24"/>
      <p:bold r:id="rId25"/>
      <p:italic r:id="rId26"/>
      <p:boldItalic r:id="rId27"/>
    </p:embeddedFont>
    <p:embeddedFont>
      <p:font typeface="Montserrat SemiBold" panose="00000700000000000000" pitchFamily="2" charset="-52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285">
          <p15:clr>
            <a:srgbClr val="A4A3A4"/>
          </p15:clr>
        </p15:guide>
        <p15:guide id="2" pos="170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hyl7LBJsNpQoqxG5+UogaUVGm6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0000"/>
    <a:srgbClr val="C8461E"/>
    <a:srgbClr val="E9896A"/>
    <a:srgbClr val="FDF7E9"/>
    <a:srgbClr val="ECCBB6"/>
    <a:srgbClr val="FEEFE2"/>
    <a:srgbClr val="FDE3E3"/>
    <a:srgbClr val="F9E9E8"/>
    <a:srgbClr val="FFFF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30" autoAdjust="0"/>
    <p:restoredTop sz="95141" autoAdjust="0"/>
  </p:normalViewPr>
  <p:slideViewPr>
    <p:cSldViewPr snapToGrid="0">
      <p:cViewPr varScale="1">
        <p:scale>
          <a:sx n="74" d="100"/>
          <a:sy n="74" d="100"/>
        </p:scale>
        <p:origin x="796" y="52"/>
      </p:cViewPr>
      <p:guideLst>
        <p:guide orient="horz" pos="1285"/>
        <p:guide pos="170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42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43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5842075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51018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65515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3337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740687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95527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89554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482646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03457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70969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610292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007502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73313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04746" y="217594"/>
            <a:ext cx="10385772" cy="5691425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3229" y="787398"/>
            <a:ext cx="8828806" cy="261112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378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4314" y="3453111"/>
            <a:ext cx="7766635" cy="1238745"/>
          </a:xfrm>
        </p:spPr>
        <p:txBody>
          <a:bodyPr>
            <a:normAutofit/>
          </a:bodyPr>
          <a:lstStyle>
            <a:lvl1pPr marL="0" indent="0" algn="ctr">
              <a:buNone/>
              <a:defRPr sz="1949">
                <a:solidFill>
                  <a:srgbClr val="FFFFFF"/>
                </a:solidFill>
              </a:defRPr>
            </a:lvl1pPr>
            <a:lvl2pPr marL="404988" indent="0" algn="ctr">
              <a:buNone/>
              <a:defRPr sz="1949"/>
            </a:lvl2pPr>
            <a:lvl3pPr marL="809976" indent="0" algn="ctr">
              <a:buNone/>
              <a:defRPr sz="1949"/>
            </a:lvl3pPr>
            <a:lvl4pPr marL="1214963" indent="0" algn="ctr">
              <a:buNone/>
              <a:defRPr sz="1772"/>
            </a:lvl4pPr>
            <a:lvl5pPr marL="1619951" indent="0" algn="ctr">
              <a:buNone/>
              <a:defRPr sz="1772"/>
            </a:lvl5pPr>
            <a:lvl6pPr marL="2024939" indent="0" algn="ctr">
              <a:buNone/>
              <a:defRPr sz="1772"/>
            </a:lvl6pPr>
            <a:lvl7pPr marL="2429927" indent="0" algn="ctr">
              <a:buNone/>
              <a:defRPr sz="1772"/>
            </a:lvl7pPr>
            <a:lvl8pPr marL="2834914" indent="0" algn="ctr">
              <a:buNone/>
              <a:defRPr sz="1772"/>
            </a:lvl8pPr>
            <a:lvl9pPr marL="3239902" indent="0" algn="ctr">
              <a:buNone/>
              <a:defRPr sz="1772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752712" y="3331898"/>
            <a:ext cx="728984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994097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27889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0079" y="1047253"/>
            <a:ext cx="8828806" cy="261112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378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4667" y="3707332"/>
            <a:ext cx="7767730" cy="1217008"/>
          </a:xfrm>
        </p:spPr>
        <p:txBody>
          <a:bodyPr anchor="t">
            <a:normAutofit/>
          </a:bodyPr>
          <a:lstStyle>
            <a:lvl1pPr marL="0" indent="0" algn="ctr">
              <a:buNone/>
              <a:defRPr sz="1949">
                <a:solidFill>
                  <a:schemeClr val="accent1"/>
                </a:solidFill>
              </a:defRPr>
            </a:lvl1pPr>
            <a:lvl2pPr marL="404988" indent="0">
              <a:buNone/>
              <a:defRPr sz="1594">
                <a:solidFill>
                  <a:schemeClr val="tx1">
                    <a:tint val="75000"/>
                  </a:schemeClr>
                </a:solidFill>
              </a:defRPr>
            </a:lvl2pPr>
            <a:lvl3pPr marL="809976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3pPr>
            <a:lvl4pPr marL="1214963" indent="0">
              <a:buNone/>
              <a:defRPr sz="1240">
                <a:solidFill>
                  <a:schemeClr val="tx1">
                    <a:tint val="75000"/>
                  </a:schemeClr>
                </a:solidFill>
              </a:defRPr>
            </a:lvl4pPr>
            <a:lvl5pPr marL="1619951" indent="0">
              <a:buNone/>
              <a:defRPr sz="1240">
                <a:solidFill>
                  <a:schemeClr val="tx1">
                    <a:tint val="75000"/>
                  </a:schemeClr>
                </a:solidFill>
              </a:defRPr>
            </a:lvl5pPr>
            <a:lvl6pPr marL="2024939" indent="0">
              <a:buNone/>
              <a:defRPr sz="1240">
                <a:solidFill>
                  <a:schemeClr val="tx1">
                    <a:tint val="75000"/>
                  </a:schemeClr>
                </a:solidFill>
              </a:defRPr>
            </a:lvl6pPr>
            <a:lvl7pPr marL="2429927" indent="0">
              <a:buNone/>
              <a:defRPr sz="1240">
                <a:solidFill>
                  <a:schemeClr val="tx1">
                    <a:tint val="75000"/>
                  </a:schemeClr>
                </a:solidFill>
              </a:defRPr>
            </a:lvl7pPr>
            <a:lvl8pPr marL="2834914" indent="0">
              <a:buNone/>
              <a:defRPr sz="1240">
                <a:solidFill>
                  <a:schemeClr val="tx1">
                    <a:tint val="75000"/>
                  </a:schemeClr>
                </a:solidFill>
              </a:defRPr>
            </a:lvl8pPr>
            <a:lvl9pPr marL="3239902" indent="0">
              <a:buNone/>
              <a:defRPr sz="1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754962" y="3587656"/>
            <a:ext cx="728984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200283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2478" y="1835943"/>
            <a:ext cx="4211908" cy="3590290"/>
          </a:xfrm>
        </p:spPr>
        <p:txBody>
          <a:bodyPr/>
          <a:lstStyle>
            <a:lvl1pPr>
              <a:defRPr sz="1949"/>
            </a:lvl1pPr>
            <a:lvl2pPr>
              <a:defRPr sz="1772"/>
            </a:lvl2pPr>
            <a:lvl3pPr>
              <a:defRPr sz="1594"/>
            </a:lvl3pPr>
            <a:lvl4pPr>
              <a:defRPr sz="1417"/>
            </a:lvl4pPr>
            <a:lvl5pPr>
              <a:defRPr sz="1417"/>
            </a:lvl5pPr>
            <a:lvl6pPr>
              <a:defRPr sz="1417"/>
            </a:lvl6pPr>
            <a:lvl7pPr>
              <a:defRPr sz="1417"/>
            </a:lvl7pPr>
            <a:lvl8pPr>
              <a:defRPr sz="1417"/>
            </a:lvl8pPr>
            <a:lvl9pPr>
              <a:defRPr sz="141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1896" y="1835944"/>
            <a:ext cx="4211908" cy="3590290"/>
          </a:xfrm>
        </p:spPr>
        <p:txBody>
          <a:bodyPr/>
          <a:lstStyle>
            <a:lvl1pPr>
              <a:defRPr sz="1949"/>
            </a:lvl1pPr>
            <a:lvl2pPr>
              <a:defRPr sz="1772"/>
            </a:lvl2pPr>
            <a:lvl3pPr>
              <a:defRPr sz="1594"/>
            </a:lvl3pPr>
            <a:lvl4pPr>
              <a:defRPr sz="1417"/>
            </a:lvl4pPr>
            <a:lvl5pPr>
              <a:defRPr sz="1417"/>
            </a:lvl5pPr>
            <a:lvl6pPr>
              <a:defRPr sz="1417"/>
            </a:lvl6pPr>
            <a:lvl7pPr>
              <a:defRPr sz="1417"/>
            </a:lvl7pPr>
            <a:lvl8pPr>
              <a:defRPr sz="1417"/>
            </a:lvl8pPr>
            <a:lvl9pPr>
              <a:defRPr sz="141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46539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2478" y="1786071"/>
            <a:ext cx="4211908" cy="693579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126" b="1"/>
            </a:lvl1pPr>
            <a:lvl2pPr marL="404988" indent="0">
              <a:buNone/>
              <a:defRPr sz="1772" b="1"/>
            </a:lvl2pPr>
            <a:lvl3pPr marL="809976" indent="0">
              <a:buNone/>
              <a:defRPr sz="1594" b="1"/>
            </a:lvl3pPr>
            <a:lvl4pPr marL="1214963" indent="0">
              <a:buNone/>
              <a:defRPr sz="1417" b="1"/>
            </a:lvl4pPr>
            <a:lvl5pPr marL="1619951" indent="0">
              <a:buNone/>
              <a:defRPr sz="1417" b="1"/>
            </a:lvl5pPr>
            <a:lvl6pPr marL="2024939" indent="0">
              <a:buNone/>
              <a:defRPr sz="1417" b="1"/>
            </a:lvl6pPr>
            <a:lvl7pPr marL="2429927" indent="0">
              <a:buNone/>
              <a:defRPr sz="1417" b="1"/>
            </a:lvl7pPr>
            <a:lvl8pPr marL="2834914" indent="0">
              <a:buNone/>
              <a:defRPr sz="1417" b="1"/>
            </a:lvl8pPr>
            <a:lvl9pPr marL="3239902" indent="0">
              <a:buNone/>
              <a:defRPr sz="1417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2478" y="2428546"/>
            <a:ext cx="4211908" cy="3019108"/>
          </a:xfrm>
        </p:spPr>
        <p:txBody>
          <a:bodyPr/>
          <a:lstStyle>
            <a:lvl1pPr>
              <a:defRPr sz="1949"/>
            </a:lvl1pPr>
            <a:lvl2pPr>
              <a:defRPr sz="1772"/>
            </a:lvl2pPr>
            <a:lvl3pPr>
              <a:defRPr sz="1594"/>
            </a:lvl3pPr>
            <a:lvl4pPr>
              <a:defRPr sz="1417"/>
            </a:lvl4pPr>
            <a:lvl5pPr>
              <a:defRPr sz="1417"/>
            </a:lvl5pPr>
            <a:lvl6pPr>
              <a:defRPr sz="1417"/>
            </a:lvl6pPr>
            <a:lvl7pPr>
              <a:defRPr sz="1417"/>
            </a:lvl7pPr>
            <a:lvl8pPr>
              <a:defRPr sz="1417"/>
            </a:lvl8pPr>
            <a:lvl9pPr>
              <a:defRPr sz="141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53279" y="1783858"/>
            <a:ext cx="4211908" cy="693579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126" b="1"/>
            </a:lvl1pPr>
            <a:lvl2pPr marL="404988" indent="0">
              <a:buNone/>
              <a:defRPr sz="1772" b="1"/>
            </a:lvl2pPr>
            <a:lvl3pPr marL="809976" indent="0">
              <a:buNone/>
              <a:defRPr sz="1594" b="1"/>
            </a:lvl3pPr>
            <a:lvl4pPr marL="1214963" indent="0">
              <a:buNone/>
              <a:defRPr sz="1417" b="1"/>
            </a:lvl4pPr>
            <a:lvl5pPr marL="1619951" indent="0">
              <a:buNone/>
              <a:defRPr sz="1417" b="1"/>
            </a:lvl5pPr>
            <a:lvl6pPr marL="2024939" indent="0">
              <a:buNone/>
              <a:defRPr sz="1417" b="1"/>
            </a:lvl6pPr>
            <a:lvl7pPr marL="2429927" indent="0">
              <a:buNone/>
              <a:defRPr sz="1417" b="1"/>
            </a:lvl7pPr>
            <a:lvl8pPr marL="2834914" indent="0">
              <a:buNone/>
              <a:defRPr sz="1417" b="1"/>
            </a:lvl8pPr>
            <a:lvl9pPr marL="3239902" indent="0">
              <a:buNone/>
              <a:defRPr sz="1417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53279" y="2426617"/>
            <a:ext cx="4211908" cy="3019108"/>
          </a:xfrm>
        </p:spPr>
        <p:txBody>
          <a:bodyPr/>
          <a:lstStyle>
            <a:lvl1pPr>
              <a:defRPr sz="1949"/>
            </a:lvl1pPr>
            <a:lvl2pPr>
              <a:defRPr sz="1772"/>
            </a:lvl2pPr>
            <a:lvl3pPr>
              <a:defRPr sz="1594"/>
            </a:lvl3pPr>
            <a:lvl4pPr>
              <a:defRPr sz="1417"/>
            </a:lvl4pPr>
            <a:lvl5pPr>
              <a:defRPr sz="1417"/>
            </a:lvl5pPr>
            <a:lvl6pPr>
              <a:defRPr sz="1417"/>
            </a:lvl6pPr>
            <a:lvl7pPr>
              <a:defRPr sz="1417"/>
            </a:lvl7pPr>
            <a:lvl8pPr>
              <a:defRPr sz="1417"/>
            </a:lvl8pPr>
            <a:lvl9pPr>
              <a:defRPr sz="141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63665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83900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95653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2478" y="979170"/>
            <a:ext cx="3482924" cy="1550353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543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885" y="979170"/>
            <a:ext cx="4616899" cy="4161473"/>
          </a:xfrm>
        </p:spPr>
        <p:txBody>
          <a:bodyPr/>
          <a:lstStyle>
            <a:lvl1pPr>
              <a:defRPr sz="2835"/>
            </a:lvl1pPr>
            <a:lvl2pPr>
              <a:defRPr sz="2480"/>
            </a:lvl2pPr>
            <a:lvl3pPr>
              <a:defRPr sz="2126"/>
            </a:lvl3pPr>
            <a:lvl4pPr>
              <a:defRPr sz="1772"/>
            </a:lvl4pPr>
            <a:lvl5pPr>
              <a:defRPr sz="1772"/>
            </a:lvl5pPr>
            <a:lvl6pPr>
              <a:defRPr sz="1772"/>
            </a:lvl6pPr>
            <a:lvl7pPr>
              <a:defRPr sz="1772"/>
            </a:lvl7pPr>
            <a:lvl8pPr>
              <a:defRPr sz="1772"/>
            </a:lvl8pPr>
            <a:lvl9pPr>
              <a:defRPr sz="1772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2478" y="2529523"/>
            <a:ext cx="3482924" cy="269271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86"/>
              </a:spcBef>
              <a:buNone/>
              <a:defRPr sz="1506"/>
            </a:lvl1pPr>
            <a:lvl2pPr marL="404988" indent="0">
              <a:buNone/>
              <a:defRPr sz="1063"/>
            </a:lvl2pPr>
            <a:lvl3pPr marL="809976" indent="0">
              <a:buNone/>
              <a:defRPr sz="886"/>
            </a:lvl3pPr>
            <a:lvl4pPr marL="1214963" indent="0">
              <a:buNone/>
              <a:defRPr sz="797"/>
            </a:lvl4pPr>
            <a:lvl5pPr marL="1619951" indent="0">
              <a:buNone/>
              <a:defRPr sz="797"/>
            </a:lvl5pPr>
            <a:lvl6pPr marL="2024939" indent="0">
              <a:buNone/>
              <a:defRPr sz="797"/>
            </a:lvl6pPr>
            <a:lvl7pPr marL="2429927" indent="0">
              <a:buNone/>
              <a:defRPr sz="797"/>
            </a:lvl7pPr>
            <a:lvl8pPr marL="2834914" indent="0">
              <a:buNone/>
              <a:defRPr sz="797"/>
            </a:lvl8pPr>
            <a:lvl9pPr marL="3239902" indent="0">
              <a:buNone/>
              <a:defRPr sz="79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63663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2478" y="979170"/>
            <a:ext cx="3482924" cy="1550353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543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95095" y="954690"/>
            <a:ext cx="5402581" cy="4283869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480"/>
            </a:lvl1pPr>
            <a:lvl2pPr marL="404988" indent="0">
              <a:buNone/>
              <a:defRPr sz="2480"/>
            </a:lvl2pPr>
            <a:lvl3pPr marL="809976" indent="0">
              <a:buNone/>
              <a:defRPr sz="2126"/>
            </a:lvl3pPr>
            <a:lvl4pPr marL="1214963" indent="0">
              <a:buNone/>
              <a:defRPr sz="1772"/>
            </a:lvl4pPr>
            <a:lvl5pPr marL="1619951" indent="0">
              <a:buNone/>
              <a:defRPr sz="1772"/>
            </a:lvl5pPr>
            <a:lvl6pPr marL="2024939" indent="0">
              <a:buNone/>
              <a:defRPr sz="1772"/>
            </a:lvl6pPr>
            <a:lvl7pPr marL="2429927" indent="0">
              <a:buNone/>
              <a:defRPr sz="1772"/>
            </a:lvl7pPr>
            <a:lvl8pPr marL="2834914" indent="0">
              <a:buNone/>
              <a:defRPr sz="1772"/>
            </a:lvl8pPr>
            <a:lvl9pPr marL="3239902" indent="0">
              <a:buNone/>
              <a:defRPr sz="1772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2478" y="2529523"/>
            <a:ext cx="3482924" cy="257032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86"/>
              </a:spcBef>
              <a:buNone/>
              <a:defRPr sz="1506"/>
            </a:lvl1pPr>
            <a:lvl2pPr marL="404988" indent="0">
              <a:buNone/>
              <a:defRPr sz="1063"/>
            </a:lvl2pPr>
            <a:lvl3pPr marL="809976" indent="0">
              <a:buNone/>
              <a:defRPr sz="886"/>
            </a:lvl3pPr>
            <a:lvl4pPr marL="1214963" indent="0">
              <a:buNone/>
              <a:defRPr sz="797"/>
            </a:lvl4pPr>
            <a:lvl5pPr marL="1619951" indent="0">
              <a:buNone/>
              <a:defRPr sz="797"/>
            </a:lvl5pPr>
            <a:lvl6pPr marL="2024939" indent="0">
              <a:buNone/>
              <a:defRPr sz="797"/>
            </a:lvl6pPr>
            <a:lvl7pPr marL="2429927" indent="0">
              <a:buNone/>
              <a:defRPr sz="797"/>
            </a:lvl7pPr>
            <a:lvl8pPr marL="2834914" indent="0">
              <a:buNone/>
              <a:defRPr sz="797"/>
            </a:lvl8pPr>
            <a:lvl9pPr marL="3239902" indent="0">
              <a:buNone/>
              <a:defRPr sz="79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37267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67900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28580" y="679979"/>
            <a:ext cx="2058705" cy="482785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12478" y="679979"/>
            <a:ext cx="6581106" cy="482785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09720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04746" y="217594"/>
            <a:ext cx="10385772" cy="5691425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12478" y="543983"/>
            <a:ext cx="8747808" cy="12103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2478" y="1835944"/>
            <a:ext cx="8745462" cy="36038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12474" y="5553903"/>
            <a:ext cx="2063111" cy="3258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63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98184" y="5553903"/>
            <a:ext cx="4179039" cy="3258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63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4166" y="5553903"/>
            <a:ext cx="1511380" cy="3258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3">
                <a:solidFill>
                  <a:schemeClr val="accent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060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809976" rtl="0" eaLnBrk="1" latinLnBrk="0" hangingPunct="1">
        <a:lnSpc>
          <a:spcPct val="90000"/>
        </a:lnSpc>
        <a:spcBef>
          <a:spcPct val="0"/>
        </a:spcBef>
        <a:buNone/>
        <a:defRPr sz="3898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02494" indent="-161995" algn="l" defTabSz="809976" rtl="0" eaLnBrk="1" latinLnBrk="0" hangingPunct="1">
        <a:lnSpc>
          <a:spcPct val="90000"/>
        </a:lnSpc>
        <a:spcBef>
          <a:spcPts val="1240"/>
        </a:spcBef>
        <a:buClr>
          <a:schemeClr val="accent1"/>
        </a:buClr>
        <a:buSzPct val="80000"/>
        <a:buFont typeface="Corbel" pitchFamily="34" charset="0"/>
        <a:buChar char="•"/>
        <a:defRPr sz="1949" kern="1200">
          <a:solidFill>
            <a:schemeClr val="accent1"/>
          </a:solidFill>
          <a:latin typeface="+mn-lt"/>
          <a:ea typeface="+mn-ea"/>
          <a:cs typeface="+mn-cs"/>
        </a:defRPr>
      </a:lvl1pPr>
      <a:lvl2pPr marL="404988" indent="-161995" algn="l" defTabSz="809976" rtl="0" eaLnBrk="1" latinLnBrk="0" hangingPunct="1">
        <a:lnSpc>
          <a:spcPct val="90000"/>
        </a:lnSpc>
        <a:spcBef>
          <a:spcPts val="177"/>
        </a:spcBef>
        <a:spcAft>
          <a:spcPts val="354"/>
        </a:spcAft>
        <a:buClr>
          <a:schemeClr val="accent1"/>
        </a:buClr>
        <a:buSzPct val="80000"/>
        <a:buFont typeface="Corbel" pitchFamily="34" charset="0"/>
        <a:buChar char="•"/>
        <a:defRPr sz="1772" kern="1200">
          <a:solidFill>
            <a:schemeClr val="accent1"/>
          </a:solidFill>
          <a:latin typeface="+mn-lt"/>
          <a:ea typeface="+mn-ea"/>
          <a:cs typeface="+mn-cs"/>
        </a:defRPr>
      </a:lvl2pPr>
      <a:lvl3pPr marL="647980" indent="-161995" algn="l" defTabSz="809976" rtl="0" eaLnBrk="1" latinLnBrk="0" hangingPunct="1">
        <a:lnSpc>
          <a:spcPct val="90000"/>
        </a:lnSpc>
        <a:spcBef>
          <a:spcPts val="177"/>
        </a:spcBef>
        <a:spcAft>
          <a:spcPts val="354"/>
        </a:spcAft>
        <a:buClr>
          <a:schemeClr val="accent1"/>
        </a:buClr>
        <a:buSzPct val="80000"/>
        <a:buFont typeface="Corbel" pitchFamily="34" charset="0"/>
        <a:buChar char="•"/>
        <a:defRPr sz="1594" kern="1200">
          <a:solidFill>
            <a:schemeClr val="accent1"/>
          </a:solidFill>
          <a:latin typeface="+mn-lt"/>
          <a:ea typeface="+mn-ea"/>
          <a:cs typeface="+mn-cs"/>
        </a:defRPr>
      </a:lvl3pPr>
      <a:lvl4pPr marL="890973" indent="-161995" algn="l" defTabSz="809976" rtl="0" eaLnBrk="1" latinLnBrk="0" hangingPunct="1">
        <a:lnSpc>
          <a:spcPct val="90000"/>
        </a:lnSpc>
        <a:spcBef>
          <a:spcPts val="177"/>
        </a:spcBef>
        <a:spcAft>
          <a:spcPts val="354"/>
        </a:spcAft>
        <a:buClr>
          <a:schemeClr val="accent1"/>
        </a:buClr>
        <a:buSzPct val="80000"/>
        <a:buFont typeface="Corbel" pitchFamily="34" charset="0"/>
        <a:buChar char="•"/>
        <a:defRPr sz="1417" kern="1200">
          <a:solidFill>
            <a:schemeClr val="accent1"/>
          </a:solidFill>
          <a:latin typeface="+mn-lt"/>
          <a:ea typeface="+mn-ea"/>
          <a:cs typeface="+mn-cs"/>
        </a:defRPr>
      </a:lvl4pPr>
      <a:lvl5pPr marL="1133966" indent="-161995" algn="l" defTabSz="809976" rtl="0" eaLnBrk="1" latinLnBrk="0" hangingPunct="1">
        <a:lnSpc>
          <a:spcPct val="90000"/>
        </a:lnSpc>
        <a:spcBef>
          <a:spcPts val="177"/>
        </a:spcBef>
        <a:spcAft>
          <a:spcPts val="354"/>
        </a:spcAft>
        <a:buClr>
          <a:schemeClr val="accent1"/>
        </a:buClr>
        <a:buSzPct val="80000"/>
        <a:buFont typeface="Corbel" pitchFamily="34" charset="0"/>
        <a:buChar char="•"/>
        <a:defRPr sz="1417" kern="1200">
          <a:solidFill>
            <a:schemeClr val="accent1"/>
          </a:solidFill>
          <a:latin typeface="+mn-lt"/>
          <a:ea typeface="+mn-ea"/>
          <a:cs typeface="+mn-cs"/>
        </a:defRPr>
      </a:lvl5pPr>
      <a:lvl6pPr marL="1417280" indent="-202494" algn="l" defTabSz="809976" rtl="0" eaLnBrk="1" latinLnBrk="0" hangingPunct="1">
        <a:lnSpc>
          <a:spcPct val="90000"/>
        </a:lnSpc>
        <a:spcBef>
          <a:spcPts val="177"/>
        </a:spcBef>
        <a:spcAft>
          <a:spcPts val="354"/>
        </a:spcAft>
        <a:buClr>
          <a:schemeClr val="accent1"/>
        </a:buClr>
        <a:buSzPct val="80000"/>
        <a:buFont typeface="Corbel" pitchFamily="34" charset="0"/>
        <a:buChar char="•"/>
        <a:defRPr sz="1417" kern="1200">
          <a:solidFill>
            <a:schemeClr val="accent1"/>
          </a:solidFill>
          <a:latin typeface="+mn-lt"/>
          <a:ea typeface="+mn-ea"/>
          <a:cs typeface="+mn-cs"/>
        </a:defRPr>
      </a:lvl6pPr>
      <a:lvl7pPr marL="1683020" indent="-202494" algn="l" defTabSz="809976" rtl="0" eaLnBrk="1" latinLnBrk="0" hangingPunct="1">
        <a:lnSpc>
          <a:spcPct val="90000"/>
        </a:lnSpc>
        <a:spcBef>
          <a:spcPts val="177"/>
        </a:spcBef>
        <a:spcAft>
          <a:spcPts val="354"/>
        </a:spcAft>
        <a:buClr>
          <a:schemeClr val="accent1"/>
        </a:buClr>
        <a:buSzPct val="80000"/>
        <a:buFont typeface="Corbel" pitchFamily="34" charset="0"/>
        <a:buChar char="•"/>
        <a:defRPr sz="1417" kern="1200">
          <a:solidFill>
            <a:schemeClr val="accent1"/>
          </a:solidFill>
          <a:latin typeface="+mn-lt"/>
          <a:ea typeface="+mn-ea"/>
          <a:cs typeface="+mn-cs"/>
        </a:defRPr>
      </a:lvl7pPr>
      <a:lvl8pPr marL="1948760" indent="-202494" algn="l" defTabSz="809976" rtl="0" eaLnBrk="1" latinLnBrk="0" hangingPunct="1">
        <a:lnSpc>
          <a:spcPct val="90000"/>
        </a:lnSpc>
        <a:spcBef>
          <a:spcPts val="177"/>
        </a:spcBef>
        <a:spcAft>
          <a:spcPts val="354"/>
        </a:spcAft>
        <a:buClr>
          <a:schemeClr val="accent1"/>
        </a:buClr>
        <a:buSzPct val="80000"/>
        <a:buFont typeface="Corbel" pitchFamily="34" charset="0"/>
        <a:buChar char="•"/>
        <a:defRPr sz="1417" kern="1200">
          <a:solidFill>
            <a:schemeClr val="accent1"/>
          </a:solidFill>
          <a:latin typeface="+mn-lt"/>
          <a:ea typeface="+mn-ea"/>
          <a:cs typeface="+mn-cs"/>
        </a:defRPr>
      </a:lvl8pPr>
      <a:lvl9pPr marL="2214500" indent="-202494" algn="l" defTabSz="809976" rtl="0" eaLnBrk="1" latinLnBrk="0" hangingPunct="1">
        <a:lnSpc>
          <a:spcPct val="90000"/>
        </a:lnSpc>
        <a:spcBef>
          <a:spcPts val="177"/>
        </a:spcBef>
        <a:spcAft>
          <a:spcPts val="354"/>
        </a:spcAft>
        <a:buClr>
          <a:schemeClr val="accent1"/>
        </a:buClr>
        <a:buSzPct val="80000"/>
        <a:buFont typeface="Corbel" pitchFamily="34" charset="0"/>
        <a:buChar char="•"/>
        <a:defRPr sz="1417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1pPr>
      <a:lvl2pPr marL="404988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2pPr>
      <a:lvl3pPr marL="809976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3pPr>
      <a:lvl4pPr marL="1214963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4pPr>
      <a:lvl5pPr marL="1619951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5pPr>
      <a:lvl6pPr marL="2024939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6pPr>
      <a:lvl7pPr marL="2429927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7pPr>
      <a:lvl8pPr marL="2834914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8pPr>
      <a:lvl9pPr marL="3239902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t.2035.university/project/park-imeni-sergea-bodrova-starsego?_ga=2.221627738.394458540.1701066252-793407773.1696068789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Чешир\РАБОЧЕЕ\!!! БРЕНД БУК!!!\свалка заготовок\Безымянный-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8" r="10447"/>
          <a:stretch/>
        </p:blipFill>
        <p:spPr bwMode="auto">
          <a:xfrm>
            <a:off x="0" y="0"/>
            <a:ext cx="10799763" cy="612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3234" y="3558291"/>
            <a:ext cx="9185070" cy="947195"/>
          </a:xfrm>
          <a:prstGeom prst="rect">
            <a:avLst/>
          </a:prstGeom>
          <a:noFill/>
        </p:spPr>
        <p:txBody>
          <a:bodyPr wrap="square" lIns="92025" tIns="46012" rIns="92025" bIns="46012" rtlCol="0">
            <a:spAutoFit/>
          </a:bodyPr>
          <a:lstStyle/>
          <a:p>
            <a:r>
              <a:rPr lang="ru-RU" sz="3189" b="1" dirty="0">
                <a:solidFill>
                  <a:schemeClr val="accent2">
                    <a:lumMod val="75000"/>
                  </a:schemeClr>
                </a:solidFill>
                <a:latin typeface="Myriad Pro" pitchFamily="34" charset="0"/>
              </a:rPr>
              <a:t>ПАРК ИМЕНИ СЕРГЕЯ БОДРОВА</a:t>
            </a:r>
          </a:p>
          <a:p>
            <a:r>
              <a:rPr lang="ru-RU" sz="2362" dirty="0">
                <a:solidFill>
                  <a:schemeClr val="accent2">
                    <a:lumMod val="75000"/>
                  </a:schemeClr>
                </a:solidFill>
                <a:latin typeface="Myriad Pro" pitchFamily="34" charset="0"/>
              </a:rPr>
              <a:t>Подзаголовок презентации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976031" y="4668196"/>
            <a:ext cx="5677736" cy="1162062"/>
          </a:xfrm>
          <a:prstGeom prst="rect">
            <a:avLst/>
          </a:prstGeom>
        </p:spPr>
        <p:txBody>
          <a:bodyPr wrap="none" lIns="92025" tIns="46012" rIns="92025" bIns="46012">
            <a:spAutoFit/>
          </a:bodyPr>
          <a:lstStyle/>
          <a:p>
            <a:pPr lvl="0" algn="r">
              <a:lnSpc>
                <a:spcPct val="139983"/>
              </a:lnSpc>
            </a:pPr>
            <a:r>
              <a:rPr lang="ru-RU" sz="1654" dirty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Myriad Pro" pitchFamily="34" charset="0"/>
                <a:hlinkClick r:id="rId3"/>
              </a:rPr>
              <a:t>Ссылка на проект в информационной системе </a:t>
            </a:r>
            <a:r>
              <a:rPr lang="en-GB" sz="1654" dirty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Myriad Pro" pitchFamily="34" charset="0"/>
                <a:hlinkClick r:id="rId3"/>
              </a:rPr>
              <a:t>Projects</a:t>
            </a:r>
            <a:r>
              <a:rPr lang="ru-RU" sz="1654" dirty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Myriad Pro" pitchFamily="34" charset="0"/>
              </a:rPr>
              <a:t> </a:t>
            </a:r>
          </a:p>
          <a:p>
            <a:pPr lvl="0" algn="r">
              <a:lnSpc>
                <a:spcPct val="139983"/>
              </a:lnSpc>
            </a:pPr>
            <a:r>
              <a:rPr lang="ru-RU" sz="1654" dirty="0">
                <a:solidFill>
                  <a:schemeClr val="accent2">
                    <a:lumMod val="75000"/>
                  </a:schemeClr>
                </a:solidFill>
                <a:latin typeface="Myriad Pro" pitchFamily="34" charset="0"/>
              </a:rPr>
              <a:t>Ваш трекер Наталья Болотова</a:t>
            </a:r>
          </a:p>
          <a:p>
            <a:pPr lvl="0" algn="r">
              <a:lnSpc>
                <a:spcPct val="139983"/>
              </a:lnSpc>
            </a:pPr>
            <a:r>
              <a:rPr lang="ru-RU" sz="1654" dirty="0">
                <a:solidFill>
                  <a:schemeClr val="accent2">
                    <a:lumMod val="75000"/>
                  </a:schemeClr>
                </a:solidFill>
                <a:latin typeface="Myriad Pro" pitchFamily="34" charset="0"/>
              </a:rPr>
              <a:t>Ваш наставник Татьяна Геннадьевна </a:t>
            </a:r>
            <a:r>
              <a:rPr lang="ru-RU" sz="1654" dirty="0" err="1">
                <a:solidFill>
                  <a:schemeClr val="accent2">
                    <a:lumMod val="75000"/>
                  </a:schemeClr>
                </a:solidFill>
                <a:latin typeface="Myriad Pro" pitchFamily="34" charset="0"/>
              </a:rPr>
              <a:t>Уленгова</a:t>
            </a:r>
            <a:endParaRPr lang="en-GB" sz="2362" dirty="0">
              <a:solidFill>
                <a:schemeClr val="accent2">
                  <a:lumMod val="75000"/>
                </a:schemeClr>
              </a:solidFill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519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1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9000">
              <a:schemeClr val="accent2">
                <a:lumMod val="20000"/>
                <a:lumOff val="80000"/>
              </a:schemeClr>
            </a:gs>
            <a:gs pos="92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6" name="Google Shape;366;p18"/>
          <p:cNvCxnSpPr/>
          <p:nvPr/>
        </p:nvCxnSpPr>
        <p:spPr>
          <a:xfrm rot="-5400000">
            <a:off x="2156816" y="3107954"/>
            <a:ext cx="2882873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7" name="Google Shape;367;p18"/>
          <p:cNvCxnSpPr/>
          <p:nvPr/>
        </p:nvCxnSpPr>
        <p:spPr>
          <a:xfrm rot="-5400000">
            <a:off x="4783764" y="3135970"/>
            <a:ext cx="2882873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8" name="Google Shape;368;p18"/>
          <p:cNvCxnSpPr/>
          <p:nvPr/>
        </p:nvCxnSpPr>
        <p:spPr>
          <a:xfrm rot="10800000">
            <a:off x="1036786" y="1649346"/>
            <a:ext cx="7795186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9" name="Google Shape;369;p18"/>
          <p:cNvCxnSpPr/>
          <p:nvPr/>
        </p:nvCxnSpPr>
        <p:spPr>
          <a:xfrm rot="10800000">
            <a:off x="1036786" y="4561942"/>
            <a:ext cx="7795186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0" name="Google Shape;370;p18"/>
          <p:cNvCxnSpPr/>
          <p:nvPr/>
        </p:nvCxnSpPr>
        <p:spPr>
          <a:xfrm rot="-5400000">
            <a:off x="-411758" y="3100846"/>
            <a:ext cx="2897089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1" name="Google Shape;371;p18"/>
          <p:cNvCxnSpPr/>
          <p:nvPr/>
        </p:nvCxnSpPr>
        <p:spPr>
          <a:xfrm rot="-5400000">
            <a:off x="7385798" y="3105694"/>
            <a:ext cx="2892349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73" name="Google Shape;373;p18"/>
          <p:cNvSpPr txBox="1"/>
          <p:nvPr/>
        </p:nvSpPr>
        <p:spPr>
          <a:xfrm>
            <a:off x="1479501" y="1868380"/>
            <a:ext cx="1676036" cy="333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Montserrat SemiBold"/>
                <a:sym typeface="Montserrat SemiBold"/>
              </a:rPr>
              <a:t>Тарас Благий</a:t>
            </a:r>
            <a:endParaRPr b="1" dirty="0"/>
          </a:p>
        </p:txBody>
      </p:sp>
      <p:sp>
        <p:nvSpPr>
          <p:cNvPr id="377" name="Google Shape;377;p18"/>
          <p:cNvSpPr txBox="1"/>
          <p:nvPr/>
        </p:nvSpPr>
        <p:spPr>
          <a:xfrm>
            <a:off x="3663734" y="1868380"/>
            <a:ext cx="2444344" cy="333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Montserrat SemiBold" panose="020B0604020202020204" charset="-52"/>
              </a:rPr>
              <a:t>Тимофей </a:t>
            </a:r>
            <a:r>
              <a:rPr lang="ru-RU" dirty="0" err="1">
                <a:latin typeface="Montserrat SemiBold" panose="020B0604020202020204" charset="-52"/>
              </a:rPr>
              <a:t>Рыжманов</a:t>
            </a:r>
            <a:endParaRPr dirty="0">
              <a:latin typeface="Montserrat SemiBold" panose="020B0604020202020204" charset="-52"/>
            </a:endParaRPr>
          </a:p>
        </p:txBody>
      </p:sp>
      <p:sp>
        <p:nvSpPr>
          <p:cNvPr id="378" name="Google Shape;378;p18"/>
          <p:cNvSpPr txBox="1"/>
          <p:nvPr/>
        </p:nvSpPr>
        <p:spPr>
          <a:xfrm>
            <a:off x="6291027" y="1868380"/>
            <a:ext cx="2475119" cy="333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err="1">
                <a:latin typeface="Montserrat SemiBold" panose="020B0604020202020204" charset="-52"/>
              </a:rPr>
              <a:t>Подшивалова</a:t>
            </a:r>
            <a:r>
              <a:rPr lang="ru-RU" dirty="0">
                <a:latin typeface="Montserrat SemiBold" panose="020B0604020202020204" charset="-52"/>
              </a:rPr>
              <a:t> Елизавета</a:t>
            </a:r>
            <a:endParaRPr dirty="0">
              <a:latin typeface="Montserrat SemiBold" panose="020B0604020202020204" charset="-52"/>
            </a:endParaRPr>
          </a:p>
        </p:txBody>
      </p:sp>
      <p:sp>
        <p:nvSpPr>
          <p:cNvPr id="379" name="Google Shape;379;p18"/>
          <p:cNvSpPr txBox="1"/>
          <p:nvPr/>
        </p:nvSpPr>
        <p:spPr>
          <a:xfrm>
            <a:off x="1456849" y="2421351"/>
            <a:ext cx="1676036" cy="238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523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лидер</a:t>
            </a:r>
            <a:endParaRPr sz="1800" dirty="0"/>
          </a:p>
        </p:txBody>
      </p:sp>
      <p:sp>
        <p:nvSpPr>
          <p:cNvPr id="380" name="Google Shape;380;p18"/>
          <p:cNvSpPr txBox="1"/>
          <p:nvPr/>
        </p:nvSpPr>
        <p:spPr>
          <a:xfrm>
            <a:off x="4099226" y="2413398"/>
            <a:ext cx="1676036" cy="238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523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latin typeface="Montserrat SemiBold" panose="020B0604020202020204" charset="-52"/>
                <a:cs typeface="Arial" panose="020B0604020202020204" pitchFamily="34" charset="0"/>
              </a:rPr>
              <a:t>участник</a:t>
            </a:r>
            <a:endParaRPr sz="1000" dirty="0">
              <a:latin typeface="Montserrat SemiBold" panose="020B0604020202020204" charset="-52"/>
              <a:cs typeface="Arial" panose="020B0604020202020204" pitchFamily="34" charset="0"/>
            </a:endParaRPr>
          </a:p>
        </p:txBody>
      </p:sp>
      <p:sp>
        <p:nvSpPr>
          <p:cNvPr id="381" name="Google Shape;381;p18"/>
          <p:cNvSpPr txBox="1"/>
          <p:nvPr/>
        </p:nvSpPr>
        <p:spPr>
          <a:xfrm>
            <a:off x="6690568" y="2423059"/>
            <a:ext cx="1676036" cy="238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523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latin typeface="Montserrat SemiBold" panose="020B0604020202020204" charset="-52"/>
              </a:rPr>
              <a:t>участник</a:t>
            </a:r>
            <a:endParaRPr sz="1000" dirty="0">
              <a:latin typeface="Montserrat SemiBold" panose="020B0604020202020204" charset="-52"/>
            </a:endParaRPr>
          </a:p>
        </p:txBody>
      </p:sp>
      <p:sp>
        <p:nvSpPr>
          <p:cNvPr id="385" name="Google Shape;385;p18"/>
          <p:cNvSpPr txBox="1"/>
          <p:nvPr/>
        </p:nvSpPr>
        <p:spPr>
          <a:xfrm>
            <a:off x="1479501" y="2901744"/>
            <a:ext cx="1676036" cy="1144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Студент 1-го курса «Дизайн архитектурной среды» ТОГУ</a:t>
            </a:r>
            <a:endParaRPr sz="1200" dirty="0"/>
          </a:p>
        </p:txBody>
      </p:sp>
      <p:sp>
        <p:nvSpPr>
          <p:cNvPr id="386" name="Google Shape;386;p18"/>
          <p:cNvSpPr txBox="1"/>
          <p:nvPr/>
        </p:nvSpPr>
        <p:spPr>
          <a:xfrm>
            <a:off x="4047888" y="2931559"/>
            <a:ext cx="1676036" cy="286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latin typeface="Montserrat SemiBold" panose="020B0604020202020204" charset="-52"/>
              </a:rPr>
              <a:t>Студент 1-го курса</a:t>
            </a:r>
            <a:endParaRPr sz="1200" dirty="0">
              <a:latin typeface="Montserrat SemiBold" panose="020B0604020202020204" charset="-52"/>
            </a:endParaRPr>
          </a:p>
        </p:txBody>
      </p:sp>
      <p:sp>
        <p:nvSpPr>
          <p:cNvPr id="387" name="Google Shape;387;p18"/>
          <p:cNvSpPr txBox="1"/>
          <p:nvPr/>
        </p:nvSpPr>
        <p:spPr>
          <a:xfrm>
            <a:off x="6690568" y="2931559"/>
            <a:ext cx="1676036" cy="286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latin typeface="Montserrat SemiBold" panose="020B0604020202020204" charset="-52"/>
              </a:rPr>
              <a:t>Студент 1-го курса</a:t>
            </a:r>
            <a:endParaRPr sz="1200" dirty="0">
              <a:latin typeface="Montserrat SemiBold" panose="020B0604020202020204" charset="-52"/>
            </a:endParaRPr>
          </a:p>
        </p:txBody>
      </p:sp>
      <p:sp>
        <p:nvSpPr>
          <p:cNvPr id="389" name="Google Shape;389;p18"/>
          <p:cNvSpPr txBox="1"/>
          <p:nvPr/>
        </p:nvSpPr>
        <p:spPr>
          <a:xfrm>
            <a:off x="4095248" y="3250720"/>
            <a:ext cx="1676036" cy="858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523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latin typeface="Montserrat SemiBold" panose="020B0604020202020204" charset="-52"/>
              </a:rPr>
              <a:t>«Дизайн архитектурной среды» ТОГУ</a:t>
            </a:r>
            <a:endParaRPr sz="1200" dirty="0">
              <a:latin typeface="Montserrat SemiBold" panose="020B0604020202020204" charset="-52"/>
            </a:endParaRPr>
          </a:p>
        </p:txBody>
      </p:sp>
      <p:sp>
        <p:nvSpPr>
          <p:cNvPr id="390" name="Google Shape;390;p18"/>
          <p:cNvSpPr txBox="1"/>
          <p:nvPr/>
        </p:nvSpPr>
        <p:spPr>
          <a:xfrm>
            <a:off x="6690568" y="3250720"/>
            <a:ext cx="1676036" cy="830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523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60" dirty="0">
                <a:latin typeface="Montserrat SemiBold" panose="020B0604020202020204" charset="-52"/>
              </a:rPr>
              <a:t>«Дизайн архитектурной среды» ТОГУ</a:t>
            </a:r>
            <a:endParaRPr sz="1160" dirty="0">
              <a:latin typeface="Montserrat SemiBold" panose="020B0604020202020204" charset="-52"/>
            </a:endParaRPr>
          </a:p>
        </p:txBody>
      </p:sp>
      <p:pic>
        <p:nvPicPr>
          <p:cNvPr id="38" name="Google Shape;357;p17"/>
          <p:cNvPicPr preferRelativeResize="0">
            <a:picLocks noChangeAspect="1"/>
          </p:cNvPicPr>
          <p:nvPr/>
        </p:nvPicPr>
        <p:blipFill rotWithShape="1">
          <a:blip r:embed="rId3">
            <a:alphaModFix/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9010567" y="4551869"/>
            <a:ext cx="1321759" cy="1321759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60;p17"/>
          <p:cNvSpPr txBox="1"/>
          <p:nvPr/>
        </p:nvSpPr>
        <p:spPr>
          <a:xfrm>
            <a:off x="5378696" y="188492"/>
            <a:ext cx="5177462" cy="3694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r"/>
            <a:r>
              <a:rPr lang="ru-RU" sz="2401" b="1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rPr>
              <a:t>КОМАНДА СТАРТАП-ПРОЕКТА</a:t>
            </a:r>
          </a:p>
        </p:txBody>
      </p:sp>
    </p:spTree>
    <p:extLst>
      <p:ext uri="{BB962C8B-B14F-4D97-AF65-F5344CB8AC3E}">
        <p14:creationId xmlns:p14="http://schemas.microsoft.com/office/powerpoint/2010/main" val="3170888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360;p17"/>
          <p:cNvSpPr txBox="1"/>
          <p:nvPr/>
        </p:nvSpPr>
        <p:spPr>
          <a:xfrm>
            <a:off x="5221312" y="261413"/>
            <a:ext cx="5329863" cy="3694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/>
            <a:r>
              <a:rPr lang="ru-RU" sz="2401" b="1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rPr>
              <a:t>ОПИСАНИЕ СТАРТАП-ПРОЕКТА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670379-0CB3-2495-5547-FF359A2A5800}"/>
              </a:ext>
            </a:extLst>
          </p:cNvPr>
          <p:cNvSpPr txBox="1"/>
          <p:nvPr/>
        </p:nvSpPr>
        <p:spPr>
          <a:xfrm>
            <a:off x="1147417" y="1114263"/>
            <a:ext cx="881573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b="1" dirty="0">
                <a:effectLst/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Главная идея проекта «Парк» имени Сергея Бодрова</a:t>
            </a:r>
            <a:r>
              <a:rPr lang="ru-RU" dirty="0">
                <a:effectLst/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 – повышение патриотизма среди населения и создание комфортной зеленой территории для отдыха.</a:t>
            </a:r>
            <a:endParaRPr lang="ru-RU" sz="1200" dirty="0">
              <a:effectLst/>
              <a:latin typeface="Montserrat" panose="020B0604020202020204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1FE2B7-C34E-9E75-13FE-23F3C31BA327}"/>
              </a:ext>
            </a:extLst>
          </p:cNvPr>
          <p:cNvSpPr txBox="1"/>
          <p:nvPr/>
        </p:nvSpPr>
        <p:spPr>
          <a:xfrm>
            <a:off x="1147417" y="1930807"/>
            <a:ext cx="3796058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b="1" dirty="0">
                <a:effectLst/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Городские парки</a:t>
            </a:r>
            <a:r>
              <a:rPr lang="ru-RU" dirty="0">
                <a:effectLst/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 — это место, где люди могут  проводить свободное время, поближе узнать друг друга в безопасной обстановке, отдыхать от городской суеты и просто наслаждаться природой. Парковые зоны способствуют улучшению качества воздуха и являются средой обитания и развития представителей флоры и фауны.</a:t>
            </a:r>
            <a:endParaRPr lang="ru-RU" sz="1200" dirty="0">
              <a:effectLst/>
              <a:latin typeface="Montserrat" panose="020B0604020202020204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473A1AA-6540-29E0-44A2-B12801EF4D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FFFFFF">
                <a:tint val="45000"/>
                <a:satMod val="400000"/>
              </a:srgbClr>
            </a:duotone>
          </a:blip>
          <a:srcRect l="1874" t="4914" r="3300" b="3839"/>
          <a:stretch/>
        </p:blipFill>
        <p:spPr>
          <a:xfrm>
            <a:off x="5172075" y="2047875"/>
            <a:ext cx="4504556" cy="32069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/>
        </p:nvSpPr>
        <p:spPr>
          <a:xfrm>
            <a:off x="4423703" y="263566"/>
            <a:ext cx="6136909" cy="7389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255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r"/>
            <a:r>
              <a:rPr lang="ru-RU" sz="2401" b="1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rPr>
              <a:t>АКТУАЛЬНОСТЬ СТАРТАП-ПРОЕКТА </a:t>
            </a:r>
            <a:r>
              <a:rPr lang="ru-RU" sz="2401" b="1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ЦЕЛЕВАЯ АУДИТОРИЯ</a:t>
            </a:r>
            <a:endParaRPr lang="ru-RU" sz="2401" b="1" dirty="0">
              <a:solidFill>
                <a:srgbClr val="FFFFFF"/>
              </a:solidFill>
              <a:latin typeface="Montserrat SemiBold"/>
              <a:ea typeface="Montserrat SemiBold"/>
              <a:cs typeface="Montserrat SemiBold"/>
            </a:endParaRPr>
          </a:p>
        </p:txBody>
      </p:sp>
      <p:sp>
        <p:nvSpPr>
          <p:cNvPr id="30" name="Google Shape;205;p6"/>
          <p:cNvSpPr txBox="1"/>
          <p:nvPr/>
        </p:nvSpPr>
        <p:spPr>
          <a:xfrm>
            <a:off x="971868" y="1955005"/>
            <a:ext cx="1925841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Целевой клиент</a:t>
            </a:r>
            <a:endParaRPr sz="1600" dirty="0"/>
          </a:p>
        </p:txBody>
      </p:sp>
      <p:sp>
        <p:nvSpPr>
          <p:cNvPr id="32" name="Google Shape;207;p6"/>
          <p:cNvSpPr txBox="1"/>
          <p:nvPr/>
        </p:nvSpPr>
        <p:spPr>
          <a:xfrm>
            <a:off x="971868" y="3454438"/>
            <a:ext cx="2375449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Состояние рынка</a:t>
            </a:r>
            <a:endParaRPr sz="1600" dirty="0"/>
          </a:p>
        </p:txBody>
      </p:sp>
      <p:sp>
        <p:nvSpPr>
          <p:cNvPr id="33" name="Google Shape;208;p6"/>
          <p:cNvSpPr txBox="1"/>
          <p:nvPr/>
        </p:nvSpPr>
        <p:spPr>
          <a:xfrm>
            <a:off x="734515" y="3946881"/>
            <a:ext cx="4326387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70000" marR="0" lvl="1" indent="-133200" algn="l" rtl="0">
              <a:lnSpc>
                <a:spcPct val="19991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8"/>
              <a:buFont typeface="Arial" panose="020B0604020202020204" pitchFamily="34" charset="0"/>
              <a:buChar char="•"/>
            </a:pPr>
            <a:r>
              <a:rPr lang="ru-RU" dirty="0">
                <a:latin typeface="Montserrat" panose="020B0604020202020204" charset="-52"/>
              </a:rPr>
              <a:t>600 тыс. жителей города Хабаровск</a:t>
            </a:r>
          </a:p>
          <a:p>
            <a:pPr marL="270000" marR="0" lvl="1" indent="-133200" algn="l" rtl="0">
              <a:lnSpc>
                <a:spcPct val="19991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8"/>
              <a:buFont typeface="Arial" panose="020B0604020202020204" pitchFamily="34" charset="0"/>
              <a:buChar char="•"/>
            </a:pPr>
            <a:r>
              <a:rPr lang="ru-RU" dirty="0">
                <a:latin typeface="Montserrat" panose="020B0604020202020204" charset="-52"/>
              </a:rPr>
              <a:t>Туристы и гости города – 560 тыс. человек ежегодно</a:t>
            </a:r>
            <a:endParaRPr dirty="0">
              <a:latin typeface="Montserrat" panose="020B0604020202020204" charset="-52"/>
            </a:endParaRPr>
          </a:p>
        </p:txBody>
      </p:sp>
      <p:sp>
        <p:nvSpPr>
          <p:cNvPr id="37" name="Google Shape;212;p6"/>
          <p:cNvSpPr txBox="1"/>
          <p:nvPr/>
        </p:nvSpPr>
        <p:spPr>
          <a:xfrm>
            <a:off x="5994230" y="1955005"/>
            <a:ext cx="3292177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Современные ограничения</a:t>
            </a:r>
            <a:endParaRPr sz="1600" dirty="0"/>
          </a:p>
        </p:txBody>
      </p:sp>
      <p:sp>
        <p:nvSpPr>
          <p:cNvPr id="20" name="Google Shape;206;p6"/>
          <p:cNvSpPr txBox="1"/>
          <p:nvPr/>
        </p:nvSpPr>
        <p:spPr>
          <a:xfrm>
            <a:off x="5880186" y="2447448"/>
            <a:ext cx="4147586" cy="301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69415" lvl="1" indent="-134707">
              <a:lnSpc>
                <a:spcPct val="199919"/>
              </a:lnSpc>
              <a:buSzPts val="1248"/>
              <a:buFont typeface="Arial"/>
              <a:buChar char="•"/>
            </a:pPr>
            <a:r>
              <a:rPr lang="ru-RU" dirty="0">
                <a:latin typeface="Montserrat" panose="020B0604020202020204" charset="-52"/>
              </a:rPr>
              <a:t>Трудности в получении участка для создания парка</a:t>
            </a:r>
          </a:p>
          <a:p>
            <a:pPr marL="269415" lvl="1" indent="-134707">
              <a:lnSpc>
                <a:spcPct val="199919"/>
              </a:lnSpc>
              <a:buSzPts val="1248"/>
              <a:buFont typeface="Arial"/>
              <a:buChar char="•"/>
            </a:pPr>
            <a:r>
              <a:rPr lang="ru-RU" dirty="0">
                <a:latin typeface="Montserrat" panose="020B0604020202020204" charset="-52"/>
              </a:rPr>
              <a:t>Нехватка кадров на рабочем рынке</a:t>
            </a:r>
          </a:p>
          <a:p>
            <a:pPr marL="269415" lvl="1" indent="-134707">
              <a:lnSpc>
                <a:spcPct val="199919"/>
              </a:lnSpc>
              <a:buSzPts val="1248"/>
              <a:buFont typeface="Arial"/>
              <a:buChar char="•"/>
            </a:pPr>
            <a:r>
              <a:rPr lang="ru-RU" dirty="0">
                <a:latin typeface="Montserrat" panose="020B0604020202020204" charset="-52"/>
              </a:rPr>
              <a:t>Неактуальность посещения парка у молодого поколения в связи с тем, что оно проводит много времени в интернете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81543" y="2453638"/>
            <a:ext cx="53975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133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Montserrat" panose="020B0604020202020204" charset="-52"/>
              </a:rPr>
              <a:t>Жители города – посетители парка</a:t>
            </a:r>
            <a:endParaRPr lang="ru-RU" sz="1800" dirty="0">
              <a:latin typeface="Montserrat" panose="020B0604020202020204" charset="-52"/>
            </a:endParaRPr>
          </a:p>
          <a:p>
            <a:pPr marL="285750" lvl="0" indent="-133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Montserrat" panose="020B0604020202020204" charset="-52"/>
              </a:rPr>
              <a:t>Туристы – посетители парка</a:t>
            </a:r>
            <a:endParaRPr lang="ru-RU" sz="1800" dirty="0">
              <a:latin typeface="Montserrat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708817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/>
        </p:nvSpPr>
        <p:spPr>
          <a:xfrm>
            <a:off x="4420772" y="254481"/>
            <a:ext cx="6136909" cy="7389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401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defRPr>
            </a:lvl1pPr>
          </a:lstStyle>
          <a:p>
            <a:pPr algn="r"/>
            <a:r>
              <a:rPr lang="ru-RU" dirty="0"/>
              <a:t>АКТУАЛЬНОСТЬ СТАРТАП-ПРОЕКТА </a:t>
            </a:r>
            <a:r>
              <a:rPr lang="ru-RU" dirty="0">
                <a:sym typeface="Montserrat SemiBold"/>
              </a:rPr>
              <a:t>РЕШЕНИЕ</a:t>
            </a:r>
            <a:endParaRPr lang="ru-RU" dirty="0"/>
          </a:p>
        </p:txBody>
      </p:sp>
      <p:sp>
        <p:nvSpPr>
          <p:cNvPr id="41" name="Google Shape;232;p8"/>
          <p:cNvSpPr txBox="1"/>
          <p:nvPr/>
        </p:nvSpPr>
        <p:spPr>
          <a:xfrm>
            <a:off x="931256" y="2059112"/>
            <a:ext cx="7253373" cy="342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0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Решение — </a:t>
            </a:r>
            <a:r>
              <a:rPr lang="ru-RU" sz="1600" b="1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создание парка имени Сергея Бодрова - старшего</a:t>
            </a:r>
            <a:endParaRPr sz="1600" dirty="0"/>
          </a:p>
        </p:txBody>
      </p:sp>
      <p:grpSp>
        <p:nvGrpSpPr>
          <p:cNvPr id="42" name="Google Shape;233;p8"/>
          <p:cNvGrpSpPr/>
          <p:nvPr/>
        </p:nvGrpSpPr>
        <p:grpSpPr>
          <a:xfrm>
            <a:off x="931256" y="2563605"/>
            <a:ext cx="8977241" cy="2538515"/>
            <a:chOff x="0" y="-180975"/>
            <a:chExt cx="21105612" cy="6447969"/>
          </a:xfrm>
        </p:grpSpPr>
        <p:sp>
          <p:nvSpPr>
            <p:cNvPr id="43" name="Google Shape;234;p8"/>
            <p:cNvSpPr txBox="1"/>
            <p:nvPr/>
          </p:nvSpPr>
          <p:spPr>
            <a:xfrm>
              <a:off x="0" y="-180975"/>
              <a:ext cx="10344073" cy="54723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269415" marR="0" lvl="1" indent="-134707" algn="l" rtl="0">
                <a:lnSpc>
                  <a:spcPct val="1999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48"/>
                <a:buFont typeface="Arial"/>
                <a:buChar char="•"/>
              </a:pPr>
              <a:r>
                <a:rPr lang="ru-RU" dirty="0">
                  <a:latin typeface="Montserrat" panose="020B0604020202020204" charset="-52"/>
                </a:rPr>
                <a:t>Создание интерактива</a:t>
              </a:r>
            </a:p>
            <a:p>
              <a:pPr marL="269415" marR="0" lvl="1" indent="-134707" algn="l" rtl="0">
                <a:lnSpc>
                  <a:spcPct val="1999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48"/>
                <a:buFont typeface="Arial"/>
                <a:buChar char="•"/>
              </a:pPr>
              <a:r>
                <a:rPr lang="ru-RU" dirty="0">
                  <a:latin typeface="Montserrat" panose="020B0604020202020204" charset="-52"/>
                </a:rPr>
                <a:t>Создание атмосферы советского кинематографа</a:t>
              </a:r>
            </a:p>
            <a:p>
              <a:pPr marL="269415" lvl="1" indent="-134707">
                <a:lnSpc>
                  <a:spcPct val="199919"/>
                </a:lnSpc>
                <a:buSzPts val="1248"/>
                <a:buFont typeface="Arial"/>
                <a:buChar char="•"/>
              </a:pPr>
              <a:r>
                <a:rPr lang="ru-RU" dirty="0">
                  <a:latin typeface="Montserrat" panose="020B0604020202020204" charset="-52"/>
                </a:rPr>
                <a:t>Формирования патриотизма у подрастающего поколения</a:t>
              </a:r>
            </a:p>
          </p:txBody>
        </p:sp>
        <p:sp>
          <p:nvSpPr>
            <p:cNvPr id="44" name="Google Shape;235;p8"/>
            <p:cNvSpPr txBox="1"/>
            <p:nvPr/>
          </p:nvSpPr>
          <p:spPr>
            <a:xfrm>
              <a:off x="10344072" y="-180975"/>
              <a:ext cx="10761540" cy="64479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269415" lvl="1" indent="-134707">
                <a:lnSpc>
                  <a:spcPct val="199919"/>
                </a:lnSpc>
                <a:buSzPts val="1248"/>
                <a:buFont typeface="Arial"/>
                <a:buChar char="•"/>
              </a:pPr>
              <a:r>
                <a:rPr lang="ru-RU" dirty="0">
                  <a:latin typeface="Montserrat" panose="020B0604020202020204" charset="-52"/>
                  <a:ea typeface="Microsoft JhengHei" panose="020B0604030504040204" pitchFamily="34" charset="-120"/>
                </a:rPr>
                <a:t>Возможность послушать музыку, создающую настроение советских времен</a:t>
              </a:r>
              <a:endParaRPr lang="ru-RU" i="0" u="none" strike="noStrike" cap="none" dirty="0">
                <a:solidFill>
                  <a:srgbClr val="000000"/>
                </a:solidFill>
                <a:latin typeface="Montserrat" panose="020B0604020202020204" charset="-52"/>
                <a:ea typeface="Microsoft JhengHei" panose="020B0604030504040204" pitchFamily="34" charset="-120"/>
                <a:cs typeface="Montserrat"/>
                <a:sym typeface="Montserrat"/>
              </a:endParaRPr>
            </a:p>
            <a:p>
              <a:pPr marL="269415" marR="0" lvl="1" indent="-134707" algn="l" rtl="0">
                <a:lnSpc>
                  <a:spcPct val="1999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48"/>
                <a:buFont typeface="Arial"/>
                <a:buChar char="•"/>
              </a:pPr>
              <a:r>
                <a:rPr lang="ru-RU" b="0" i="0" u="none" strike="noStrike" cap="none" dirty="0">
                  <a:solidFill>
                    <a:srgbClr val="000000"/>
                  </a:solidFill>
                  <a:latin typeface="Montserrat" panose="020B0604020202020204" charset="-52"/>
                  <a:ea typeface="Montserrat"/>
                  <a:cs typeface="Montserrat"/>
                  <a:sym typeface="Montserrat"/>
                </a:rPr>
                <a:t>Внедрение в парк кинотеатра</a:t>
              </a:r>
            </a:p>
            <a:p>
              <a:pPr marL="269415" marR="0" lvl="1" indent="-134707" algn="l" rtl="0">
                <a:lnSpc>
                  <a:spcPct val="1999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48"/>
                <a:buFont typeface="Arial"/>
                <a:buChar char="•"/>
              </a:pPr>
              <a:r>
                <a:rPr lang="ru-RU" dirty="0">
                  <a:latin typeface="Montserrat" panose="020B0604020202020204" charset="-52"/>
                  <a:ea typeface="Montserrat"/>
                  <a:cs typeface="Montserrat"/>
                  <a:sym typeface="Montserrat"/>
                </a:rPr>
                <a:t>Создание арт-объектов, посвященный творчеству Сергея Бодрова – старшего</a:t>
              </a:r>
            </a:p>
            <a:p>
              <a:pPr marL="269415" marR="0" lvl="1" indent="-134707" algn="l" rtl="0">
                <a:lnSpc>
                  <a:spcPct val="1999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48"/>
                <a:buFont typeface="Arial"/>
                <a:buChar char="•"/>
              </a:pPr>
              <a:endParaRPr sz="1248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929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/>
        </p:nvSpPr>
        <p:spPr>
          <a:xfrm>
            <a:off x="9196872" y="262644"/>
            <a:ext cx="1346628" cy="3694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401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defRPr>
            </a:lvl1pPr>
          </a:lstStyle>
          <a:p>
            <a:pPr algn="r"/>
            <a:r>
              <a:rPr lang="ru-RU" dirty="0"/>
              <a:t>РЫНОК</a:t>
            </a:r>
          </a:p>
        </p:txBody>
      </p:sp>
      <p:sp>
        <p:nvSpPr>
          <p:cNvPr id="16" name="Google Shape;331;p16"/>
          <p:cNvSpPr txBox="1"/>
          <p:nvPr/>
        </p:nvSpPr>
        <p:spPr>
          <a:xfrm>
            <a:off x="1259758" y="2207815"/>
            <a:ext cx="1292495" cy="1353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6650" tIns="26650" rIns="26650" bIns="26650" anchor="ctr" anchorCtr="0">
            <a:noAutofit/>
          </a:bodyPr>
          <a:lstStyle/>
          <a:p>
            <a:pPr marL="0" marR="0" lvl="0" indent="0" algn="ctr" rtl="0">
              <a:lnSpc>
                <a:spcPct val="22998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894B0481-CF09-1B02-3EAE-6301A2C54B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5320121"/>
              </p:ext>
            </p:extLst>
          </p:nvPr>
        </p:nvGraphicFramePr>
        <p:xfrm>
          <a:off x="532203" y="1319135"/>
          <a:ext cx="9751040" cy="36129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50208">
                  <a:extLst>
                    <a:ext uri="{9D8B030D-6E8A-4147-A177-3AD203B41FA5}">
                      <a16:colId xmlns:a16="http://schemas.microsoft.com/office/drawing/2014/main" val="3548992327"/>
                    </a:ext>
                  </a:extLst>
                </a:gridCol>
                <a:gridCol w="1950208">
                  <a:extLst>
                    <a:ext uri="{9D8B030D-6E8A-4147-A177-3AD203B41FA5}">
                      <a16:colId xmlns:a16="http://schemas.microsoft.com/office/drawing/2014/main" val="2735712971"/>
                    </a:ext>
                  </a:extLst>
                </a:gridCol>
                <a:gridCol w="1950208">
                  <a:extLst>
                    <a:ext uri="{9D8B030D-6E8A-4147-A177-3AD203B41FA5}">
                      <a16:colId xmlns:a16="http://schemas.microsoft.com/office/drawing/2014/main" val="4152475894"/>
                    </a:ext>
                  </a:extLst>
                </a:gridCol>
                <a:gridCol w="1950208">
                  <a:extLst>
                    <a:ext uri="{9D8B030D-6E8A-4147-A177-3AD203B41FA5}">
                      <a16:colId xmlns:a16="http://schemas.microsoft.com/office/drawing/2014/main" val="1431656165"/>
                    </a:ext>
                  </a:extLst>
                </a:gridCol>
                <a:gridCol w="1950208">
                  <a:extLst>
                    <a:ext uri="{9D8B030D-6E8A-4147-A177-3AD203B41FA5}">
                      <a16:colId xmlns:a16="http://schemas.microsoft.com/office/drawing/2014/main" val="938120620"/>
                    </a:ext>
                  </a:extLst>
                </a:gridCol>
              </a:tblGrid>
              <a:tr h="59943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9896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Парк Сергея Бодрова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9896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Дом культуры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9896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Кинотеатры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9896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Парки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311349"/>
                  </a:ext>
                </a:extLst>
              </a:tr>
              <a:tr h="845379">
                <a:tc>
                  <a:txBody>
                    <a:bodyPr/>
                    <a:lstStyle/>
                    <a:p>
                      <a:r>
                        <a:rPr lang="ru-RU" dirty="0"/>
                        <a:t>Возможность посмотреть советский фильм</a:t>
                      </a:r>
                    </a:p>
                  </a:txBody>
                  <a:tcPr>
                    <a:solidFill>
                      <a:srgbClr val="ECCBB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>
                    <a:solidFill>
                      <a:srgbClr val="ECCBB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Периодически</a:t>
                      </a:r>
                    </a:p>
                  </a:txBody>
                  <a:tcPr>
                    <a:solidFill>
                      <a:srgbClr val="ECCBB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>
                    <a:solidFill>
                      <a:srgbClr val="ECCBB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>
                    <a:solidFill>
                      <a:srgbClr val="ECCB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190797"/>
                  </a:ext>
                </a:extLst>
              </a:tr>
              <a:tr h="845379">
                <a:tc>
                  <a:txBody>
                    <a:bodyPr/>
                    <a:lstStyle/>
                    <a:p>
                      <a:r>
                        <a:rPr lang="ru-RU" dirty="0"/>
                        <a:t>Возможность узнать истории персонажей фильмов</a:t>
                      </a:r>
                    </a:p>
                  </a:txBody>
                  <a:tcPr>
                    <a:solidFill>
                      <a:srgbClr val="FDF7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>
                    <a:solidFill>
                      <a:srgbClr val="FDF7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Периодически</a:t>
                      </a:r>
                    </a:p>
                  </a:txBody>
                  <a:tcPr>
                    <a:solidFill>
                      <a:srgbClr val="FDF7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>
                    <a:solidFill>
                      <a:srgbClr val="FDF7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>
                    <a:solidFill>
                      <a:srgbClr val="FDF7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8537003"/>
                  </a:ext>
                </a:extLst>
              </a:tr>
              <a:tr h="506112">
                <a:tc>
                  <a:txBody>
                    <a:bodyPr/>
                    <a:lstStyle/>
                    <a:p>
                      <a:r>
                        <a:rPr lang="ru-RU" dirty="0"/>
                        <a:t>Музыка </a:t>
                      </a:r>
                    </a:p>
                  </a:txBody>
                  <a:tcPr>
                    <a:solidFill>
                      <a:srgbClr val="ECCBB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>
                    <a:solidFill>
                      <a:srgbClr val="ECCBB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>
                    <a:solidFill>
                      <a:srgbClr val="ECCBB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>
                    <a:solidFill>
                      <a:srgbClr val="ECCBB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>
                    <a:solidFill>
                      <a:srgbClr val="ECCB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1762979"/>
                  </a:ext>
                </a:extLst>
              </a:tr>
              <a:tr h="598810">
                <a:tc>
                  <a:txBody>
                    <a:bodyPr/>
                    <a:lstStyle/>
                    <a:p>
                      <a:r>
                        <a:rPr lang="ru-RU" dirty="0"/>
                        <a:t>Наличие арт-объектов</a:t>
                      </a:r>
                    </a:p>
                  </a:txBody>
                  <a:tcPr>
                    <a:solidFill>
                      <a:srgbClr val="FDF7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>
                    <a:solidFill>
                      <a:srgbClr val="FDF7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>
                    <a:solidFill>
                      <a:srgbClr val="FDF7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Периодически</a:t>
                      </a:r>
                    </a:p>
                  </a:txBody>
                  <a:tcPr>
                    <a:solidFill>
                      <a:srgbClr val="FDF7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>
                    <a:solidFill>
                      <a:srgbClr val="FDF7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07793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8044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/>
        </p:nvSpPr>
        <p:spPr>
          <a:xfrm>
            <a:off x="7188884" y="257683"/>
            <a:ext cx="3355610" cy="3694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401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defRPr>
            </a:lvl1pPr>
          </a:lstStyle>
          <a:p>
            <a:pPr algn="r"/>
            <a:r>
              <a:rPr lang="ru-RU" dirty="0"/>
              <a:t>БИЗНЕС-МОДЕЛЬ</a:t>
            </a:r>
          </a:p>
        </p:txBody>
      </p:sp>
      <p:sp>
        <p:nvSpPr>
          <p:cNvPr id="46" name="Google Shape;281;p12"/>
          <p:cNvSpPr txBox="1"/>
          <p:nvPr/>
        </p:nvSpPr>
        <p:spPr>
          <a:xfrm>
            <a:off x="5402715" y="2176639"/>
            <a:ext cx="4417863" cy="2068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algn="l" rtl="0">
              <a:lnSpc>
                <a:spcPct val="139883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latin typeface="Montserrat SemiBold"/>
                <a:ea typeface="Montserrat SemiBold"/>
                <a:cs typeface="Montserrat SemiBold"/>
                <a:sym typeface="Montserrat SemiBold"/>
              </a:rPr>
              <a:t>Модель монетизации:</a:t>
            </a:r>
          </a:p>
          <a:p>
            <a:pPr marL="270000" marR="0" lvl="0" indent="-133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Montserrat" panose="020B0604020202020204" charset="-52"/>
                <a:ea typeface="Montserrat SemiBold"/>
                <a:cs typeface="Montserrat SemiBold"/>
                <a:sym typeface="Montserrat SemiBold"/>
              </a:rPr>
              <a:t>Доходы от предпринимателей за аренду места на территории парка </a:t>
            </a:r>
          </a:p>
          <a:p>
            <a:pPr marL="270000" marR="0" lvl="0" indent="-133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Montserrat" panose="020B0604020202020204" charset="-52"/>
                <a:sym typeface="Montserrat SemiBold"/>
              </a:rPr>
              <a:t>Продажа билетов в кинотеатр</a:t>
            </a:r>
          </a:p>
          <a:p>
            <a:pPr marL="270000" marR="0" lvl="0" indent="-133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Montserrat" panose="020B0604020202020204" charset="-52"/>
                <a:sym typeface="Montserrat SemiBold"/>
              </a:rPr>
              <a:t>Аттракционы</a:t>
            </a:r>
            <a:endParaRPr sz="1600" dirty="0">
              <a:latin typeface="Montserrat" panose="020B0604020202020204" charset="-52"/>
            </a:endParaRPr>
          </a:p>
        </p:txBody>
      </p:sp>
      <p:sp>
        <p:nvSpPr>
          <p:cNvPr id="2" name="Google Shape;281;p12">
            <a:extLst>
              <a:ext uri="{FF2B5EF4-FFF2-40B4-BE49-F238E27FC236}">
                <a16:creationId xmlns:a16="http://schemas.microsoft.com/office/drawing/2014/main" id="{97C3F80C-7C47-D1A7-2ED3-62F898B6F440}"/>
              </a:ext>
            </a:extLst>
          </p:cNvPr>
          <p:cNvSpPr txBox="1"/>
          <p:nvPr/>
        </p:nvSpPr>
        <p:spPr>
          <a:xfrm>
            <a:off x="878946" y="1745753"/>
            <a:ext cx="3640589" cy="2930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algn="l" rtl="0">
              <a:lnSpc>
                <a:spcPct val="139883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latin typeface="Montserrat SemiBold"/>
                <a:ea typeface="Montserrat SemiBold"/>
                <a:cs typeface="Montserrat SemiBold"/>
                <a:sym typeface="Montserrat SemiBold"/>
              </a:rPr>
              <a:t>Каналы продвижения:</a:t>
            </a:r>
          </a:p>
          <a:p>
            <a:pPr marL="270000" marR="0" lvl="0" indent="-133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Montserrat" panose="020B0604020202020204" charset="-52"/>
                <a:ea typeface="Montserrat SemiBold"/>
                <a:cs typeface="Montserrat SemiBold"/>
                <a:sym typeface="Montserrat SemiBold"/>
              </a:rPr>
              <a:t>Сайт ТОГУ </a:t>
            </a:r>
          </a:p>
          <a:p>
            <a:pPr marL="270000" marR="0" lvl="0" indent="-133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Montserrat" panose="020B0604020202020204" charset="-52"/>
                <a:sym typeface="Montserrat SemiBold"/>
              </a:rPr>
              <a:t>Платформы </a:t>
            </a:r>
          </a:p>
          <a:p>
            <a:pPr marL="270000" marR="0" lvl="0" indent="-133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Montserrat" panose="020B0604020202020204" charset="-52"/>
                <a:sym typeface="Montserrat SemiBold"/>
              </a:rPr>
              <a:t>Социальные сети: ВК</a:t>
            </a:r>
          </a:p>
          <a:p>
            <a:pPr marL="270000" marR="0" lvl="0" indent="-133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Montserrat" panose="020B0604020202020204" charset="-52"/>
                <a:sym typeface="Montserrat SemiBold"/>
              </a:rPr>
              <a:t>Страница парка на Яндекс-Карте</a:t>
            </a:r>
          </a:p>
          <a:p>
            <a:pPr marL="270000" marR="0" lvl="0" indent="-133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Montserrat" panose="020B0604020202020204" charset="-52"/>
                <a:sym typeface="Montserrat SemiBold"/>
              </a:rPr>
              <a:t>Сарафанное радио</a:t>
            </a:r>
          </a:p>
          <a:p>
            <a:pPr marL="270000" marR="0" lvl="0" indent="-133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Montserrat" panose="020B0604020202020204" charset="-52"/>
                <a:sym typeface="Montserrat SemiBold"/>
              </a:rPr>
              <a:t>Реклама на радио</a:t>
            </a:r>
          </a:p>
        </p:txBody>
      </p:sp>
    </p:spTree>
    <p:extLst>
      <p:ext uri="{BB962C8B-B14F-4D97-AF65-F5344CB8AC3E}">
        <p14:creationId xmlns:p14="http://schemas.microsoft.com/office/powerpoint/2010/main" val="4055123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/>
        </p:nvSpPr>
        <p:spPr>
          <a:xfrm>
            <a:off x="6534150" y="229548"/>
            <a:ext cx="4098560" cy="7389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401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defRPr>
            </a:lvl1pPr>
          </a:lstStyle>
          <a:p>
            <a:pPr algn="r"/>
            <a:r>
              <a:rPr lang="ru-RU" dirty="0"/>
              <a:t>ТЕКУЩИЕ РЕЗУЛЬТАТЫ И ПЛАНЫ</a:t>
            </a:r>
          </a:p>
        </p:txBody>
      </p:sp>
      <p:grpSp>
        <p:nvGrpSpPr>
          <p:cNvPr id="16" name="Google Shape;436;p22"/>
          <p:cNvGrpSpPr/>
          <p:nvPr/>
        </p:nvGrpSpPr>
        <p:grpSpPr>
          <a:xfrm>
            <a:off x="751681" y="2103647"/>
            <a:ext cx="8104828" cy="3110728"/>
            <a:chOff x="0" y="-38100"/>
            <a:chExt cx="3821813" cy="1466856"/>
          </a:xfrm>
          <a:noFill/>
        </p:grpSpPr>
        <p:sp>
          <p:nvSpPr>
            <p:cNvPr id="17" name="Google Shape;437;p22"/>
            <p:cNvSpPr/>
            <p:nvPr/>
          </p:nvSpPr>
          <p:spPr>
            <a:xfrm>
              <a:off x="0" y="0"/>
              <a:ext cx="3821813" cy="1428756"/>
            </a:xfrm>
            <a:custGeom>
              <a:avLst/>
              <a:gdLst/>
              <a:ahLst/>
              <a:cxnLst/>
              <a:rect l="l" t="t" r="r" b="b"/>
              <a:pathLst>
                <a:path w="3821813" h="1428756" extrusionOk="0">
                  <a:moveTo>
                    <a:pt x="0" y="0"/>
                  </a:moveTo>
                  <a:lnTo>
                    <a:pt x="3821813" y="0"/>
                  </a:lnTo>
                  <a:lnTo>
                    <a:pt x="3821813" y="1428756"/>
                  </a:lnTo>
                  <a:lnTo>
                    <a:pt x="0" y="142875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Google Shape;438;p2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26650" tIns="26650" rIns="26650" bIns="26650" anchor="ctr" anchorCtr="0">
              <a:noAutofit/>
            </a:bodyPr>
            <a:lstStyle/>
            <a:p>
              <a:pPr marL="0" marR="0" lvl="0" indent="0" algn="ctr" rtl="0">
                <a:lnSpc>
                  <a:spcPct val="22998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60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1093F2A-DB6D-08B0-B180-BC3F0EDBF4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9736743"/>
              </p:ext>
            </p:extLst>
          </p:nvPr>
        </p:nvGraphicFramePr>
        <p:xfrm>
          <a:off x="469781" y="1359826"/>
          <a:ext cx="9877006" cy="427090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757493">
                  <a:extLst>
                    <a:ext uri="{9D8B030D-6E8A-4147-A177-3AD203B41FA5}">
                      <a16:colId xmlns:a16="http://schemas.microsoft.com/office/drawing/2014/main" val="4187928333"/>
                    </a:ext>
                  </a:extLst>
                </a:gridCol>
                <a:gridCol w="1121868">
                  <a:extLst>
                    <a:ext uri="{9D8B030D-6E8A-4147-A177-3AD203B41FA5}">
                      <a16:colId xmlns:a16="http://schemas.microsoft.com/office/drawing/2014/main" val="2492662620"/>
                    </a:ext>
                  </a:extLst>
                </a:gridCol>
                <a:gridCol w="1037590">
                  <a:extLst>
                    <a:ext uri="{9D8B030D-6E8A-4147-A177-3AD203B41FA5}">
                      <a16:colId xmlns:a16="http://schemas.microsoft.com/office/drawing/2014/main" val="1790069994"/>
                    </a:ext>
                  </a:extLst>
                </a:gridCol>
                <a:gridCol w="1012874">
                  <a:extLst>
                    <a:ext uri="{9D8B030D-6E8A-4147-A177-3AD203B41FA5}">
                      <a16:colId xmlns:a16="http://schemas.microsoft.com/office/drawing/2014/main" val="1063790363"/>
                    </a:ext>
                  </a:extLst>
                </a:gridCol>
                <a:gridCol w="991772">
                  <a:extLst>
                    <a:ext uri="{9D8B030D-6E8A-4147-A177-3AD203B41FA5}">
                      <a16:colId xmlns:a16="http://schemas.microsoft.com/office/drawing/2014/main" val="2739635923"/>
                    </a:ext>
                  </a:extLst>
                </a:gridCol>
                <a:gridCol w="963637">
                  <a:extLst>
                    <a:ext uri="{9D8B030D-6E8A-4147-A177-3AD203B41FA5}">
                      <a16:colId xmlns:a16="http://schemas.microsoft.com/office/drawing/2014/main" val="4040552323"/>
                    </a:ext>
                  </a:extLst>
                </a:gridCol>
                <a:gridCol w="991772">
                  <a:extLst>
                    <a:ext uri="{9D8B030D-6E8A-4147-A177-3AD203B41FA5}">
                      <a16:colId xmlns:a16="http://schemas.microsoft.com/office/drawing/2014/main" val="3728794784"/>
                    </a:ext>
                  </a:extLst>
                </a:gridCol>
              </a:tblGrid>
              <a:tr h="39670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989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2023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989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 2024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989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2025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989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2026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989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2027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989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2028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989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2699418"/>
                  </a:ext>
                </a:extLst>
              </a:tr>
              <a:tr h="396703">
                <a:tc>
                  <a:txBody>
                    <a:bodyPr/>
                    <a:lstStyle/>
                    <a:p>
                      <a:r>
                        <a:rPr lang="ru-RU" sz="1200" dirty="0"/>
                        <a:t>Разработка эскиза парка</a:t>
                      </a:r>
                    </a:p>
                  </a:txBody>
                  <a:tcPr>
                    <a:solidFill>
                      <a:srgbClr val="ECCB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C8461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ECCB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ECCB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ECCB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ECCB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ECCB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854698"/>
                  </a:ext>
                </a:extLst>
              </a:tr>
              <a:tr h="396703">
                <a:tc>
                  <a:txBody>
                    <a:bodyPr/>
                    <a:lstStyle/>
                    <a:p>
                      <a:r>
                        <a:rPr lang="ru-RU" sz="1200" dirty="0"/>
                        <a:t>Обращение в муниципалитет города Хабаровск с инициативой о создании парка и выделении земельного участка</a:t>
                      </a:r>
                    </a:p>
                  </a:txBody>
                  <a:tcPr>
                    <a:solidFill>
                      <a:srgbClr val="FDF7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C8461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C8461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FDF7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FDF7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FDF7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FDF7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532538"/>
                  </a:ext>
                </a:extLst>
              </a:tr>
              <a:tr h="396703">
                <a:tc>
                  <a:txBody>
                    <a:bodyPr/>
                    <a:lstStyle/>
                    <a:p>
                      <a:r>
                        <a:rPr lang="ru-RU" sz="1200" dirty="0"/>
                        <a:t>Проектировка парка</a:t>
                      </a:r>
                    </a:p>
                  </a:txBody>
                  <a:tcPr>
                    <a:solidFill>
                      <a:srgbClr val="ECCB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ECCB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C8461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ECCB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ECCB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ECCB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ECCB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554899"/>
                  </a:ext>
                </a:extLst>
              </a:tr>
              <a:tr h="396703">
                <a:tc>
                  <a:txBody>
                    <a:bodyPr/>
                    <a:lstStyle/>
                    <a:p>
                      <a:r>
                        <a:rPr lang="ru-RU" sz="1200" dirty="0"/>
                        <a:t>Привлечение волонтеров для создания арт-объектов</a:t>
                      </a:r>
                    </a:p>
                  </a:txBody>
                  <a:tcPr>
                    <a:solidFill>
                      <a:srgbClr val="FDF7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FDF7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C8461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C8461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FDF7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FDF7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FDF7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7007892"/>
                  </a:ext>
                </a:extLst>
              </a:tr>
              <a:tr h="396703">
                <a:tc>
                  <a:txBody>
                    <a:bodyPr/>
                    <a:lstStyle/>
                    <a:p>
                      <a:r>
                        <a:rPr lang="ru-RU" sz="1200" dirty="0"/>
                        <a:t>Привлечение финансирования в проект </a:t>
                      </a:r>
                    </a:p>
                  </a:txBody>
                  <a:tcPr>
                    <a:solidFill>
                      <a:srgbClr val="ECCB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C8461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C8461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C8461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ECCB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ECCB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ECCB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7160319"/>
                  </a:ext>
                </a:extLst>
              </a:tr>
              <a:tr h="396703">
                <a:tc>
                  <a:txBody>
                    <a:bodyPr/>
                    <a:lstStyle/>
                    <a:p>
                      <a:r>
                        <a:rPr lang="ru-RU" sz="1200" dirty="0"/>
                        <a:t>Привлечение подрядчиков для строительства кинотеатра</a:t>
                      </a:r>
                    </a:p>
                  </a:txBody>
                  <a:tcPr>
                    <a:solidFill>
                      <a:srgbClr val="FDF7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FDF7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FDF7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FDF7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C8461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FDF7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FDF7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3200568"/>
                  </a:ext>
                </a:extLst>
              </a:tr>
              <a:tr h="396703">
                <a:tc>
                  <a:txBody>
                    <a:bodyPr/>
                    <a:lstStyle/>
                    <a:p>
                      <a:r>
                        <a:rPr lang="ru-RU" sz="1200" dirty="0"/>
                        <a:t>Популяризация парка с помощью рекламы</a:t>
                      </a:r>
                    </a:p>
                  </a:txBody>
                  <a:tcPr>
                    <a:solidFill>
                      <a:srgbClr val="ECCB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ECCB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ECCB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C8461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C8461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C8461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C846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7950506"/>
                  </a:ext>
                </a:extLst>
              </a:tr>
              <a:tr h="396703">
                <a:tc>
                  <a:txBody>
                    <a:bodyPr/>
                    <a:lstStyle/>
                    <a:p>
                      <a:r>
                        <a:rPr lang="ru-RU" sz="1200" dirty="0"/>
                        <a:t>Привлечение партнеров-предпринимателей</a:t>
                      </a:r>
                    </a:p>
                  </a:txBody>
                  <a:tcPr>
                    <a:solidFill>
                      <a:srgbClr val="FDF7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FDF7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C8461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C8461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C8461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C8461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C846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354688"/>
                  </a:ext>
                </a:extLst>
              </a:tr>
              <a:tr h="396703">
                <a:tc>
                  <a:txBody>
                    <a:bodyPr/>
                    <a:lstStyle/>
                    <a:p>
                      <a:r>
                        <a:rPr lang="ru-RU" sz="1200" dirty="0"/>
                        <a:t>Организация выставок и мероприятий</a:t>
                      </a:r>
                    </a:p>
                  </a:txBody>
                  <a:tcPr>
                    <a:solidFill>
                      <a:srgbClr val="ECCB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ECCB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ECCB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ECCB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ECCB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ECCB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rgbClr val="C846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40436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1978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/>
        </p:nvSpPr>
        <p:spPr>
          <a:xfrm>
            <a:off x="2958837" y="209787"/>
            <a:ext cx="7673871" cy="3694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>
              <a:defRPr sz="2401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defRPr>
            </a:lvl1pPr>
          </a:lstStyle>
          <a:p>
            <a:r>
              <a:rPr lang="ru-RU" dirty="0"/>
              <a:t>ПОРЯДОК И СТРУКТУРА ФИНАНСИРОВАНИЯ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15661" y="1197104"/>
            <a:ext cx="43441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800" dirty="0">
                <a:latin typeface="Montserrat SemiBold" panose="020B0604020202020204" charset="-52"/>
                <a:sym typeface="Montserrat"/>
              </a:rPr>
              <a:t>Финансирование от ТОГУ</a:t>
            </a:r>
            <a:endParaRPr lang="ru-RU" sz="1800" dirty="0">
              <a:latin typeface="Montserrat SemiBold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691027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24"/>
          <p:cNvSpPr txBox="1"/>
          <p:nvPr/>
        </p:nvSpPr>
        <p:spPr>
          <a:xfrm>
            <a:off x="791912" y="3178194"/>
            <a:ext cx="8134582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err="1">
                <a:latin typeface="Montserrat" panose="020B0604020202020204" charset="-52"/>
              </a:rPr>
              <a:t>Благий</a:t>
            </a:r>
            <a:r>
              <a:rPr lang="ru-RU" sz="2800" dirty="0">
                <a:latin typeface="Montserrat" panose="020B0604020202020204" charset="-52"/>
              </a:rPr>
              <a:t> Тарас</a:t>
            </a:r>
            <a:endParaRPr sz="2800" dirty="0">
              <a:latin typeface="Montserrat" panose="020B0604020202020204" charset="-52"/>
            </a:endParaRPr>
          </a:p>
        </p:txBody>
      </p:sp>
      <p:sp>
        <p:nvSpPr>
          <p:cNvPr id="500" name="Google Shape;500;p24"/>
          <p:cNvSpPr txBox="1"/>
          <p:nvPr/>
        </p:nvSpPr>
        <p:spPr>
          <a:xfrm>
            <a:off x="675481" y="2387758"/>
            <a:ext cx="7149627" cy="538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49" b="1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КОНТАКТЫ ДЛЯ СВЯЗИ</a:t>
            </a:r>
            <a:endParaRPr dirty="0"/>
          </a:p>
        </p:txBody>
      </p:sp>
      <p:sp>
        <p:nvSpPr>
          <p:cNvPr id="501" name="Google Shape;501;p24"/>
          <p:cNvSpPr txBox="1"/>
          <p:nvPr/>
        </p:nvSpPr>
        <p:spPr>
          <a:xfrm>
            <a:off x="791912" y="4112734"/>
            <a:ext cx="5769598" cy="371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51020"/>
              </a:lnSpc>
            </a:pPr>
            <a:r>
              <a:rPr lang="arn-CL" sz="1600" dirty="0">
                <a:latin typeface="Montserrat" panose="020B0604020202020204" charset="-52"/>
              </a:rPr>
              <a:t>Tarasblagij91@gmail.com</a:t>
            </a:r>
            <a:endParaRPr sz="1600" dirty="0">
              <a:latin typeface="Montserrat" panose="020B0604020202020204" charset="-52"/>
            </a:endParaRPr>
          </a:p>
        </p:txBody>
      </p:sp>
      <p:sp>
        <p:nvSpPr>
          <p:cNvPr id="502" name="Google Shape;502;p24"/>
          <p:cNvSpPr txBox="1"/>
          <p:nvPr/>
        </p:nvSpPr>
        <p:spPr>
          <a:xfrm>
            <a:off x="791912" y="3702883"/>
            <a:ext cx="5576734" cy="3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7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17" b="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специалист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8172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/>
        </p:nvSpPr>
        <p:spPr>
          <a:xfrm>
            <a:off x="3988191" y="259023"/>
            <a:ext cx="6553078" cy="7389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>
              <a:defRPr sz="2401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defRPr>
            </a:lvl1pPr>
          </a:lstStyle>
          <a:p>
            <a:r>
              <a:rPr lang="ru-RU" dirty="0"/>
              <a:t>ОБОСНОВАНИЕ СООТВЕТСТВИЯ ИДЕИ ТЕХНОЛОГИЧЕСКОМУ НАПРАВЛЕНИЮ 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257800" y="1078835"/>
            <a:ext cx="53749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i="1" dirty="0">
                <a:latin typeface="Montserrat"/>
                <a:ea typeface="Montserrat"/>
                <a:cs typeface="Montserrat"/>
              </a:rPr>
              <a:t>описание основных технологических параметров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843888" y="1781811"/>
            <a:ext cx="882262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i="1" dirty="0">
                <a:latin typeface="Montserrat"/>
                <a:sym typeface="Montserrat"/>
              </a:rPr>
              <a:t>Рынок НТИ – </a:t>
            </a:r>
            <a:r>
              <a:rPr lang="ru-RU" i="1" dirty="0" err="1">
                <a:latin typeface="Montserrat"/>
                <a:sym typeface="Montserrat"/>
              </a:rPr>
              <a:t>Эдунет</a:t>
            </a:r>
            <a:endParaRPr lang="ru-RU" i="1" dirty="0">
              <a:latin typeface="Montserrat"/>
              <a:sym typeface="Montserrat"/>
            </a:endParaRPr>
          </a:p>
          <a:p>
            <a:pPr lvl="0"/>
            <a:r>
              <a:rPr lang="ru-RU" b="0" i="0" dirty="0">
                <a:solidFill>
                  <a:srgbClr val="3C342A"/>
                </a:solidFill>
                <a:effectLst/>
                <a:latin typeface="ChevinMedium"/>
              </a:rPr>
              <a:t>Рынок продуктов и сервисов, которые вовлекают человека в развитие и реализацию своего потенциал</a:t>
            </a:r>
            <a:r>
              <a:rPr lang="ru-RU" b="0" i="1" dirty="0">
                <a:solidFill>
                  <a:srgbClr val="3C342A"/>
                </a:solidFill>
                <a:effectLst/>
                <a:latin typeface="ChevinMedium"/>
              </a:rPr>
              <a:t>.</a:t>
            </a:r>
          </a:p>
          <a:p>
            <a:pPr lvl="0"/>
            <a:endParaRPr lang="ru-RU" i="1" dirty="0">
              <a:solidFill>
                <a:srgbClr val="3C342A"/>
              </a:solidFill>
              <a:latin typeface="ChevinMedium"/>
            </a:endParaRPr>
          </a:p>
          <a:p>
            <a:pPr lvl="0"/>
            <a:r>
              <a:rPr lang="ru-RU" b="0" i="1" dirty="0">
                <a:solidFill>
                  <a:srgbClr val="3C342A"/>
                </a:solidFill>
                <a:effectLst/>
                <a:latin typeface="ChevinMedium"/>
              </a:rPr>
              <a:t>Парк Сергея Бодрова – это </a:t>
            </a:r>
            <a:r>
              <a:rPr lang="ru-RU" dirty="0">
                <a:solidFill>
                  <a:srgbClr val="3C342A"/>
                </a:solidFill>
                <a:latin typeface="ChevinMedium"/>
              </a:rPr>
              <a:t>п</a:t>
            </a:r>
            <a:r>
              <a:rPr lang="ru-RU" b="0" i="0" dirty="0">
                <a:solidFill>
                  <a:srgbClr val="3C342A"/>
                </a:solidFill>
                <a:effectLst/>
                <a:latin typeface="ChevinMedium"/>
              </a:rPr>
              <a:t>ространство для развития и реализации потенциала жителей и гостей города Хабаровск</a:t>
            </a:r>
          </a:p>
        </p:txBody>
      </p:sp>
    </p:spTree>
    <p:extLst>
      <p:ext uri="{BB962C8B-B14F-4D97-AF65-F5344CB8AC3E}">
        <p14:creationId xmlns:p14="http://schemas.microsoft.com/office/powerpoint/2010/main" val="2470808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/>
        </p:nvSpPr>
        <p:spPr>
          <a:xfrm>
            <a:off x="7719941" y="223854"/>
            <a:ext cx="2831734" cy="38472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>
              <a:defRPr sz="2401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defRPr>
            </a:lvl1pPr>
          </a:lstStyle>
          <a:p>
            <a:r>
              <a:rPr lang="ru-RU" dirty="0"/>
              <a:t>СТЕЙК</a:t>
            </a:r>
            <a:r>
              <a:rPr lang="ru-RU" sz="2500" dirty="0"/>
              <a:t>Х</a:t>
            </a:r>
            <a:r>
              <a:rPr lang="ru-RU" dirty="0"/>
              <a:t>ОЛДЕРЫ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162550" y="665641"/>
            <a:ext cx="55368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i="1" dirty="0">
                <a:latin typeface="Montserrat"/>
                <a:ea typeface="Montserrat"/>
                <a:cs typeface="Montserrat"/>
              </a:rPr>
              <a:t>потенциальные заказчики, пользователи и другие заинтересованные лица/стороны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909AFE33-37D8-A4E9-4832-A22B3700E1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9457968"/>
              </p:ext>
            </p:extLst>
          </p:nvPr>
        </p:nvGraphicFramePr>
        <p:xfrm>
          <a:off x="1637407" y="2043300"/>
          <a:ext cx="7646112" cy="308482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48704">
                  <a:extLst>
                    <a:ext uri="{9D8B030D-6E8A-4147-A177-3AD203B41FA5}">
                      <a16:colId xmlns:a16="http://schemas.microsoft.com/office/drawing/2014/main" val="1595750948"/>
                    </a:ext>
                  </a:extLst>
                </a:gridCol>
                <a:gridCol w="2548704">
                  <a:extLst>
                    <a:ext uri="{9D8B030D-6E8A-4147-A177-3AD203B41FA5}">
                      <a16:colId xmlns:a16="http://schemas.microsoft.com/office/drawing/2014/main" val="1157890701"/>
                    </a:ext>
                  </a:extLst>
                </a:gridCol>
                <a:gridCol w="2548704">
                  <a:extLst>
                    <a:ext uri="{9D8B030D-6E8A-4147-A177-3AD203B41FA5}">
                      <a16:colId xmlns:a16="http://schemas.microsoft.com/office/drawing/2014/main" val="1317411098"/>
                    </a:ext>
                  </a:extLst>
                </a:gridCol>
              </a:tblGrid>
              <a:tr h="712718">
                <a:tc>
                  <a:txBody>
                    <a:bodyPr/>
                    <a:lstStyle/>
                    <a:p>
                      <a:r>
                        <a:rPr lang="ru-RU" dirty="0"/>
                        <a:t>Заинтересованные стороны</a:t>
                      </a:r>
                    </a:p>
                  </a:txBody>
                  <a:tcPr>
                    <a:solidFill>
                      <a:srgbClr val="E9896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Ожидания /Интерес </a:t>
                      </a:r>
                    </a:p>
                  </a:txBody>
                  <a:tcPr>
                    <a:solidFill>
                      <a:srgbClr val="E9896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Решение</a:t>
                      </a:r>
                    </a:p>
                  </a:txBody>
                  <a:tcPr>
                    <a:solidFill>
                      <a:srgbClr val="E989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58516"/>
                  </a:ext>
                </a:extLst>
              </a:tr>
              <a:tr h="510082">
                <a:tc>
                  <a:txBody>
                    <a:bodyPr/>
                    <a:lstStyle/>
                    <a:p>
                      <a:r>
                        <a:rPr lang="ru-RU" dirty="0"/>
                        <a:t>Молодежь</a:t>
                      </a:r>
                    </a:p>
                  </a:txBody>
                  <a:tcPr>
                    <a:solidFill>
                      <a:srgbClr val="ECCBB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Просмотр фильма</a:t>
                      </a:r>
                    </a:p>
                    <a:p>
                      <a:r>
                        <a:rPr lang="ru-RU" dirty="0"/>
                        <a:t>Провести свидание </a:t>
                      </a:r>
                    </a:p>
                  </a:txBody>
                  <a:tcPr>
                    <a:solidFill>
                      <a:srgbClr val="ECCBB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Создание</a:t>
                      </a:r>
                      <a:r>
                        <a:rPr lang="ru-RU" baseline="0" dirty="0"/>
                        <a:t> кинотеатра и мест отдыха на территории парка</a:t>
                      </a:r>
                      <a:endParaRPr lang="ru-RU" dirty="0"/>
                    </a:p>
                  </a:txBody>
                  <a:tcPr>
                    <a:solidFill>
                      <a:srgbClr val="ECCB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0990790"/>
                  </a:ext>
                </a:extLst>
              </a:tr>
              <a:tr h="510082">
                <a:tc>
                  <a:txBody>
                    <a:bodyPr/>
                    <a:lstStyle/>
                    <a:p>
                      <a:r>
                        <a:rPr lang="ru-RU" dirty="0"/>
                        <a:t>Люди средних лет, которые знают фильмы</a:t>
                      </a:r>
                    </a:p>
                  </a:txBody>
                  <a:tcPr>
                    <a:solidFill>
                      <a:srgbClr val="FDF7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Прослушивание советской музыки</a:t>
                      </a:r>
                    </a:p>
                  </a:txBody>
                  <a:tcPr>
                    <a:solidFill>
                      <a:srgbClr val="FDF7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sym typeface="Montserrat"/>
                        </a:rPr>
                        <a:t>Создание в парке фонотеки, создающая</a:t>
                      </a:r>
                      <a:r>
                        <a:rPr lang="ru-RU" sz="1400" u="none" strike="noStrike" cap="none" baseline="0" dirty="0">
                          <a:sym typeface="Montserrat"/>
                        </a:rPr>
                        <a:t> атмосферу советского кинематографа</a:t>
                      </a:r>
                      <a:endParaRPr lang="ru-RU" sz="1400" i="0" u="none" strike="noStrike" cap="none" dirty="0">
                        <a:solidFill>
                          <a:srgbClr val="000000"/>
                        </a:solidFill>
                        <a:latin typeface="+mj-lt"/>
                        <a:ea typeface="Microsoft JhengHei" panose="020B0604030504040204" pitchFamily="34" charset="-120"/>
                        <a:cs typeface="Montserrat"/>
                        <a:sym typeface="Montserrat"/>
                      </a:endParaRPr>
                    </a:p>
                  </a:txBody>
                  <a:tcPr>
                    <a:solidFill>
                      <a:srgbClr val="FDF7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1302596"/>
                  </a:ext>
                </a:extLst>
              </a:tr>
              <a:tr h="510082">
                <a:tc>
                  <a:txBody>
                    <a:bodyPr/>
                    <a:lstStyle/>
                    <a:p>
                      <a:r>
                        <a:rPr lang="ru-RU" dirty="0"/>
                        <a:t>Туристы</a:t>
                      </a:r>
                    </a:p>
                  </a:txBody>
                  <a:tcPr>
                    <a:solidFill>
                      <a:srgbClr val="ECCBB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Рассматривание достопримечательностей </a:t>
                      </a:r>
                    </a:p>
                  </a:txBody>
                  <a:tcPr>
                    <a:solidFill>
                      <a:srgbClr val="ECCBB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Создание арт-объектов,</a:t>
                      </a:r>
                      <a:r>
                        <a:rPr lang="ru-RU" baseline="0" dirty="0"/>
                        <a:t> посвященных творчеству Сергея Бодрова</a:t>
                      </a:r>
                      <a:endParaRPr lang="ru-RU" dirty="0"/>
                    </a:p>
                  </a:txBody>
                  <a:tcPr>
                    <a:solidFill>
                      <a:srgbClr val="ECCB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3342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3256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/>
        </p:nvSpPr>
        <p:spPr>
          <a:xfrm>
            <a:off x="5943599" y="209787"/>
            <a:ext cx="4689109" cy="3694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>
              <a:defRPr sz="2401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defRPr>
            </a:lvl1pPr>
          </a:lstStyle>
          <a:p>
            <a:r>
              <a:rPr lang="ru-RU" dirty="0"/>
              <a:t>ТЕХНОЛОГИЧЕСКИЕ РИСКИ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162550" y="665641"/>
            <a:ext cx="5536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i="1" dirty="0">
                <a:solidFill>
                  <a:srgbClr val="FF0000"/>
                </a:solidFill>
                <a:latin typeface="Montserrat"/>
                <a:ea typeface="Montserrat"/>
                <a:cs typeface="Montserrat"/>
              </a:rPr>
              <a:t>Ничего нет пока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86741" y="1263779"/>
            <a:ext cx="43441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i="1" dirty="0">
                <a:latin typeface="Montserrat"/>
                <a:ea typeface="Montserrat"/>
                <a:cs typeface="Montserrat"/>
                <a:sym typeface="Montserrat"/>
              </a:rPr>
              <a:t>ПРИМЕР/источники информации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182786422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Другая 6">
      <a:dk1>
        <a:srgbClr val="000000"/>
      </a:dk1>
      <a:lt1>
        <a:srgbClr val="FDF7E9"/>
      </a:lt1>
      <a:dk2>
        <a:srgbClr val="565349"/>
      </a:dk2>
      <a:lt2>
        <a:srgbClr val="DDDDDD"/>
      </a:lt2>
      <a:accent1>
        <a:srgbClr val="A6B727"/>
      </a:accent1>
      <a:accent2>
        <a:srgbClr val="C5451D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TM03457444[[fn=Базис]]</Template>
  <TotalTime>438</TotalTime>
  <Words>500</Words>
  <Application>Microsoft Office PowerPoint</Application>
  <PresentationFormat>Произвольный</PresentationFormat>
  <Paragraphs>122</Paragraphs>
  <Slides>13</Slides>
  <Notes>12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Times New Roman</vt:lpstr>
      <vt:lpstr>Myriad Pro</vt:lpstr>
      <vt:lpstr>ChevinMedium</vt:lpstr>
      <vt:lpstr>Montserrat</vt:lpstr>
      <vt:lpstr>Arial</vt:lpstr>
      <vt:lpstr>Corbel</vt:lpstr>
      <vt:lpstr>Calibri</vt:lpstr>
      <vt:lpstr>Montserrat SemiBold</vt:lpstr>
      <vt:lpstr>Базис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Сашуля :</dc:creator>
  <cp:lastModifiedBy>Наталья 22</cp:lastModifiedBy>
  <cp:revision>35</cp:revision>
  <dcterms:created xsi:type="dcterms:W3CDTF">2006-08-16T00:00:00Z</dcterms:created>
  <dcterms:modified xsi:type="dcterms:W3CDTF">2023-11-30T09:01:24Z</dcterms:modified>
</cp:coreProperties>
</file>