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13"/>
  </p:notesMasterIdLst>
  <p:sldIdLst>
    <p:sldId id="268" r:id="rId2"/>
    <p:sldId id="298" r:id="rId3"/>
    <p:sldId id="289" r:id="rId4"/>
    <p:sldId id="290" r:id="rId5"/>
    <p:sldId id="291" r:id="rId6"/>
    <p:sldId id="296" r:id="rId7"/>
    <p:sldId id="292" r:id="rId8"/>
    <p:sldId id="293" r:id="rId9"/>
    <p:sldId id="294" r:id="rId10"/>
    <p:sldId id="295" r:id="rId11"/>
    <p:sldId id="288" r:id="rId12"/>
  </p:sldIdLst>
  <p:sldSz cx="12192000" cy="6858000"/>
  <p:notesSz cx="12192000" cy="6858000"/>
  <p:embeddedFontLst>
    <p:embeddedFont>
      <p:font typeface="Malgun Gothic Semilight" panose="020B0502040204020203" pitchFamily="34" charset="-128"/>
      <p:regular r:id="rId14"/>
    </p:embeddedFont>
    <p:embeddedFont>
      <p:font typeface="Aptos Black" panose="020B0004020202020204" pitchFamily="34" charset="0"/>
      <p:bold r:id="rId15"/>
      <p:boldItalic r:id="rId16"/>
    </p:embeddedFont>
    <p:embeddedFont>
      <p:font typeface="Gilroy" panose="020B0604020202020204" charset="-52"/>
      <p:regular r:id="rId17"/>
      <p:bold r:id="rId18"/>
      <p:italic r:id="rId19"/>
      <p:boldItalic r:id="rId20"/>
    </p:embeddedFont>
    <p:embeddedFont>
      <p:font typeface="Gilroy-Black" panose="020B0604020202020204" charset="-52"/>
      <p:bold r:id="rId21"/>
    </p:embeddedFont>
    <p:embeddedFont>
      <p:font typeface="Gilroy-ExtraBold" panose="020B0604020202020204" charset="-52"/>
      <p:bold r:id="rId22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D1EB"/>
    <a:srgbClr val="C1D1EA"/>
    <a:srgbClr val="B5D8E1"/>
    <a:srgbClr val="AEADBF"/>
    <a:srgbClr val="FBB3C1"/>
    <a:srgbClr val="727190"/>
    <a:srgbClr val="A6BEE2"/>
    <a:srgbClr val="95A7BF"/>
    <a:srgbClr val="6F7385"/>
    <a:srgbClr val="8C8A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55" autoAdjust="0"/>
  </p:normalViewPr>
  <p:slideViewPr>
    <p:cSldViewPr>
      <p:cViewPr varScale="1">
        <p:scale>
          <a:sx n="65" d="100"/>
          <a:sy n="65" d="100"/>
        </p:scale>
        <p:origin x="912" y="54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F9A0DF-E9A8-4552-B3B4-698B85504472}" type="doc">
      <dgm:prSet loTypeId="urn:microsoft.com/office/officeart/2005/8/layout/venn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24C900F-C6E7-4EDF-AF7C-DE1DCD2F8780}">
      <dgm:prSet phldrT="[Текст]" custT="1"/>
      <dgm:spPr/>
      <dgm:t>
        <a:bodyPr/>
        <a:lstStyle/>
        <a:p>
          <a:r>
            <a:rPr lang="en-US" sz="2000" b="1" dirty="0">
              <a:solidFill>
                <a:schemeClr val="tx2">
                  <a:lumMod val="75000"/>
                  <a:lumOff val="25000"/>
                </a:schemeClr>
              </a:solidFill>
            </a:rPr>
            <a:t>PAM</a:t>
          </a:r>
        </a:p>
        <a:p>
          <a:r>
            <a:rPr lang="en-US" sz="1700" b="1" dirty="0">
              <a:solidFill>
                <a:schemeClr val="tx2">
                  <a:lumMod val="75000"/>
                  <a:lumOff val="25000"/>
                </a:schemeClr>
              </a:solidFill>
            </a:rPr>
            <a:t>5 095 818 000</a:t>
          </a:r>
          <a:r>
            <a:rPr lang="ru-RU" sz="1700" b="1" dirty="0">
              <a:solidFill>
                <a:schemeClr val="tx2">
                  <a:lumMod val="75000"/>
                  <a:lumOff val="25000"/>
                </a:schemeClr>
              </a:solidFill>
            </a:rPr>
            <a:t> руб.</a:t>
          </a:r>
          <a:endParaRPr lang="en-US" sz="1700" b="1" dirty="0">
            <a:solidFill>
              <a:schemeClr val="tx2">
                <a:lumMod val="75000"/>
                <a:lumOff val="25000"/>
              </a:schemeClr>
            </a:solidFill>
          </a:endParaRPr>
        </a:p>
      </dgm:t>
    </dgm:pt>
    <dgm:pt modelId="{60A4CD3E-1F4F-40A5-9236-7A0B420B8B50}" type="parTrans" cxnId="{4ACEC56F-3807-413F-B61D-2FA60DC71502}">
      <dgm:prSet/>
      <dgm:spPr/>
      <dgm:t>
        <a:bodyPr/>
        <a:lstStyle/>
        <a:p>
          <a:endParaRPr lang="ru-RU"/>
        </a:p>
      </dgm:t>
    </dgm:pt>
    <dgm:pt modelId="{7558A042-8949-418C-A19D-75D2204A7830}" type="sibTrans" cxnId="{4ACEC56F-3807-413F-B61D-2FA60DC71502}">
      <dgm:prSet/>
      <dgm:spPr/>
      <dgm:t>
        <a:bodyPr/>
        <a:lstStyle/>
        <a:p>
          <a:endParaRPr lang="ru-RU"/>
        </a:p>
      </dgm:t>
    </dgm:pt>
    <dgm:pt modelId="{9F3317E3-6B5B-483B-B1C6-B60AA692B13A}">
      <dgm:prSet phldrT="[Текст]" custT="1"/>
      <dgm:spPr>
        <a:solidFill>
          <a:srgbClr val="B5D8E1"/>
        </a:solidFill>
      </dgm:spPr>
      <dgm:t>
        <a:bodyPr/>
        <a:lstStyle/>
        <a:p>
          <a:r>
            <a:rPr lang="en-US" sz="2000" b="1" dirty="0">
              <a:solidFill>
                <a:schemeClr val="tx2">
                  <a:lumMod val="75000"/>
                  <a:lumOff val="25000"/>
                </a:schemeClr>
              </a:solidFill>
            </a:rPr>
            <a:t>TAM</a:t>
          </a:r>
        </a:p>
        <a:p>
          <a:r>
            <a:rPr lang="en-US" sz="1700" b="1" dirty="0">
              <a:solidFill>
                <a:schemeClr val="tx2">
                  <a:lumMod val="75000"/>
                  <a:lumOff val="25000"/>
                </a:schemeClr>
              </a:solidFill>
            </a:rPr>
            <a:t>509 581 800</a:t>
          </a:r>
          <a:r>
            <a:rPr lang="ru-RU" sz="1700" b="1" dirty="0">
              <a:solidFill>
                <a:schemeClr val="tx2">
                  <a:lumMod val="75000"/>
                  <a:lumOff val="25000"/>
                </a:schemeClr>
              </a:solidFill>
            </a:rPr>
            <a:t> руб.</a:t>
          </a:r>
          <a:endParaRPr lang="en-US" sz="1700" b="1" dirty="0">
            <a:solidFill>
              <a:schemeClr val="tx2">
                <a:lumMod val="75000"/>
                <a:lumOff val="25000"/>
              </a:schemeClr>
            </a:solidFill>
          </a:endParaRPr>
        </a:p>
      </dgm:t>
    </dgm:pt>
    <dgm:pt modelId="{8D172695-7F5A-4933-BE4C-1263689EAD09}" type="parTrans" cxnId="{6BBDC512-A5CA-433D-87AF-CC9CF9AA374B}">
      <dgm:prSet/>
      <dgm:spPr/>
      <dgm:t>
        <a:bodyPr/>
        <a:lstStyle/>
        <a:p>
          <a:endParaRPr lang="ru-RU"/>
        </a:p>
      </dgm:t>
    </dgm:pt>
    <dgm:pt modelId="{258E2759-2D68-40D7-BB95-6ADE368C9118}" type="sibTrans" cxnId="{6BBDC512-A5CA-433D-87AF-CC9CF9AA374B}">
      <dgm:prSet/>
      <dgm:spPr/>
      <dgm:t>
        <a:bodyPr/>
        <a:lstStyle/>
        <a:p>
          <a:endParaRPr lang="ru-RU"/>
        </a:p>
      </dgm:t>
    </dgm:pt>
    <dgm:pt modelId="{37650BC7-5AF5-4E3C-ADAB-A4D50CD4FC6E}">
      <dgm:prSet phldrT="[Текст]" custT="1"/>
      <dgm:spPr/>
      <dgm:t>
        <a:bodyPr/>
        <a:lstStyle/>
        <a:p>
          <a:r>
            <a:rPr lang="en-US" sz="2000" b="1" dirty="0">
              <a:solidFill>
                <a:schemeClr val="tx2">
                  <a:lumMod val="75000"/>
                  <a:lumOff val="25000"/>
                </a:schemeClr>
              </a:solidFill>
            </a:rPr>
            <a:t>SAM</a:t>
          </a:r>
        </a:p>
        <a:p>
          <a:r>
            <a:rPr lang="en-US" sz="1800" b="1" dirty="0">
              <a:solidFill>
                <a:schemeClr val="tx2">
                  <a:lumMod val="75000"/>
                  <a:lumOff val="25000"/>
                </a:schemeClr>
              </a:solidFill>
            </a:rPr>
            <a:t>50 958 180</a:t>
          </a:r>
          <a:r>
            <a:rPr lang="ru-RU" sz="1800" b="1" dirty="0">
              <a:solidFill>
                <a:schemeClr val="tx2">
                  <a:lumMod val="75000"/>
                  <a:lumOff val="25000"/>
                </a:schemeClr>
              </a:solidFill>
            </a:rPr>
            <a:t> руб.</a:t>
          </a:r>
          <a:endParaRPr lang="en-US" sz="1800" b="1" dirty="0">
            <a:solidFill>
              <a:schemeClr val="tx2">
                <a:lumMod val="75000"/>
                <a:lumOff val="25000"/>
              </a:schemeClr>
            </a:solidFill>
          </a:endParaRPr>
        </a:p>
      </dgm:t>
    </dgm:pt>
    <dgm:pt modelId="{26FC51EF-D930-4320-AF5F-DC6E2F5F47B5}" type="parTrans" cxnId="{E647AA87-FACB-47E2-A0D6-C959C3618896}">
      <dgm:prSet/>
      <dgm:spPr/>
      <dgm:t>
        <a:bodyPr/>
        <a:lstStyle/>
        <a:p>
          <a:endParaRPr lang="ru-RU"/>
        </a:p>
      </dgm:t>
    </dgm:pt>
    <dgm:pt modelId="{D5F1B03C-5937-4EED-BA06-80713C5BC6DA}" type="sibTrans" cxnId="{E647AA87-FACB-47E2-A0D6-C959C3618896}">
      <dgm:prSet/>
      <dgm:spPr/>
      <dgm:t>
        <a:bodyPr/>
        <a:lstStyle/>
        <a:p>
          <a:endParaRPr lang="ru-RU"/>
        </a:p>
      </dgm:t>
    </dgm:pt>
    <dgm:pt modelId="{5CAF46B1-5DC7-463E-843A-04728E4B428A}">
      <dgm:prSet phldrT="[Текст]" custT="1"/>
      <dgm:spPr/>
      <dgm:t>
        <a:bodyPr/>
        <a:lstStyle/>
        <a:p>
          <a:r>
            <a:rPr lang="en-US" sz="2000" b="1" dirty="0">
              <a:solidFill>
                <a:schemeClr val="tx2">
                  <a:lumMod val="75000"/>
                  <a:lumOff val="25000"/>
                </a:schemeClr>
              </a:solidFill>
            </a:rPr>
            <a:t>SOM</a:t>
          </a:r>
        </a:p>
        <a:p>
          <a:r>
            <a:rPr lang="en-US" sz="1800" b="1" dirty="0">
              <a:solidFill>
                <a:schemeClr val="tx2">
                  <a:lumMod val="75000"/>
                  <a:lumOff val="25000"/>
                </a:schemeClr>
              </a:solidFill>
            </a:rPr>
            <a:t>2 547 909</a:t>
          </a:r>
          <a:r>
            <a:rPr lang="ru-RU" sz="1800" b="1" dirty="0">
              <a:solidFill>
                <a:schemeClr val="tx2">
                  <a:lumMod val="75000"/>
                  <a:lumOff val="25000"/>
                </a:schemeClr>
              </a:solidFill>
            </a:rPr>
            <a:t> руб.</a:t>
          </a:r>
          <a:endParaRPr lang="en-US" sz="1800" b="1" dirty="0">
            <a:solidFill>
              <a:schemeClr val="tx2">
                <a:lumMod val="75000"/>
                <a:lumOff val="25000"/>
              </a:schemeClr>
            </a:solidFill>
          </a:endParaRPr>
        </a:p>
      </dgm:t>
    </dgm:pt>
    <dgm:pt modelId="{1AD810FF-0B9A-4488-A314-8D3F60218069}" type="parTrans" cxnId="{0092A4C5-3151-40D5-AC8A-1D057214A01B}">
      <dgm:prSet/>
      <dgm:spPr/>
      <dgm:t>
        <a:bodyPr/>
        <a:lstStyle/>
        <a:p>
          <a:endParaRPr lang="ru-RU"/>
        </a:p>
      </dgm:t>
    </dgm:pt>
    <dgm:pt modelId="{BED375D5-067D-41E3-AC3E-F859AA25D908}" type="sibTrans" cxnId="{0092A4C5-3151-40D5-AC8A-1D057214A01B}">
      <dgm:prSet/>
      <dgm:spPr/>
      <dgm:t>
        <a:bodyPr/>
        <a:lstStyle/>
        <a:p>
          <a:endParaRPr lang="ru-RU"/>
        </a:p>
      </dgm:t>
    </dgm:pt>
    <dgm:pt modelId="{132E2BCE-9EB4-445B-98DD-A9E2F9399510}" type="pres">
      <dgm:prSet presAssocID="{D4F9A0DF-E9A8-4552-B3B4-698B85504472}" presName="Name0" presStyleCnt="0">
        <dgm:presLayoutVars>
          <dgm:chMax val="7"/>
          <dgm:resizeHandles val="exact"/>
        </dgm:presLayoutVars>
      </dgm:prSet>
      <dgm:spPr/>
    </dgm:pt>
    <dgm:pt modelId="{D4734777-8656-4B38-84E6-36D8E2DBA15A}" type="pres">
      <dgm:prSet presAssocID="{D4F9A0DF-E9A8-4552-B3B4-698B85504472}" presName="comp1" presStyleCnt="0"/>
      <dgm:spPr/>
    </dgm:pt>
    <dgm:pt modelId="{5AB0BC3E-A756-4B58-B0D0-528BDC391294}" type="pres">
      <dgm:prSet presAssocID="{D4F9A0DF-E9A8-4552-B3B4-698B85504472}" presName="circle1" presStyleLbl="node1" presStyleIdx="0" presStyleCnt="4" custScaleX="107330" custLinFactNeighborX="-247" custLinFactNeighborY="296"/>
      <dgm:spPr/>
    </dgm:pt>
    <dgm:pt modelId="{51DE0DE7-8C3F-4A50-9A86-E2CBB97FCB05}" type="pres">
      <dgm:prSet presAssocID="{D4F9A0DF-E9A8-4552-B3B4-698B85504472}" presName="c1text" presStyleLbl="node1" presStyleIdx="0" presStyleCnt="4">
        <dgm:presLayoutVars>
          <dgm:bulletEnabled val="1"/>
        </dgm:presLayoutVars>
      </dgm:prSet>
      <dgm:spPr/>
    </dgm:pt>
    <dgm:pt modelId="{CD4A6AFD-D8A3-4EE9-A1DA-E180B787E113}" type="pres">
      <dgm:prSet presAssocID="{D4F9A0DF-E9A8-4552-B3B4-698B85504472}" presName="comp2" presStyleCnt="0"/>
      <dgm:spPr/>
    </dgm:pt>
    <dgm:pt modelId="{FA289C12-A0C6-4458-B510-45FCC71D78FB}" type="pres">
      <dgm:prSet presAssocID="{D4F9A0DF-E9A8-4552-B3B4-698B85504472}" presName="circle2" presStyleLbl="node1" presStyleIdx="1" presStyleCnt="4"/>
      <dgm:spPr/>
    </dgm:pt>
    <dgm:pt modelId="{48A09822-84F4-4C53-96DE-531C6B2935B5}" type="pres">
      <dgm:prSet presAssocID="{D4F9A0DF-E9A8-4552-B3B4-698B85504472}" presName="c2text" presStyleLbl="node1" presStyleIdx="1" presStyleCnt="4">
        <dgm:presLayoutVars>
          <dgm:bulletEnabled val="1"/>
        </dgm:presLayoutVars>
      </dgm:prSet>
      <dgm:spPr/>
    </dgm:pt>
    <dgm:pt modelId="{D3E602A7-3420-43E6-BDAB-EB6E16456EF7}" type="pres">
      <dgm:prSet presAssocID="{D4F9A0DF-E9A8-4552-B3B4-698B85504472}" presName="comp3" presStyleCnt="0"/>
      <dgm:spPr/>
    </dgm:pt>
    <dgm:pt modelId="{8CF28A53-D2D8-4C10-89DD-90FD276D33ED}" type="pres">
      <dgm:prSet presAssocID="{D4F9A0DF-E9A8-4552-B3B4-698B85504472}" presName="circle3" presStyleLbl="node1" presStyleIdx="2" presStyleCnt="4"/>
      <dgm:spPr/>
    </dgm:pt>
    <dgm:pt modelId="{A067AB54-A50D-4E0B-B75D-CFD514732D1B}" type="pres">
      <dgm:prSet presAssocID="{D4F9A0DF-E9A8-4552-B3B4-698B85504472}" presName="c3text" presStyleLbl="node1" presStyleIdx="2" presStyleCnt="4">
        <dgm:presLayoutVars>
          <dgm:bulletEnabled val="1"/>
        </dgm:presLayoutVars>
      </dgm:prSet>
      <dgm:spPr/>
    </dgm:pt>
    <dgm:pt modelId="{2D20B19F-9CA0-424F-A644-CCEADB344AD8}" type="pres">
      <dgm:prSet presAssocID="{D4F9A0DF-E9A8-4552-B3B4-698B85504472}" presName="comp4" presStyleCnt="0"/>
      <dgm:spPr/>
    </dgm:pt>
    <dgm:pt modelId="{8F3597FD-350F-404F-8B63-F915DD10EC3D}" type="pres">
      <dgm:prSet presAssocID="{D4F9A0DF-E9A8-4552-B3B4-698B85504472}" presName="circle4" presStyleLbl="node1" presStyleIdx="3" presStyleCnt="4"/>
      <dgm:spPr/>
    </dgm:pt>
    <dgm:pt modelId="{75D5A934-9E9B-45C7-8E21-6E1F1E438DFA}" type="pres">
      <dgm:prSet presAssocID="{D4F9A0DF-E9A8-4552-B3B4-698B85504472}" presName="c4text" presStyleLbl="node1" presStyleIdx="3" presStyleCnt="4">
        <dgm:presLayoutVars>
          <dgm:bulletEnabled val="1"/>
        </dgm:presLayoutVars>
      </dgm:prSet>
      <dgm:spPr/>
    </dgm:pt>
  </dgm:ptLst>
  <dgm:cxnLst>
    <dgm:cxn modelId="{6BBDC512-A5CA-433D-87AF-CC9CF9AA374B}" srcId="{D4F9A0DF-E9A8-4552-B3B4-698B85504472}" destId="{9F3317E3-6B5B-483B-B1C6-B60AA692B13A}" srcOrd="1" destOrd="0" parTransId="{8D172695-7F5A-4933-BE4C-1263689EAD09}" sibTransId="{258E2759-2D68-40D7-BB95-6ADE368C9118}"/>
    <dgm:cxn modelId="{DCE5343E-314D-402B-ACE1-9D170DCF728F}" type="presOf" srcId="{37650BC7-5AF5-4E3C-ADAB-A4D50CD4FC6E}" destId="{8CF28A53-D2D8-4C10-89DD-90FD276D33ED}" srcOrd="0" destOrd="0" presId="urn:microsoft.com/office/officeart/2005/8/layout/venn2"/>
    <dgm:cxn modelId="{BF386F6C-7F58-48B1-9EDA-DF34D102FB85}" type="presOf" srcId="{5CAF46B1-5DC7-463E-843A-04728E4B428A}" destId="{8F3597FD-350F-404F-8B63-F915DD10EC3D}" srcOrd="0" destOrd="0" presId="urn:microsoft.com/office/officeart/2005/8/layout/venn2"/>
    <dgm:cxn modelId="{4ACEC56F-3807-413F-B61D-2FA60DC71502}" srcId="{D4F9A0DF-E9A8-4552-B3B4-698B85504472}" destId="{324C900F-C6E7-4EDF-AF7C-DE1DCD2F8780}" srcOrd="0" destOrd="0" parTransId="{60A4CD3E-1F4F-40A5-9236-7A0B420B8B50}" sibTransId="{7558A042-8949-418C-A19D-75D2204A7830}"/>
    <dgm:cxn modelId="{E647AA87-FACB-47E2-A0D6-C959C3618896}" srcId="{D4F9A0DF-E9A8-4552-B3B4-698B85504472}" destId="{37650BC7-5AF5-4E3C-ADAB-A4D50CD4FC6E}" srcOrd="2" destOrd="0" parTransId="{26FC51EF-D930-4320-AF5F-DC6E2F5F47B5}" sibTransId="{D5F1B03C-5937-4EED-BA06-80713C5BC6DA}"/>
    <dgm:cxn modelId="{DDACF592-FBA2-4130-B742-5EE470BA1342}" type="presOf" srcId="{324C900F-C6E7-4EDF-AF7C-DE1DCD2F8780}" destId="{5AB0BC3E-A756-4B58-B0D0-528BDC391294}" srcOrd="0" destOrd="0" presId="urn:microsoft.com/office/officeart/2005/8/layout/venn2"/>
    <dgm:cxn modelId="{4F5BDE9F-A7B5-4D31-9000-24989BEEDCE6}" type="presOf" srcId="{5CAF46B1-5DC7-463E-843A-04728E4B428A}" destId="{75D5A934-9E9B-45C7-8E21-6E1F1E438DFA}" srcOrd="1" destOrd="0" presId="urn:microsoft.com/office/officeart/2005/8/layout/venn2"/>
    <dgm:cxn modelId="{71BFE9B4-ED8C-4593-9A5A-163D5A5A191C}" type="presOf" srcId="{37650BC7-5AF5-4E3C-ADAB-A4D50CD4FC6E}" destId="{A067AB54-A50D-4E0B-B75D-CFD514732D1B}" srcOrd="1" destOrd="0" presId="urn:microsoft.com/office/officeart/2005/8/layout/venn2"/>
    <dgm:cxn modelId="{783165C1-4018-44B6-B218-5BCF9E890B51}" type="presOf" srcId="{324C900F-C6E7-4EDF-AF7C-DE1DCD2F8780}" destId="{51DE0DE7-8C3F-4A50-9A86-E2CBB97FCB05}" srcOrd="1" destOrd="0" presId="urn:microsoft.com/office/officeart/2005/8/layout/venn2"/>
    <dgm:cxn modelId="{0092A4C5-3151-40D5-AC8A-1D057214A01B}" srcId="{D4F9A0DF-E9A8-4552-B3B4-698B85504472}" destId="{5CAF46B1-5DC7-463E-843A-04728E4B428A}" srcOrd="3" destOrd="0" parTransId="{1AD810FF-0B9A-4488-A314-8D3F60218069}" sibTransId="{BED375D5-067D-41E3-AC3E-F859AA25D908}"/>
    <dgm:cxn modelId="{D989C0CA-34B2-4B43-B348-D112DAB0BE65}" type="presOf" srcId="{9F3317E3-6B5B-483B-B1C6-B60AA692B13A}" destId="{48A09822-84F4-4C53-96DE-531C6B2935B5}" srcOrd="1" destOrd="0" presId="urn:microsoft.com/office/officeart/2005/8/layout/venn2"/>
    <dgm:cxn modelId="{D5A19ED1-B47C-4EF2-8D99-7871FB38A613}" type="presOf" srcId="{D4F9A0DF-E9A8-4552-B3B4-698B85504472}" destId="{132E2BCE-9EB4-445B-98DD-A9E2F9399510}" srcOrd="0" destOrd="0" presId="urn:microsoft.com/office/officeart/2005/8/layout/venn2"/>
    <dgm:cxn modelId="{5069D5D2-D84B-49C0-A1DE-C016D5A77405}" type="presOf" srcId="{9F3317E3-6B5B-483B-B1C6-B60AA692B13A}" destId="{FA289C12-A0C6-4458-B510-45FCC71D78FB}" srcOrd="0" destOrd="0" presId="urn:microsoft.com/office/officeart/2005/8/layout/venn2"/>
    <dgm:cxn modelId="{523B2DEE-BC05-402E-BEF6-6E593411FCD3}" type="presParOf" srcId="{132E2BCE-9EB4-445B-98DD-A9E2F9399510}" destId="{D4734777-8656-4B38-84E6-36D8E2DBA15A}" srcOrd="0" destOrd="0" presId="urn:microsoft.com/office/officeart/2005/8/layout/venn2"/>
    <dgm:cxn modelId="{918B28F5-D5D0-40A7-AFF2-285873EADBEC}" type="presParOf" srcId="{D4734777-8656-4B38-84E6-36D8E2DBA15A}" destId="{5AB0BC3E-A756-4B58-B0D0-528BDC391294}" srcOrd="0" destOrd="0" presId="urn:microsoft.com/office/officeart/2005/8/layout/venn2"/>
    <dgm:cxn modelId="{31006520-E73B-4812-B428-241C6F2F2D84}" type="presParOf" srcId="{D4734777-8656-4B38-84E6-36D8E2DBA15A}" destId="{51DE0DE7-8C3F-4A50-9A86-E2CBB97FCB05}" srcOrd="1" destOrd="0" presId="urn:microsoft.com/office/officeart/2005/8/layout/venn2"/>
    <dgm:cxn modelId="{F356D6BA-7625-4D81-9964-38D2D30FED69}" type="presParOf" srcId="{132E2BCE-9EB4-445B-98DD-A9E2F9399510}" destId="{CD4A6AFD-D8A3-4EE9-A1DA-E180B787E113}" srcOrd="1" destOrd="0" presId="urn:microsoft.com/office/officeart/2005/8/layout/venn2"/>
    <dgm:cxn modelId="{362719DD-4984-4C00-B8C3-49A1D5BABDA3}" type="presParOf" srcId="{CD4A6AFD-D8A3-4EE9-A1DA-E180B787E113}" destId="{FA289C12-A0C6-4458-B510-45FCC71D78FB}" srcOrd="0" destOrd="0" presId="urn:microsoft.com/office/officeart/2005/8/layout/venn2"/>
    <dgm:cxn modelId="{5D92F3BD-5BC6-48E1-8261-879A7CF57230}" type="presParOf" srcId="{CD4A6AFD-D8A3-4EE9-A1DA-E180B787E113}" destId="{48A09822-84F4-4C53-96DE-531C6B2935B5}" srcOrd="1" destOrd="0" presId="urn:microsoft.com/office/officeart/2005/8/layout/venn2"/>
    <dgm:cxn modelId="{6FDFC755-B049-4B9B-BB66-89EBE55FC816}" type="presParOf" srcId="{132E2BCE-9EB4-445B-98DD-A9E2F9399510}" destId="{D3E602A7-3420-43E6-BDAB-EB6E16456EF7}" srcOrd="2" destOrd="0" presId="urn:microsoft.com/office/officeart/2005/8/layout/venn2"/>
    <dgm:cxn modelId="{BFC2B85C-56AF-4BDD-8D12-10A39DCBF845}" type="presParOf" srcId="{D3E602A7-3420-43E6-BDAB-EB6E16456EF7}" destId="{8CF28A53-D2D8-4C10-89DD-90FD276D33ED}" srcOrd="0" destOrd="0" presId="urn:microsoft.com/office/officeart/2005/8/layout/venn2"/>
    <dgm:cxn modelId="{52115F83-E1A5-486C-ADF3-24DBB0AB4B99}" type="presParOf" srcId="{D3E602A7-3420-43E6-BDAB-EB6E16456EF7}" destId="{A067AB54-A50D-4E0B-B75D-CFD514732D1B}" srcOrd="1" destOrd="0" presId="urn:microsoft.com/office/officeart/2005/8/layout/venn2"/>
    <dgm:cxn modelId="{AF130A71-BD1F-4944-85F2-642499CD4905}" type="presParOf" srcId="{132E2BCE-9EB4-445B-98DD-A9E2F9399510}" destId="{2D20B19F-9CA0-424F-A644-CCEADB344AD8}" srcOrd="3" destOrd="0" presId="urn:microsoft.com/office/officeart/2005/8/layout/venn2"/>
    <dgm:cxn modelId="{C0C3D4DC-D981-44FB-8854-BFA13B8BE50F}" type="presParOf" srcId="{2D20B19F-9CA0-424F-A644-CCEADB344AD8}" destId="{8F3597FD-350F-404F-8B63-F915DD10EC3D}" srcOrd="0" destOrd="0" presId="urn:microsoft.com/office/officeart/2005/8/layout/venn2"/>
    <dgm:cxn modelId="{074564E2-CA22-4E92-9769-3E1D6FAE1B50}" type="presParOf" srcId="{2D20B19F-9CA0-424F-A644-CCEADB344AD8}" destId="{75D5A934-9E9B-45C7-8E21-6E1F1E438DF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0BC3E-A756-4B58-B0D0-528BDC391294}">
      <dsp:nvSpPr>
        <dsp:cNvPr id="0" name=""/>
        <dsp:cNvSpPr/>
      </dsp:nvSpPr>
      <dsp:spPr>
        <a:xfrm>
          <a:off x="1011684" y="0"/>
          <a:ext cx="6076661" cy="56616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PAM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5 095 818 000</a:t>
          </a:r>
          <a:r>
            <a:rPr lang="ru-RU" sz="17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 руб.</a:t>
          </a:r>
          <a:endParaRPr lang="en-US" sz="1700" b="1" kern="1200" dirty="0">
            <a:solidFill>
              <a:schemeClr val="tx2">
                <a:lumMod val="75000"/>
                <a:lumOff val="25000"/>
              </a:schemeClr>
            </a:solidFill>
          </a:endParaRPr>
        </a:p>
      </dsp:txBody>
      <dsp:txXfrm>
        <a:off x="3200498" y="283083"/>
        <a:ext cx="1699034" cy="849249"/>
      </dsp:txXfrm>
    </dsp:sp>
    <dsp:sp modelId="{FA289C12-A0C6-4458-B510-45FCC71D78FB}">
      <dsp:nvSpPr>
        <dsp:cNvPr id="0" name=""/>
        <dsp:cNvSpPr/>
      </dsp:nvSpPr>
      <dsp:spPr>
        <a:xfrm>
          <a:off x="1799335" y="1132332"/>
          <a:ext cx="4529329" cy="4529329"/>
        </a:xfrm>
        <a:prstGeom prst="ellipse">
          <a:avLst/>
        </a:prstGeom>
        <a:solidFill>
          <a:srgbClr val="B5D8E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TAM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509 581 800</a:t>
          </a:r>
          <a:r>
            <a:rPr lang="ru-RU" sz="17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 руб.</a:t>
          </a:r>
          <a:endParaRPr lang="en-US" sz="1700" b="1" kern="1200" dirty="0">
            <a:solidFill>
              <a:schemeClr val="tx2">
                <a:lumMod val="75000"/>
                <a:lumOff val="25000"/>
              </a:schemeClr>
            </a:solidFill>
          </a:endParaRPr>
        </a:p>
      </dsp:txBody>
      <dsp:txXfrm>
        <a:off x="3272499" y="1404092"/>
        <a:ext cx="1583000" cy="815279"/>
      </dsp:txXfrm>
    </dsp:sp>
    <dsp:sp modelId="{8CF28A53-D2D8-4C10-89DD-90FD276D33ED}">
      <dsp:nvSpPr>
        <dsp:cNvPr id="0" name=""/>
        <dsp:cNvSpPr/>
      </dsp:nvSpPr>
      <dsp:spPr>
        <a:xfrm>
          <a:off x="2365501" y="2264664"/>
          <a:ext cx="3396997" cy="3396997"/>
        </a:xfrm>
        <a:prstGeom prst="ellipse">
          <a:avLst/>
        </a:prstGeom>
        <a:solidFill>
          <a:schemeClr val="accent3">
            <a:hueOff val="12340341"/>
            <a:satOff val="-4964"/>
            <a:lumOff val="202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SAM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50 958 180</a:t>
          </a:r>
          <a:r>
            <a:rPr lang="ru-RU" sz="18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 руб.</a:t>
          </a:r>
          <a:endParaRPr lang="en-US" sz="1800" b="1" kern="1200" dirty="0">
            <a:solidFill>
              <a:schemeClr val="tx2">
                <a:lumMod val="75000"/>
                <a:lumOff val="25000"/>
              </a:schemeClr>
            </a:solidFill>
          </a:endParaRPr>
        </a:p>
      </dsp:txBody>
      <dsp:txXfrm>
        <a:off x="3272499" y="2519439"/>
        <a:ext cx="1583000" cy="764324"/>
      </dsp:txXfrm>
    </dsp:sp>
    <dsp:sp modelId="{8F3597FD-350F-404F-8B63-F915DD10EC3D}">
      <dsp:nvSpPr>
        <dsp:cNvPr id="0" name=""/>
        <dsp:cNvSpPr/>
      </dsp:nvSpPr>
      <dsp:spPr>
        <a:xfrm>
          <a:off x="2931667" y="3396997"/>
          <a:ext cx="2264664" cy="2264664"/>
        </a:xfrm>
        <a:prstGeom prst="ellipse">
          <a:avLst/>
        </a:prstGeom>
        <a:solidFill>
          <a:schemeClr val="accent3">
            <a:hueOff val="18510511"/>
            <a:satOff val="-7446"/>
            <a:lumOff val="30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SOM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2 547 909</a:t>
          </a:r>
          <a:r>
            <a:rPr lang="ru-RU" sz="1800" b="1" kern="1200" dirty="0">
              <a:solidFill>
                <a:schemeClr val="tx2">
                  <a:lumMod val="75000"/>
                  <a:lumOff val="25000"/>
                </a:schemeClr>
              </a:solidFill>
            </a:rPr>
            <a:t> руб.</a:t>
          </a:r>
          <a:endParaRPr lang="en-US" sz="1800" b="1" kern="1200" dirty="0">
            <a:solidFill>
              <a:schemeClr val="tx2">
                <a:lumMod val="75000"/>
                <a:lumOff val="25000"/>
              </a:schemeClr>
            </a:solidFill>
          </a:endParaRPr>
        </a:p>
      </dsp:txBody>
      <dsp:txXfrm>
        <a:off x="3263320" y="3963163"/>
        <a:ext cx="1601359" cy="1132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8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9" r:id="rId5"/>
    <p:sldLayoutId id="2147483660" r:id="rId6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>
            <a:extLst>
              <a:ext uri="{FF2B5EF4-FFF2-40B4-BE49-F238E27FC236}">
                <a16:creationId xmlns:a16="http://schemas.microsoft.com/office/drawing/2014/main" id="{A623959B-9984-B209-520A-9F94DCBD5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191344" y="2829639"/>
            <a:ext cx="8820712" cy="566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3638" b="1" kern="1200" cap="all" dirty="0" err="1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3638" kern="1200" cap="all" dirty="0">
              <a:solidFill>
                <a:prstClr val="white"/>
              </a:solidFill>
              <a:latin typeface="Gilroy-Black"/>
              <a:ea typeface="+mn-ea"/>
              <a:cs typeface="Trebuchet M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2265BF-CCF0-95BC-1BD9-21BCE629D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102" y="4581128"/>
            <a:ext cx="2187795" cy="1126886"/>
          </a:xfrm>
          <a:prstGeom prst="rect">
            <a:avLst/>
          </a:prstGeom>
        </p:spPr>
      </p:pic>
      <p:sp>
        <p:nvSpPr>
          <p:cNvPr id="2" name="Блок-схема: подготовка 1">
            <a:extLst>
              <a:ext uri="{FF2B5EF4-FFF2-40B4-BE49-F238E27FC236}">
                <a16:creationId xmlns:a16="http://schemas.microsoft.com/office/drawing/2014/main" id="{B74EF54B-35AA-7315-52CA-3499D058ADDB}"/>
              </a:ext>
            </a:extLst>
          </p:cNvPr>
          <p:cNvSpPr/>
          <p:nvPr/>
        </p:nvSpPr>
        <p:spPr>
          <a:xfrm>
            <a:off x="3863752" y="2712449"/>
            <a:ext cx="216024" cy="234379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4369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81BB222C-2C92-68A6-FC99-BC31B9616279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Проблема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5C50C7-2819-1FBB-4EC1-DAB0E825A1F8}"/>
              </a:ext>
            </a:extLst>
          </p:cNvPr>
          <p:cNvSpPr txBox="1"/>
          <p:nvPr/>
        </p:nvSpPr>
        <p:spPr>
          <a:xfrm>
            <a:off x="11592" y="6025903"/>
            <a:ext cx="4873023" cy="54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2500" b="1" kern="1200" cap="all" dirty="0" err="1">
                <a:solidFill>
                  <a:schemeClr val="tx1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2500" kern="1200" cap="all" dirty="0">
              <a:solidFill>
                <a:schemeClr val="tx1"/>
              </a:solidFill>
              <a:latin typeface="Gilroy-Black"/>
              <a:ea typeface="+mn-ea"/>
              <a:cs typeface="Trebuchet MS"/>
            </a:endParaRPr>
          </a:p>
        </p:txBody>
      </p:sp>
      <p:sp>
        <p:nvSpPr>
          <p:cNvPr id="4" name="Блок-схема: подготовка 3">
            <a:extLst>
              <a:ext uri="{FF2B5EF4-FFF2-40B4-BE49-F238E27FC236}">
                <a16:creationId xmlns:a16="http://schemas.microsoft.com/office/drawing/2014/main" id="{985C78A1-83C5-CFBE-BDDC-143065ECA2E6}"/>
              </a:ext>
            </a:extLst>
          </p:cNvPr>
          <p:cNvSpPr/>
          <p:nvPr/>
        </p:nvSpPr>
        <p:spPr>
          <a:xfrm>
            <a:off x="2567608" y="6093297"/>
            <a:ext cx="144016" cy="144016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B773B4-699D-7C7C-5369-6FC006428255}"/>
              </a:ext>
            </a:extLst>
          </p:cNvPr>
          <p:cNvSpPr txBox="1"/>
          <p:nvPr/>
        </p:nvSpPr>
        <p:spPr>
          <a:xfrm>
            <a:off x="247312" y="986906"/>
            <a:ext cx="1052651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В настоящее время 34% заказов из интернет-магазинов и маркетплейсов не выкупаются по вине службы доставки. Транспортные компании могут не соблюсти указанные сроки или потерять посылки, что в итоге приводит к утрате интереса клиента к товару (</a:t>
            </a:r>
            <a:r>
              <a:rPr lang="ru-RU" sz="2800" i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данные </a:t>
            </a:r>
            <a:r>
              <a:rPr lang="en-GB" sz="2800" i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PIM Solutions)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C7024AF-3845-7340-DDC1-5C3E415B8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44" y="3580633"/>
            <a:ext cx="4074528" cy="20602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DD7799F-7273-DBE2-D272-65BE694A0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3574973"/>
            <a:ext cx="4535747" cy="206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A3E1E4D0-4E61-5662-5A1B-0AC270EDB972}"/>
              </a:ext>
            </a:extLst>
          </p:cNvPr>
          <p:cNvSpPr txBox="1">
            <a:spLocks/>
          </p:cNvSpPr>
          <p:nvPr/>
        </p:nvSpPr>
        <p:spPr>
          <a:xfrm>
            <a:off x="-456728" y="528388"/>
            <a:ext cx="4655840" cy="622552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algn="ctr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4000" cap="all" dirty="0">
                <a:solidFill>
                  <a:schemeClr val="accent1"/>
                </a:solidFill>
              </a:rPr>
              <a:t>Клиент</a:t>
            </a:r>
            <a:endParaRPr lang="ru-RU" sz="3200" cap="all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DA2A92-B97C-4407-B7DA-E1EEFAE87812}"/>
              </a:ext>
            </a:extLst>
          </p:cNvPr>
          <p:cNvSpPr txBox="1"/>
          <p:nvPr/>
        </p:nvSpPr>
        <p:spPr>
          <a:xfrm>
            <a:off x="839416" y="1700808"/>
            <a:ext cx="928903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3200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Продавцы </a:t>
            </a:r>
            <a:r>
              <a:rPr lang="ru-RU" sz="3200" kern="1200" dirty="0">
                <a:solidFill>
                  <a:schemeClr val="dk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э</a:t>
            </a:r>
            <a:r>
              <a:rPr lang="ru-RU" sz="3200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лектроники на маркетплейсах;</a:t>
            </a:r>
          </a:p>
          <a:p>
            <a:pPr marL="457200" indent="-45720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3200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Логистические компании;</a:t>
            </a:r>
          </a:p>
          <a:p>
            <a:pPr marL="457200" indent="-45720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3200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Розничные сети;</a:t>
            </a:r>
          </a:p>
          <a:p>
            <a:pPr marL="457200" indent="-45720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3200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Склады и распределительные центры;</a:t>
            </a:r>
          </a:p>
          <a:p>
            <a:pPr marL="457200" indent="-45720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3200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Производственные предприятия.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38308A-B72A-666D-14C1-CE1A053E8DA4}"/>
              </a:ext>
            </a:extLst>
          </p:cNvPr>
          <p:cNvSpPr txBox="1"/>
          <p:nvPr/>
        </p:nvSpPr>
        <p:spPr>
          <a:xfrm>
            <a:off x="0" y="5977641"/>
            <a:ext cx="4873023" cy="54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2500" b="1" kern="1200" cap="all" dirty="0" err="1">
                <a:solidFill>
                  <a:schemeClr val="tx1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2500" kern="1200" cap="all" dirty="0">
              <a:solidFill>
                <a:schemeClr val="tx1"/>
              </a:solidFill>
              <a:latin typeface="Gilroy-Black"/>
              <a:ea typeface="+mn-ea"/>
              <a:cs typeface="Trebuchet MS"/>
            </a:endParaRPr>
          </a:p>
        </p:txBody>
      </p:sp>
      <p:sp>
        <p:nvSpPr>
          <p:cNvPr id="3" name="Блок-схема: подготовка 2">
            <a:extLst>
              <a:ext uri="{FF2B5EF4-FFF2-40B4-BE49-F238E27FC236}">
                <a16:creationId xmlns:a16="http://schemas.microsoft.com/office/drawing/2014/main" id="{A96021F7-AEFB-3AAD-00EA-44AD4307A35A}"/>
              </a:ext>
            </a:extLst>
          </p:cNvPr>
          <p:cNvSpPr/>
          <p:nvPr/>
        </p:nvSpPr>
        <p:spPr>
          <a:xfrm>
            <a:off x="2567608" y="6093297"/>
            <a:ext cx="144016" cy="144016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76CF61E7-8107-9222-0032-98BDABB829B3}"/>
              </a:ext>
            </a:extLst>
          </p:cNvPr>
          <p:cNvSpPr txBox="1">
            <a:spLocks/>
          </p:cNvSpPr>
          <p:nvPr/>
        </p:nvSpPr>
        <p:spPr>
          <a:xfrm>
            <a:off x="195324" y="300215"/>
            <a:ext cx="2711624" cy="65332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algn="ctr">
              <a:lnSpc>
                <a:spcPct val="100000"/>
              </a:lnSpc>
              <a:spcBef>
                <a:spcPts val="55"/>
              </a:spcBef>
              <a:buClrTx/>
            </a:pPr>
            <a:r>
              <a:rPr lang="ru-RU" sz="4000" cap="all" dirty="0">
                <a:solidFill>
                  <a:schemeClr val="accent1"/>
                </a:solidFill>
              </a:rPr>
              <a:t>Ре</a:t>
            </a:r>
            <a:r>
              <a:rPr lang="ru-RU" sz="4200" b="1" cap="all" dirty="0">
                <a:solidFill>
                  <a:schemeClr val="accent1"/>
                </a:solidFill>
                <a:latin typeface="Aptos Black" panose="020B0004020202020204" pitchFamily="34" charset="0"/>
              </a:rPr>
              <a:t>Ш</a:t>
            </a:r>
            <a:r>
              <a:rPr lang="ru-RU" sz="4000" cap="all" dirty="0">
                <a:solidFill>
                  <a:schemeClr val="accent1"/>
                </a:solidFill>
              </a:rPr>
              <a:t>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EFCC5E-A8A1-420B-BB86-9CCE2D036732}"/>
              </a:ext>
            </a:extLst>
          </p:cNvPr>
          <p:cNvSpPr txBox="1"/>
          <p:nvPr/>
        </p:nvSpPr>
        <p:spPr>
          <a:xfrm>
            <a:off x="214092" y="1558006"/>
            <a:ext cx="6768752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58" rtl="0"/>
            <a:r>
              <a:rPr lang="ru-RU" sz="2800" kern="1200" dirty="0"/>
              <a:t>Система отслеживания с использованием Bluetooth-меток:</a:t>
            </a:r>
            <a:br>
              <a:rPr lang="ru-RU" sz="2800" kern="1200" dirty="0"/>
            </a:br>
            <a:r>
              <a:rPr lang="ru-RU" sz="2800" kern="1200" dirty="0"/>
              <a:t>Оснастить товары, упаковки и транспортные средства Bluetooth-метками, которые позволяют отслеживать их местоположение в реальном времени.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0EE3A9-9B39-B969-DD04-19E891C27EF0}"/>
              </a:ext>
            </a:extLst>
          </p:cNvPr>
          <p:cNvSpPr txBox="1"/>
          <p:nvPr/>
        </p:nvSpPr>
        <p:spPr>
          <a:xfrm>
            <a:off x="11592" y="6025903"/>
            <a:ext cx="4873023" cy="54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2500" b="1" kern="1200" cap="all" dirty="0" err="1">
                <a:solidFill>
                  <a:schemeClr val="tx1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2500" kern="1200" cap="all" dirty="0">
              <a:solidFill>
                <a:schemeClr val="tx1"/>
              </a:solidFill>
              <a:latin typeface="Gilroy-Black"/>
              <a:ea typeface="+mn-ea"/>
              <a:cs typeface="Trebuchet MS"/>
            </a:endParaRPr>
          </a:p>
        </p:txBody>
      </p:sp>
      <p:sp>
        <p:nvSpPr>
          <p:cNvPr id="3" name="Блок-схема: подготовка 2">
            <a:extLst>
              <a:ext uri="{FF2B5EF4-FFF2-40B4-BE49-F238E27FC236}">
                <a16:creationId xmlns:a16="http://schemas.microsoft.com/office/drawing/2014/main" id="{8AD7737B-07F7-35CB-D6D8-1A5A8F510A06}"/>
              </a:ext>
            </a:extLst>
          </p:cNvPr>
          <p:cNvSpPr/>
          <p:nvPr/>
        </p:nvSpPr>
        <p:spPr>
          <a:xfrm>
            <a:off x="2567608" y="6093297"/>
            <a:ext cx="144016" cy="144016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29BEA9-5AC7-9B35-3630-DB5C053C4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968" y="78949"/>
            <a:ext cx="2711624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4C8ADDE-D1C9-C8BA-A6AA-C95C83813F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26" r="2898" b="31970"/>
          <a:stretch/>
        </p:blipFill>
        <p:spPr bwMode="auto">
          <a:xfrm>
            <a:off x="7440631" y="4653136"/>
            <a:ext cx="4013320" cy="180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62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EA5F73D9-3B53-667C-66FD-A17869AAA172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56099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600" cap="all" dirty="0">
                <a:solidFill>
                  <a:schemeClr val="accent1"/>
                </a:solidFill>
              </a:rPr>
              <a:t>Конкуренты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103834-6F48-E523-3F25-075D4682E8B7}"/>
              </a:ext>
            </a:extLst>
          </p:cNvPr>
          <p:cNvSpPr txBox="1"/>
          <p:nvPr/>
        </p:nvSpPr>
        <p:spPr>
          <a:xfrm>
            <a:off x="11592" y="6025903"/>
            <a:ext cx="4873023" cy="54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2500" b="1" kern="1200" cap="all" dirty="0" err="1">
                <a:solidFill>
                  <a:schemeClr val="tx1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2500" kern="1200" cap="all" dirty="0">
              <a:solidFill>
                <a:schemeClr val="tx1"/>
              </a:solidFill>
              <a:latin typeface="Gilroy-Black"/>
              <a:ea typeface="+mn-ea"/>
              <a:cs typeface="Trebuchet MS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2A2F059-2BE0-2FBD-553B-457DAEB78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397700"/>
              </p:ext>
            </p:extLst>
          </p:nvPr>
        </p:nvGraphicFramePr>
        <p:xfrm>
          <a:off x="360040" y="1139778"/>
          <a:ext cx="10729190" cy="4128473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2423592">
                  <a:extLst>
                    <a:ext uri="{9D8B030D-6E8A-4147-A177-3AD203B41FA5}">
                      <a16:colId xmlns:a16="http://schemas.microsoft.com/office/drawing/2014/main" val="4120555103"/>
                    </a:ext>
                  </a:extLst>
                </a:gridCol>
                <a:gridCol w="1868084">
                  <a:extLst>
                    <a:ext uri="{9D8B030D-6E8A-4147-A177-3AD203B41FA5}">
                      <a16:colId xmlns:a16="http://schemas.microsoft.com/office/drawing/2014/main" val="1211586555"/>
                    </a:ext>
                  </a:extLst>
                </a:gridCol>
                <a:gridCol w="2145838">
                  <a:extLst>
                    <a:ext uri="{9D8B030D-6E8A-4147-A177-3AD203B41FA5}">
                      <a16:colId xmlns:a16="http://schemas.microsoft.com/office/drawing/2014/main" val="303357896"/>
                    </a:ext>
                  </a:extLst>
                </a:gridCol>
                <a:gridCol w="2145838">
                  <a:extLst>
                    <a:ext uri="{9D8B030D-6E8A-4147-A177-3AD203B41FA5}">
                      <a16:colId xmlns:a16="http://schemas.microsoft.com/office/drawing/2014/main" val="2190776501"/>
                    </a:ext>
                  </a:extLst>
                </a:gridCol>
                <a:gridCol w="2145838">
                  <a:extLst>
                    <a:ext uri="{9D8B030D-6E8A-4147-A177-3AD203B41FA5}">
                      <a16:colId xmlns:a16="http://schemas.microsoft.com/office/drawing/2014/main" val="1047048978"/>
                    </a:ext>
                  </a:extLst>
                </a:gridCol>
              </a:tblGrid>
              <a:tr h="573082"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Страна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Точность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Цена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Технология 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23652"/>
                  </a:ext>
                </a:extLst>
              </a:tr>
              <a:tr h="573082"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en-GB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YouChip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Tech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Россия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25 см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UWB / BLE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3416504"/>
                  </a:ext>
                </a:extLst>
              </a:tr>
              <a:tr h="580427"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Tracki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США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50 см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UWB / BLE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8959483"/>
                  </a:ext>
                </a:extLst>
              </a:tr>
              <a:tr h="573082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Техносерв</a:t>
                      </a:r>
                      <a:r>
                        <a:rPr lang="ru-RU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Россия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50 см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UWB / BLE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646393"/>
                  </a:ext>
                </a:extLst>
              </a:tr>
              <a:tr h="6859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Zebra Technologies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США</a:t>
                      </a:r>
                    </a:p>
                    <a:p>
                      <a:pPr marL="0" algn="ctr" defTabSz="914358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20 см</a:t>
                      </a:r>
                    </a:p>
                    <a:p>
                      <a:pPr marL="0" algn="ctr" defTabSz="914358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$$</a:t>
                      </a:r>
                    </a:p>
                    <a:p>
                      <a:pPr marL="0" algn="ctr" defTabSz="914358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UWB / BLE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5152536"/>
                  </a:ext>
                </a:extLst>
              </a:tr>
              <a:tr h="573082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Ingram </a:t>
                      </a: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</a:t>
                      </a: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США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50 см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BLE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7558229"/>
                  </a:ext>
                </a:extLst>
              </a:tr>
            </a:tbl>
          </a:graphicData>
        </a:graphic>
      </p:graphicFrame>
      <p:sp>
        <p:nvSpPr>
          <p:cNvPr id="4" name="Блок-схема: подготовка 3">
            <a:extLst>
              <a:ext uri="{FF2B5EF4-FFF2-40B4-BE49-F238E27FC236}">
                <a16:creationId xmlns:a16="http://schemas.microsoft.com/office/drawing/2014/main" id="{3A458303-757E-D539-7AFD-EF990ECB760D}"/>
              </a:ext>
            </a:extLst>
          </p:cNvPr>
          <p:cNvSpPr/>
          <p:nvPr/>
        </p:nvSpPr>
        <p:spPr>
          <a:xfrm>
            <a:off x="2567608" y="6093297"/>
            <a:ext cx="144016" cy="144016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472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2E5695-60C9-2B2B-3812-AF8CDAE69E8C}"/>
              </a:ext>
            </a:extLst>
          </p:cNvPr>
          <p:cNvSpPr txBox="1"/>
          <p:nvPr/>
        </p:nvSpPr>
        <p:spPr>
          <a:xfrm>
            <a:off x="1055440" y="235966"/>
            <a:ext cx="19912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accent1"/>
                </a:solidFill>
                <a:latin typeface="Aptos Black" panose="020B0004020202020204" pitchFamily="34" charset="0"/>
              </a:rPr>
              <a:t>Рынок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2E6640-1759-B315-948D-4E65E7AD7F75}"/>
              </a:ext>
            </a:extLst>
          </p:cNvPr>
          <p:cNvSpPr txBox="1"/>
          <p:nvPr/>
        </p:nvSpPr>
        <p:spPr>
          <a:xfrm>
            <a:off x="11592" y="6025903"/>
            <a:ext cx="4873023" cy="54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2500" b="1" kern="1200" cap="all" dirty="0" err="1">
                <a:solidFill>
                  <a:schemeClr val="tx1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2500" kern="1200" cap="all" dirty="0">
              <a:solidFill>
                <a:schemeClr val="tx1"/>
              </a:solidFill>
              <a:latin typeface="Gilroy-Black"/>
              <a:ea typeface="+mn-ea"/>
              <a:cs typeface="Trebuchet MS"/>
            </a:endParaRPr>
          </a:p>
        </p:txBody>
      </p:sp>
      <p:sp>
        <p:nvSpPr>
          <p:cNvPr id="5" name="Блок-схема: подготовка 4">
            <a:extLst>
              <a:ext uri="{FF2B5EF4-FFF2-40B4-BE49-F238E27FC236}">
                <a16:creationId xmlns:a16="http://schemas.microsoft.com/office/drawing/2014/main" id="{D9E4FDB3-5A32-680E-68FF-CF5DF105DA2C}"/>
              </a:ext>
            </a:extLst>
          </p:cNvPr>
          <p:cNvSpPr/>
          <p:nvPr/>
        </p:nvSpPr>
        <p:spPr>
          <a:xfrm>
            <a:off x="2567608" y="6093297"/>
            <a:ext cx="144016" cy="144016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7E549BB3-7E7E-41D4-1203-CF5E84B7C1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7410170"/>
              </p:ext>
            </p:extLst>
          </p:nvPr>
        </p:nvGraphicFramePr>
        <p:xfrm>
          <a:off x="1703512" y="431635"/>
          <a:ext cx="8128000" cy="5661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F02DB63-7B55-A45A-1794-3E2A2B4C5B81}"/>
              </a:ext>
            </a:extLst>
          </p:cNvPr>
          <p:cNvSpPr txBox="1"/>
          <p:nvPr/>
        </p:nvSpPr>
        <p:spPr>
          <a:xfrm>
            <a:off x="5375920" y="6149061"/>
            <a:ext cx="6090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*количество продавцов на маркетплейсах*стоимость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1486375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3ECBE289-9E0A-543D-DEC0-12886B48E0C4}"/>
              </a:ext>
            </a:extLst>
          </p:cNvPr>
          <p:cNvSpPr txBox="1">
            <a:spLocks/>
          </p:cNvSpPr>
          <p:nvPr/>
        </p:nvSpPr>
        <p:spPr>
          <a:xfrm>
            <a:off x="479376" y="-5670"/>
            <a:ext cx="8472264" cy="59177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600" cap="all" dirty="0">
                <a:solidFill>
                  <a:schemeClr val="accent1"/>
                </a:solidFill>
              </a:rPr>
              <a:t>Би</a:t>
            </a:r>
            <a:r>
              <a:rPr lang="ru-RU" sz="3800" b="1" cap="all" dirty="0">
                <a:solidFill>
                  <a:schemeClr val="accent1"/>
                </a:solidFill>
                <a:latin typeface="Aptos Black" panose="020F0502020204030204" pitchFamily="34" charset="0"/>
              </a:rPr>
              <a:t>з</a:t>
            </a:r>
            <a:r>
              <a:rPr lang="ru-RU" sz="3600" cap="all" dirty="0">
                <a:solidFill>
                  <a:schemeClr val="accent1"/>
                </a:solidFill>
              </a:rPr>
              <a:t>нес-модел</a:t>
            </a:r>
            <a:r>
              <a:rPr lang="ru-RU" sz="3800" b="1" cap="all" dirty="0">
                <a:solidFill>
                  <a:schemeClr val="accent1"/>
                </a:solidFill>
                <a:latin typeface="Aptos Black" panose="020B0004020202020204" pitchFamily="34" charset="0"/>
              </a:rPr>
              <a:t>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3F1F77-61B6-5974-351F-81BB97451021}"/>
              </a:ext>
            </a:extLst>
          </p:cNvPr>
          <p:cNvSpPr txBox="1"/>
          <p:nvPr/>
        </p:nvSpPr>
        <p:spPr>
          <a:xfrm>
            <a:off x="11592" y="6025903"/>
            <a:ext cx="4873023" cy="54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2500" b="1" kern="1200" cap="all" dirty="0" err="1">
                <a:solidFill>
                  <a:schemeClr val="tx1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2500" kern="1200" cap="all" dirty="0">
              <a:solidFill>
                <a:schemeClr val="tx1"/>
              </a:solidFill>
              <a:latin typeface="Gilroy-Black"/>
              <a:ea typeface="+mn-ea"/>
              <a:cs typeface="Trebuchet MS"/>
            </a:endParaRPr>
          </a:p>
        </p:txBody>
      </p:sp>
      <p:sp>
        <p:nvSpPr>
          <p:cNvPr id="3" name="Блок-схема: подготовка 2">
            <a:extLst>
              <a:ext uri="{FF2B5EF4-FFF2-40B4-BE49-F238E27FC236}">
                <a16:creationId xmlns:a16="http://schemas.microsoft.com/office/drawing/2014/main" id="{CC1E8BC8-2898-EBD4-5F30-EC05B5FF8FDB}"/>
              </a:ext>
            </a:extLst>
          </p:cNvPr>
          <p:cNvSpPr/>
          <p:nvPr/>
        </p:nvSpPr>
        <p:spPr>
          <a:xfrm>
            <a:off x="2567608" y="6093297"/>
            <a:ext cx="144016" cy="144016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7C54FEF-C5AB-9B69-F3D5-CA1970609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063608"/>
              </p:ext>
            </p:extLst>
          </p:nvPr>
        </p:nvGraphicFramePr>
        <p:xfrm>
          <a:off x="-24680" y="498869"/>
          <a:ext cx="11521281" cy="6056650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2096553">
                  <a:extLst>
                    <a:ext uri="{9D8B030D-6E8A-4147-A177-3AD203B41FA5}">
                      <a16:colId xmlns:a16="http://schemas.microsoft.com/office/drawing/2014/main" val="987724971"/>
                    </a:ext>
                  </a:extLst>
                </a:gridCol>
                <a:gridCol w="2421571">
                  <a:extLst>
                    <a:ext uri="{9D8B030D-6E8A-4147-A177-3AD203B41FA5}">
                      <a16:colId xmlns:a16="http://schemas.microsoft.com/office/drawing/2014/main" val="2642739639"/>
                    </a:ext>
                  </a:extLst>
                </a:gridCol>
                <a:gridCol w="1890588">
                  <a:extLst>
                    <a:ext uri="{9D8B030D-6E8A-4147-A177-3AD203B41FA5}">
                      <a16:colId xmlns:a16="http://schemas.microsoft.com/office/drawing/2014/main" val="383402136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887231113"/>
                    </a:ext>
                  </a:extLst>
                </a:gridCol>
                <a:gridCol w="2088233">
                  <a:extLst>
                    <a:ext uri="{9D8B030D-6E8A-4147-A177-3AD203B41FA5}">
                      <a16:colId xmlns:a16="http://schemas.microsoft.com/office/drawing/2014/main" val="2018113648"/>
                    </a:ext>
                  </a:extLst>
                </a:gridCol>
              </a:tblGrid>
              <a:tr h="605538">
                <a:tc>
                  <a:txBody>
                    <a:bodyPr/>
                    <a:lstStyle/>
                    <a:p>
                      <a:pPr algn="ctr"/>
                      <a:r>
                        <a:rPr lang="ru-RU" sz="1750" b="1" dirty="0"/>
                        <a:t>Ключевые партнеры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b="1" dirty="0"/>
                        <a:t>Ключевые виды деятельности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b="1" dirty="0"/>
                        <a:t>Ценностные предложения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b="1" dirty="0"/>
                        <a:t>Взаимоотношения с клиентами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b="1" dirty="0"/>
                        <a:t>Потребительские сегменты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57034"/>
                  </a:ext>
                </a:extLst>
              </a:tr>
              <a:tr h="1846152">
                <a:tc rowSpan="4">
                  <a:txBody>
                    <a:bodyPr/>
                    <a:lstStyle/>
                    <a:p>
                      <a:r>
                        <a:rPr lang="ru-RU" sz="1700" dirty="0"/>
                        <a:t>Поставщики;</a:t>
                      </a:r>
                    </a:p>
                    <a:p>
                      <a:r>
                        <a:rPr lang="ru-RU" sz="1700" dirty="0"/>
                        <a:t>Образовательные учреждения и исследовательские организации;</a:t>
                      </a:r>
                    </a:p>
                    <a:p>
                      <a:r>
                        <a:rPr lang="ru-RU" sz="1700" dirty="0"/>
                        <a:t>Обучающие курсы;</a:t>
                      </a:r>
                    </a:p>
                    <a:p>
                      <a:r>
                        <a:rPr lang="ru-RU" sz="1700" dirty="0"/>
                        <a:t>Инвесторы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Производство меток;</a:t>
                      </a:r>
                    </a:p>
                    <a:p>
                      <a:r>
                        <a:rPr lang="ru-RU" sz="1700" dirty="0"/>
                        <a:t>Разработка и производство ПО;</a:t>
                      </a:r>
                    </a:p>
                    <a:p>
                      <a:r>
                        <a:rPr lang="ru-RU" sz="1700" dirty="0"/>
                        <a:t>Обслуживание и поддержка клиентов;</a:t>
                      </a:r>
                    </a:p>
                    <a:p>
                      <a:r>
                        <a:rPr lang="ru-RU" sz="1700" dirty="0"/>
                        <a:t>Маркетинг и продвижение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ru-RU" sz="1700" dirty="0"/>
                        <a:t>Система отслеживания с использованием </a:t>
                      </a:r>
                      <a:r>
                        <a:rPr lang="en-US" sz="1700" dirty="0"/>
                        <a:t>Bluetooth</a:t>
                      </a:r>
                      <a:r>
                        <a:rPr lang="ru-RU" sz="1700" dirty="0"/>
                        <a:t>-меток;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Персонализированное обслуживание;</a:t>
                      </a:r>
                    </a:p>
                    <a:p>
                      <a:r>
                        <a:rPr lang="ru-RU" sz="1700" dirty="0"/>
                        <a:t>Обучение по обслуживанию;</a:t>
                      </a:r>
                    </a:p>
                    <a:p>
                      <a:r>
                        <a:rPr lang="ru-RU" sz="1700" dirty="0"/>
                        <a:t>Регулярные обновления ПО;</a:t>
                      </a:r>
                    </a:p>
                    <a:p>
                      <a:r>
                        <a:rPr lang="ru-RU" sz="1700" dirty="0"/>
                        <a:t>Получение обратной связи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ru-RU" sz="1700" dirty="0"/>
                        <a:t>Продавцы электроники на маркетплейсах</a:t>
                      </a:r>
                    </a:p>
                    <a:p>
                      <a:r>
                        <a:rPr lang="ru-RU" sz="1700" dirty="0"/>
                        <a:t>Логистические компании;</a:t>
                      </a:r>
                    </a:p>
                    <a:p>
                      <a:r>
                        <a:rPr lang="ru-RU" sz="1700" dirty="0"/>
                        <a:t>Розничные сети;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784743"/>
                  </a:ext>
                </a:extLst>
              </a:tr>
              <a:tr h="5907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50" b="1" dirty="0"/>
                        <a:t>Ключевые ресурсы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/>
                        <a:t>Каналы продаж и взаимодействия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190835"/>
                  </a:ext>
                </a:extLst>
              </a:tr>
              <a:tr h="1681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75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700" dirty="0"/>
                        <a:t>Email-</a:t>
                      </a:r>
                      <a:r>
                        <a:rPr lang="ru-RU" sz="1700" dirty="0"/>
                        <a:t>рассылки;</a:t>
                      </a:r>
                    </a:p>
                    <a:p>
                      <a:r>
                        <a:rPr lang="ru-RU" sz="1700" dirty="0"/>
                        <a:t>Контекстная реклама;</a:t>
                      </a:r>
                    </a:p>
                    <a:p>
                      <a:r>
                        <a:rPr lang="ru-RU" sz="1700" dirty="0"/>
                        <a:t>Прямые продажи через сайт;</a:t>
                      </a:r>
                    </a:p>
                    <a:p>
                      <a:r>
                        <a:rPr lang="ru-RU" sz="1700" dirty="0"/>
                        <a:t>Отраслевые выставки и конференции;</a:t>
                      </a:r>
                    </a:p>
                    <a:p>
                      <a:r>
                        <a:rPr lang="ru-RU" sz="1700" dirty="0"/>
                        <a:t>Курсы</a:t>
                      </a:r>
                      <a:endParaRPr lang="ru-RU" sz="1700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784209"/>
                  </a:ext>
                </a:extLst>
              </a:tr>
              <a:tr h="167803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Сырье;</a:t>
                      </a:r>
                    </a:p>
                    <a:p>
                      <a:r>
                        <a:rPr lang="ru-RU" sz="1700" dirty="0"/>
                        <a:t>Помещение;</a:t>
                      </a:r>
                    </a:p>
                    <a:p>
                      <a:r>
                        <a:rPr lang="ru-RU" sz="1700" dirty="0"/>
                        <a:t>Оборудование;</a:t>
                      </a:r>
                    </a:p>
                    <a:p>
                      <a:r>
                        <a:rPr lang="ru-RU" sz="1700" dirty="0"/>
                        <a:t>Разработчики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n-US" sz="1700" dirty="0"/>
                        <a:t>Email-</a:t>
                      </a:r>
                      <a:r>
                        <a:rPr lang="ru-RU" sz="1700" dirty="0"/>
                        <a:t>рассылки;</a:t>
                      </a:r>
                    </a:p>
                    <a:p>
                      <a:r>
                        <a:rPr lang="ru-RU" sz="1700" dirty="0"/>
                        <a:t>Контекстная реклама;</a:t>
                      </a:r>
                    </a:p>
                    <a:p>
                      <a:r>
                        <a:rPr lang="ru-RU" sz="1700" dirty="0"/>
                        <a:t>Прямые продажи через сайт;</a:t>
                      </a:r>
                    </a:p>
                    <a:p>
                      <a:r>
                        <a:rPr lang="ru-RU" sz="1700" dirty="0"/>
                        <a:t>Отраслевые выставки и конференции;</a:t>
                      </a:r>
                    </a:p>
                    <a:p>
                      <a:r>
                        <a:rPr lang="ru-RU" sz="1700" dirty="0"/>
                        <a:t>Курсы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669326"/>
                  </a:ext>
                </a:extLst>
              </a:tr>
              <a:tr h="41785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700" b="1" dirty="0"/>
                        <a:t>Структура издержек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/>
                        <a:t>Потоки доходов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218931"/>
                  </a:ext>
                </a:extLst>
              </a:tr>
              <a:tr h="575999">
                <a:tc gridSpan="3">
                  <a:txBody>
                    <a:bodyPr/>
                    <a:lstStyle/>
                    <a:p>
                      <a:r>
                        <a:rPr lang="ru-RU" sz="1650" dirty="0"/>
                        <a:t>Затраты на производство, на маркетинг, арендная плата, заработная плата сотрудников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700" dirty="0"/>
                        <a:t>Выручка от продажи меток, подписка на ПО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649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482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975D1722-C44B-78A1-4452-56D125FC1ABF}"/>
              </a:ext>
            </a:extLst>
          </p:cNvPr>
          <p:cNvSpPr txBox="1">
            <a:spLocks/>
          </p:cNvSpPr>
          <p:nvPr/>
        </p:nvSpPr>
        <p:spPr>
          <a:xfrm>
            <a:off x="290883" y="404585"/>
            <a:ext cx="8472264" cy="53021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Теку</a:t>
            </a:r>
            <a:r>
              <a:rPr lang="ru-RU" sz="3400" cap="all" dirty="0">
                <a:solidFill>
                  <a:schemeClr val="accent1"/>
                </a:solidFill>
                <a:latin typeface="Aptos Black" panose="020B0004020202020204" pitchFamily="34" charset="0"/>
              </a:rPr>
              <a:t>щ</a:t>
            </a:r>
            <a:r>
              <a:rPr lang="ru-RU" sz="3200" cap="all" dirty="0">
                <a:solidFill>
                  <a:schemeClr val="accent1"/>
                </a:solidFill>
              </a:rPr>
              <a:t>ие ре</a:t>
            </a:r>
            <a:r>
              <a:rPr lang="ru-RU" sz="3400" b="1" cap="all" dirty="0">
                <a:solidFill>
                  <a:schemeClr val="accent1"/>
                </a:solidFill>
                <a:latin typeface="Aptos Black" panose="020B0004020202020204" pitchFamily="34" charset="0"/>
              </a:rPr>
              <a:t>з</a:t>
            </a:r>
            <a:r>
              <a:rPr lang="ru-RU" sz="3200" cap="all" dirty="0">
                <a:solidFill>
                  <a:schemeClr val="accent1"/>
                </a:solidFill>
              </a:rPr>
              <a:t>ул</a:t>
            </a:r>
            <a:r>
              <a:rPr lang="ru-RU" sz="3400" b="1" cap="all" dirty="0">
                <a:solidFill>
                  <a:schemeClr val="accent1"/>
                </a:solidFill>
                <a:latin typeface="Aptos Black" panose="020B0004020202020204" pitchFamily="34" charset="0"/>
              </a:rPr>
              <a:t>ь</a:t>
            </a:r>
            <a:r>
              <a:rPr lang="ru-RU" sz="3200" cap="all" dirty="0">
                <a:solidFill>
                  <a:schemeClr val="accent1"/>
                </a:solidFill>
              </a:rPr>
              <a:t>таты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F17564-40A6-4F98-86EF-F389D67C9244}"/>
              </a:ext>
            </a:extLst>
          </p:cNvPr>
          <p:cNvSpPr txBox="1"/>
          <p:nvPr/>
        </p:nvSpPr>
        <p:spPr>
          <a:xfrm>
            <a:off x="11592" y="6025903"/>
            <a:ext cx="4873023" cy="54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2500" b="1" kern="1200" cap="all" dirty="0" err="1">
                <a:solidFill>
                  <a:schemeClr val="tx1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2500" kern="1200" cap="all" dirty="0">
              <a:solidFill>
                <a:schemeClr val="tx1"/>
              </a:solidFill>
              <a:latin typeface="Gilroy-Black"/>
              <a:ea typeface="+mn-ea"/>
              <a:cs typeface="Trebuchet MS"/>
            </a:endParaRPr>
          </a:p>
        </p:txBody>
      </p:sp>
      <p:sp>
        <p:nvSpPr>
          <p:cNvPr id="4" name="Блок-схема: подготовка 3">
            <a:extLst>
              <a:ext uri="{FF2B5EF4-FFF2-40B4-BE49-F238E27FC236}">
                <a16:creationId xmlns:a16="http://schemas.microsoft.com/office/drawing/2014/main" id="{D6F1E99D-85F0-E2E9-5ABB-FDAA17E5B16D}"/>
              </a:ext>
            </a:extLst>
          </p:cNvPr>
          <p:cNvSpPr/>
          <p:nvPr/>
        </p:nvSpPr>
        <p:spPr>
          <a:xfrm>
            <a:off x="2567608" y="6093297"/>
            <a:ext cx="144016" cy="144016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C69C96-1CB4-3880-975E-4B0EA10AF5E8}"/>
              </a:ext>
            </a:extLst>
          </p:cNvPr>
          <p:cNvSpPr txBox="1"/>
          <p:nvPr/>
        </p:nvSpPr>
        <p:spPr>
          <a:xfrm>
            <a:off x="551384" y="1411208"/>
            <a:ext cx="847226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Снижение количества ошибок при комплектации заказов на 20%;</a:t>
            </a:r>
          </a:p>
          <a:p>
            <a:endParaRPr lang="ru-RU" sz="2600" dirty="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ru-RU" sz="26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Повышение скорости обработки заказов на 15%;</a:t>
            </a:r>
          </a:p>
          <a:p>
            <a:endParaRPr lang="ru-RU" sz="2600" dirty="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ru-RU" sz="26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Снижение затрат на инвентаризацию на 10%;</a:t>
            </a:r>
          </a:p>
          <a:p>
            <a:endParaRPr lang="ru-RU" sz="2600" dirty="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ru-RU" sz="26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Снижение уровня потерь товара на 5%;</a:t>
            </a:r>
          </a:p>
          <a:p>
            <a:endParaRPr lang="ru-RU" sz="2600" dirty="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ru-RU" sz="26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Повышение безопасности на предприятиях на 5%.</a:t>
            </a:r>
          </a:p>
          <a:p>
            <a:endParaRPr lang="ru-RU" sz="2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7A10F11-F9CA-62BC-8FE8-CA92A0D7E500}"/>
              </a:ext>
            </a:extLst>
          </p:cNvPr>
          <p:cNvSpPr/>
          <p:nvPr/>
        </p:nvSpPr>
        <p:spPr>
          <a:xfrm>
            <a:off x="292600" y="1412979"/>
            <a:ext cx="288032" cy="41034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24A1050-B133-6367-A191-E9DF13F3CB35}"/>
              </a:ext>
            </a:extLst>
          </p:cNvPr>
          <p:cNvSpPr/>
          <p:nvPr/>
        </p:nvSpPr>
        <p:spPr>
          <a:xfrm>
            <a:off x="290883" y="2645782"/>
            <a:ext cx="288032" cy="410344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76C7753-F5BF-13E1-7644-BA223B7AB5FF}"/>
              </a:ext>
            </a:extLst>
          </p:cNvPr>
          <p:cNvSpPr/>
          <p:nvPr/>
        </p:nvSpPr>
        <p:spPr>
          <a:xfrm>
            <a:off x="263352" y="3437416"/>
            <a:ext cx="288032" cy="41034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749F07-7151-8AF5-7118-78F9DFC3D8C8}"/>
              </a:ext>
            </a:extLst>
          </p:cNvPr>
          <p:cNvSpPr/>
          <p:nvPr/>
        </p:nvSpPr>
        <p:spPr>
          <a:xfrm>
            <a:off x="263352" y="4231326"/>
            <a:ext cx="288032" cy="410344"/>
          </a:xfrm>
          <a:prstGeom prst="ellipse">
            <a:avLst/>
          </a:prstGeom>
          <a:solidFill>
            <a:srgbClr val="AEADBF"/>
          </a:solidFill>
          <a:ln>
            <a:solidFill>
              <a:srgbClr val="AEAD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BD1EA66-233B-7B12-09DE-22827FCDD43A}"/>
              </a:ext>
            </a:extLst>
          </p:cNvPr>
          <p:cNvSpPr/>
          <p:nvPr/>
        </p:nvSpPr>
        <p:spPr>
          <a:xfrm>
            <a:off x="263352" y="5050928"/>
            <a:ext cx="288032" cy="410344"/>
          </a:xfrm>
          <a:prstGeom prst="ellipse">
            <a:avLst/>
          </a:prstGeom>
          <a:solidFill>
            <a:srgbClr val="FBB3C1"/>
          </a:solidFill>
          <a:ln>
            <a:solidFill>
              <a:srgbClr val="FBB3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E8AF1D-607E-7367-A0DB-0909DB1F5437}"/>
              </a:ext>
            </a:extLst>
          </p:cNvPr>
          <p:cNvSpPr txBox="1"/>
          <p:nvPr/>
        </p:nvSpPr>
        <p:spPr>
          <a:xfrm>
            <a:off x="177370" y="5656571"/>
            <a:ext cx="4780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i="1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*кейсы взяты из международной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1336645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1875540E-ED27-CD7B-EF70-D39107ED3F58}"/>
              </a:ext>
            </a:extLst>
          </p:cNvPr>
          <p:cNvSpPr txBox="1">
            <a:spLocks/>
          </p:cNvSpPr>
          <p:nvPr/>
        </p:nvSpPr>
        <p:spPr>
          <a:xfrm>
            <a:off x="407368" y="243163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команда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190C3F-8D6B-AC54-6516-2B4FAE3F09AA}"/>
              </a:ext>
            </a:extLst>
          </p:cNvPr>
          <p:cNvSpPr txBox="1"/>
          <p:nvPr/>
        </p:nvSpPr>
        <p:spPr>
          <a:xfrm>
            <a:off x="0" y="6033414"/>
            <a:ext cx="2783632" cy="526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2500" b="1" kern="1200" cap="all" dirty="0" err="1">
                <a:solidFill>
                  <a:schemeClr val="tx1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2500" kern="1200" cap="all" dirty="0">
              <a:solidFill>
                <a:schemeClr val="tx1"/>
              </a:solidFill>
              <a:latin typeface="Gilroy-Black"/>
              <a:ea typeface="+mn-ea"/>
              <a:cs typeface="Trebuchet MS"/>
            </a:endParaRPr>
          </a:p>
        </p:txBody>
      </p:sp>
      <p:sp>
        <p:nvSpPr>
          <p:cNvPr id="6" name="Блок-схема: подготовка 5">
            <a:extLst>
              <a:ext uri="{FF2B5EF4-FFF2-40B4-BE49-F238E27FC236}">
                <a16:creationId xmlns:a16="http://schemas.microsoft.com/office/drawing/2014/main" id="{F631BDF9-2D94-A236-9240-BD235259DE28}"/>
              </a:ext>
            </a:extLst>
          </p:cNvPr>
          <p:cNvSpPr/>
          <p:nvPr/>
        </p:nvSpPr>
        <p:spPr>
          <a:xfrm>
            <a:off x="2567608" y="6093297"/>
            <a:ext cx="144016" cy="144016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F60796-8FB8-5FD4-FD26-7542CEFC2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26" y="954160"/>
            <a:ext cx="2044995" cy="21204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9A6CC7-32DB-430C-5D2F-801CE40BE5CD}"/>
              </a:ext>
            </a:extLst>
          </p:cNvPr>
          <p:cNvSpPr txBox="1"/>
          <p:nvPr/>
        </p:nvSpPr>
        <p:spPr>
          <a:xfrm>
            <a:off x="2349827" y="1414513"/>
            <a:ext cx="3502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Цыбулина</a:t>
            </a: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Кристина,</a:t>
            </a:r>
            <a:r>
              <a:rPr lang="en-US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leader</a:t>
            </a: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Студентка 4 курса </a:t>
            </a:r>
            <a:r>
              <a:rPr lang="ru-RU" sz="18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ФУп</a:t>
            </a: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ЮФУ, </a:t>
            </a: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Участник Акселератора </a:t>
            </a:r>
            <a:r>
              <a:rPr lang="en-US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SBS Creative</a:t>
            </a: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A40B8B1-7038-BD96-DD22-4A67D332A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04405"/>
            <a:ext cx="2056541" cy="2120460"/>
          </a:xfrm>
          <a:prstGeom prst="ellipse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DF4DEC-7B96-9BE3-68C0-2672CD7FB7C6}"/>
              </a:ext>
            </a:extLst>
          </p:cNvPr>
          <p:cNvSpPr txBox="1"/>
          <p:nvPr/>
        </p:nvSpPr>
        <p:spPr>
          <a:xfrm>
            <a:off x="8221320" y="2474456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Цитрин Ярослав,</a:t>
            </a:r>
            <a:r>
              <a:rPr lang="en-US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data&amp;web</a:t>
            </a: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Студент 4 курса ИТА ЮФУ, </a:t>
            </a: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Участник </a:t>
            </a:r>
            <a:r>
              <a:rPr lang="ru-RU" sz="18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хакатона</a:t>
            </a: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Cybergarden</a:t>
            </a: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928C38-1202-E9C1-981B-60E0822E4A43}"/>
              </a:ext>
            </a:extLst>
          </p:cNvPr>
          <p:cNvSpPr txBox="1"/>
          <p:nvPr/>
        </p:nvSpPr>
        <p:spPr>
          <a:xfrm>
            <a:off x="3548856" y="4243159"/>
            <a:ext cx="40185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Зуев Денис,</a:t>
            </a:r>
            <a:r>
              <a:rPr lang="en-US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pr</a:t>
            </a: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Студент 4 курса  </a:t>
            </a:r>
            <a:r>
              <a:rPr lang="ru-RU" sz="18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ФУп</a:t>
            </a: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ЮФУ, </a:t>
            </a: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Участник Акселераторов ЮФУ, </a:t>
            </a:r>
            <a:r>
              <a:rPr lang="en-US" sz="18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SFedU</a:t>
            </a:r>
            <a:r>
              <a:rPr lang="en-US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Exponent </a:t>
            </a: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8450F11-1326-AFE7-E120-728C1FCEC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816" y="3721799"/>
            <a:ext cx="2056541" cy="2182041"/>
          </a:xfrm>
          <a:prstGeom prst="ellipse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702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25132FF5-A34C-DBA2-EEAC-D35D60A5065A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53021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Планы ра</a:t>
            </a:r>
            <a:r>
              <a:rPr lang="ru-RU" sz="3400" cap="all" dirty="0">
                <a:solidFill>
                  <a:schemeClr val="accent1"/>
                </a:solidFill>
                <a:latin typeface="Aptos Black" panose="020B0004020202020204" pitchFamily="34" charset="0"/>
              </a:rPr>
              <a:t>з</a:t>
            </a:r>
            <a:r>
              <a:rPr lang="ru-RU" sz="3200" cap="all" dirty="0">
                <a:solidFill>
                  <a:schemeClr val="accent1"/>
                </a:solidFill>
              </a:rPr>
              <a:t>вити</a:t>
            </a:r>
            <a:r>
              <a:rPr lang="ru-RU" sz="3400" cap="all" dirty="0">
                <a:solidFill>
                  <a:schemeClr val="accent1"/>
                </a:solidFill>
                <a:latin typeface="Aptos Black" panose="020B0004020202020204" pitchFamily="34" charset="0"/>
              </a:rPr>
              <a:t>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E91524-8E02-595B-C112-4F20B92011B8}"/>
              </a:ext>
            </a:extLst>
          </p:cNvPr>
          <p:cNvSpPr txBox="1"/>
          <p:nvPr/>
        </p:nvSpPr>
        <p:spPr>
          <a:xfrm>
            <a:off x="0" y="6033414"/>
            <a:ext cx="2783632" cy="526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2500" b="1" kern="1200" cap="all" dirty="0" err="1">
                <a:solidFill>
                  <a:schemeClr val="tx1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2500" kern="1200" cap="all" dirty="0">
              <a:solidFill>
                <a:schemeClr val="tx1"/>
              </a:solidFill>
              <a:latin typeface="Gilroy-Black"/>
              <a:ea typeface="+mn-ea"/>
              <a:cs typeface="Trebuchet MS"/>
            </a:endParaRPr>
          </a:p>
        </p:txBody>
      </p:sp>
      <p:sp>
        <p:nvSpPr>
          <p:cNvPr id="5" name="Блок-схема: подготовка 4">
            <a:extLst>
              <a:ext uri="{FF2B5EF4-FFF2-40B4-BE49-F238E27FC236}">
                <a16:creationId xmlns:a16="http://schemas.microsoft.com/office/drawing/2014/main" id="{62EF7850-C51A-449B-D4B5-AC97A9C75883}"/>
              </a:ext>
            </a:extLst>
          </p:cNvPr>
          <p:cNvSpPr/>
          <p:nvPr/>
        </p:nvSpPr>
        <p:spPr>
          <a:xfrm>
            <a:off x="2567608" y="6093297"/>
            <a:ext cx="144016" cy="144016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CED40B-834E-F1D4-1B13-AF6612916C6E}"/>
              </a:ext>
            </a:extLst>
          </p:cNvPr>
          <p:cNvSpPr txBox="1"/>
          <p:nvPr/>
        </p:nvSpPr>
        <p:spPr>
          <a:xfrm>
            <a:off x="284142" y="1608706"/>
            <a:ext cx="21980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Октябрь 24</a:t>
            </a:r>
          </a:p>
          <a:p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Начало проекта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4EC12C-BA62-2748-AFDB-F88B7EE52456}"/>
              </a:ext>
            </a:extLst>
          </p:cNvPr>
          <p:cNvSpPr txBox="1"/>
          <p:nvPr/>
        </p:nvSpPr>
        <p:spPr>
          <a:xfrm>
            <a:off x="4189995" y="1627707"/>
            <a:ext cx="26484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Октябрь - Ноябрь 24</a:t>
            </a: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Исследование рынка, </a:t>
            </a: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проработка проекта</a:t>
            </a:r>
          </a:p>
        </p:txBody>
      </p:sp>
      <p:sp>
        <p:nvSpPr>
          <p:cNvPr id="36" name="Полилиния: фигура 35">
            <a:extLst>
              <a:ext uri="{FF2B5EF4-FFF2-40B4-BE49-F238E27FC236}">
                <a16:creationId xmlns:a16="http://schemas.microsoft.com/office/drawing/2014/main" id="{304A3532-F44C-0501-701C-B7FD54879FE9}"/>
              </a:ext>
            </a:extLst>
          </p:cNvPr>
          <p:cNvSpPr/>
          <p:nvPr/>
        </p:nvSpPr>
        <p:spPr>
          <a:xfrm>
            <a:off x="2353434" y="1493595"/>
            <a:ext cx="1840675" cy="621951"/>
          </a:xfrm>
          <a:custGeom>
            <a:avLst/>
            <a:gdLst>
              <a:gd name="connsiteX0" fmla="*/ 0 w 1840675"/>
              <a:gd name="connsiteY0" fmla="*/ 487598 h 621951"/>
              <a:gd name="connsiteX1" fmla="*/ 308758 w 1840675"/>
              <a:gd name="connsiteY1" fmla="*/ 710 h 621951"/>
              <a:gd name="connsiteX2" fmla="*/ 1140031 w 1840675"/>
              <a:gd name="connsiteY2" fmla="*/ 582601 h 621951"/>
              <a:gd name="connsiteX3" fmla="*/ 1840675 w 1840675"/>
              <a:gd name="connsiteY3" fmla="*/ 570726 h 621951"/>
              <a:gd name="connsiteX4" fmla="*/ 1840675 w 1840675"/>
              <a:gd name="connsiteY4" fmla="*/ 570726 h 621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0675" h="621951">
                <a:moveTo>
                  <a:pt x="0" y="487598"/>
                </a:moveTo>
                <a:cubicBezTo>
                  <a:pt x="59376" y="236237"/>
                  <a:pt x="118753" y="-15124"/>
                  <a:pt x="308758" y="710"/>
                </a:cubicBezTo>
                <a:cubicBezTo>
                  <a:pt x="498763" y="16544"/>
                  <a:pt x="884712" y="487598"/>
                  <a:pt x="1140031" y="582601"/>
                </a:cubicBezTo>
                <a:cubicBezTo>
                  <a:pt x="1395350" y="677604"/>
                  <a:pt x="1840675" y="570726"/>
                  <a:pt x="1840675" y="570726"/>
                </a:cubicBezTo>
                <a:lnTo>
                  <a:pt x="1840675" y="570726"/>
                </a:lnTo>
              </a:path>
            </a:pathLst>
          </a:cu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3DE4A5-A5C3-C35A-A126-541A2DBA10DD}"/>
              </a:ext>
            </a:extLst>
          </p:cNvPr>
          <p:cNvSpPr txBox="1"/>
          <p:nvPr/>
        </p:nvSpPr>
        <p:spPr>
          <a:xfrm>
            <a:off x="8528031" y="1164582"/>
            <a:ext cx="29482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Декабрь 24 - Февраль 25</a:t>
            </a: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Доработка продукта, </a:t>
            </a: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представление </a:t>
            </a:r>
            <a:r>
              <a:rPr lang="en-US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MV</a:t>
            </a:r>
            <a:r>
              <a:rPr lang="en-US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</a:t>
            </a:r>
            <a:endParaRPr lang="ru-RU" sz="2000" dirty="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BBC44691-5406-58F8-739D-EA451BE54660}"/>
              </a:ext>
            </a:extLst>
          </p:cNvPr>
          <p:cNvSpPr/>
          <p:nvPr/>
        </p:nvSpPr>
        <p:spPr>
          <a:xfrm>
            <a:off x="6923314" y="1641636"/>
            <a:ext cx="1795916" cy="806832"/>
          </a:xfrm>
          <a:custGeom>
            <a:avLst/>
            <a:gdLst>
              <a:gd name="connsiteX0" fmla="*/ 0 w 1318161"/>
              <a:gd name="connsiteY0" fmla="*/ 510706 h 772014"/>
              <a:gd name="connsiteX1" fmla="*/ 356260 w 1318161"/>
              <a:gd name="connsiteY1" fmla="*/ 67 h 772014"/>
              <a:gd name="connsiteX2" fmla="*/ 760021 w 1318161"/>
              <a:gd name="connsiteY2" fmla="*/ 475080 h 772014"/>
              <a:gd name="connsiteX3" fmla="*/ 1318161 w 1318161"/>
              <a:gd name="connsiteY3" fmla="*/ 558207 h 772014"/>
              <a:gd name="connsiteX0" fmla="*/ 0 w 1318161"/>
              <a:gd name="connsiteY0" fmla="*/ 511146 h 806832"/>
              <a:gd name="connsiteX1" fmla="*/ 356260 w 1318161"/>
              <a:gd name="connsiteY1" fmla="*/ 507 h 806832"/>
              <a:gd name="connsiteX2" fmla="*/ 734508 w 1318161"/>
              <a:gd name="connsiteY2" fmla="*/ 594273 h 806832"/>
              <a:gd name="connsiteX3" fmla="*/ 1318161 w 1318161"/>
              <a:gd name="connsiteY3" fmla="*/ 558647 h 80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8161" h="806832">
                <a:moveTo>
                  <a:pt x="0" y="511146"/>
                </a:moveTo>
                <a:cubicBezTo>
                  <a:pt x="114795" y="258795"/>
                  <a:pt x="233842" y="-13348"/>
                  <a:pt x="356260" y="507"/>
                </a:cubicBezTo>
                <a:cubicBezTo>
                  <a:pt x="478678" y="14362"/>
                  <a:pt x="574191" y="501250"/>
                  <a:pt x="734508" y="594273"/>
                </a:cubicBezTo>
                <a:cubicBezTo>
                  <a:pt x="894825" y="687296"/>
                  <a:pt x="1262743" y="1041577"/>
                  <a:pt x="1318161" y="558647"/>
                </a:cubicBezTo>
              </a:path>
            </a:pathLst>
          </a:cu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AD7252C-FB30-B572-7646-2551DD3AC0FD}"/>
              </a:ext>
            </a:extLst>
          </p:cNvPr>
          <p:cNvSpPr txBox="1"/>
          <p:nvPr/>
        </p:nvSpPr>
        <p:spPr>
          <a:xfrm>
            <a:off x="8623409" y="4012660"/>
            <a:ext cx="1907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Март 25</a:t>
            </a: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Пилотирование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3059C1-3AA7-D35B-BAFA-E117BF96F550}"/>
              </a:ext>
            </a:extLst>
          </p:cNvPr>
          <p:cNvSpPr txBox="1"/>
          <p:nvPr/>
        </p:nvSpPr>
        <p:spPr>
          <a:xfrm>
            <a:off x="3577699" y="5041239"/>
            <a:ext cx="349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Апрель 25</a:t>
            </a:r>
          </a:p>
          <a:p>
            <a:pPr algn="ctr"/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Полноценное внедрение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ADDA435-A6AB-3EA0-25C3-3050EB204342}"/>
              </a:ext>
            </a:extLst>
          </p:cNvPr>
          <p:cNvSpPr txBox="1"/>
          <p:nvPr/>
        </p:nvSpPr>
        <p:spPr>
          <a:xfrm>
            <a:off x="352269" y="3913847"/>
            <a:ext cx="20617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Май 25</a:t>
            </a:r>
          </a:p>
          <a:p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Первые продажи</a:t>
            </a:r>
          </a:p>
        </p:txBody>
      </p:sp>
      <p:cxnSp>
        <p:nvCxnSpPr>
          <p:cNvPr id="43" name="Соединитель: изогнутый 42">
            <a:extLst>
              <a:ext uri="{FF2B5EF4-FFF2-40B4-BE49-F238E27FC236}">
                <a16:creationId xmlns:a16="http://schemas.microsoft.com/office/drawing/2014/main" id="{98483689-4C42-E8F3-BB36-82312F676037}"/>
              </a:ext>
            </a:extLst>
          </p:cNvPr>
          <p:cNvCxnSpPr>
            <a:cxnSpLocks/>
          </p:cNvCxnSpPr>
          <p:nvPr/>
        </p:nvCxnSpPr>
        <p:spPr>
          <a:xfrm rot="5400000">
            <a:off x="9415238" y="2064964"/>
            <a:ext cx="2163921" cy="1317263"/>
          </a:xfrm>
          <a:prstGeom prst="curvedConnector3">
            <a:avLst>
              <a:gd name="adj1" fmla="val 50000"/>
            </a:avLst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5" name="Соединитель: изогнутый 64">
            <a:extLst>
              <a:ext uri="{FF2B5EF4-FFF2-40B4-BE49-F238E27FC236}">
                <a16:creationId xmlns:a16="http://schemas.microsoft.com/office/drawing/2014/main" id="{8B060284-D5CB-6D3F-F7D0-48BEAAFBD00B}"/>
              </a:ext>
            </a:extLst>
          </p:cNvPr>
          <p:cNvCxnSpPr>
            <a:cxnSpLocks/>
            <a:stCxn id="39" idx="1"/>
            <a:endCxn id="40" idx="3"/>
          </p:cNvCxnSpPr>
          <p:nvPr/>
        </p:nvCxnSpPr>
        <p:spPr>
          <a:xfrm rot="10800000" flipV="1">
            <a:off x="7069309" y="4335825"/>
            <a:ext cx="1554100" cy="1028579"/>
          </a:xfrm>
          <a:prstGeom prst="curvedConnector3">
            <a:avLst>
              <a:gd name="adj1" fmla="val 50000"/>
            </a:avLst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0" name="Соединитель: изогнутый 69">
            <a:extLst>
              <a:ext uri="{FF2B5EF4-FFF2-40B4-BE49-F238E27FC236}">
                <a16:creationId xmlns:a16="http://schemas.microsoft.com/office/drawing/2014/main" id="{D2457721-F538-297B-8ED1-E47049F6E5C2}"/>
              </a:ext>
            </a:extLst>
          </p:cNvPr>
          <p:cNvCxnSpPr>
            <a:cxnSpLocks/>
            <a:stCxn id="40" idx="1"/>
            <a:endCxn id="41" idx="3"/>
          </p:cNvCxnSpPr>
          <p:nvPr/>
        </p:nvCxnSpPr>
        <p:spPr>
          <a:xfrm rot="10800000">
            <a:off x="2414053" y="4237013"/>
            <a:ext cx="1163647" cy="1127392"/>
          </a:xfrm>
          <a:prstGeom prst="curvedConnector3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477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id="{A5226535-696A-CA4E-ABFF-0DDA26D3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707" y="5229200"/>
            <a:ext cx="1503363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5229200"/>
            <a:ext cx="1501775" cy="165261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4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13841E90-F88E-739C-6BEB-FA916BEF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6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BC6CC5B3-52F0-85C0-8F5F-F112E155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538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9975" y="5229200"/>
            <a:ext cx="1501775" cy="165261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163" y="5229200"/>
            <a:ext cx="1503362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461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258BD255-C553-A1B4-7011-C81981E9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25" y="5229200"/>
            <a:ext cx="488950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86811C2-C24E-C4A8-C125-88F2F141791A}"/>
              </a:ext>
            </a:extLst>
          </p:cNvPr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909</a:t>
            </a:r>
            <a:r>
              <a:rPr dirty="0"/>
              <a:t> </a:t>
            </a:r>
            <a:r>
              <a:rPr lang="ru-RU" dirty="0"/>
              <a:t>397</a:t>
            </a:r>
            <a:r>
              <a:rPr dirty="0"/>
              <a:t> </a:t>
            </a:r>
            <a:r>
              <a:rPr lang="ru-RU" dirty="0"/>
              <a:t>27</a:t>
            </a:r>
            <a:r>
              <a:rPr dirty="0"/>
              <a:t> </a:t>
            </a:r>
            <a:r>
              <a:rPr lang="ru-RU" dirty="0"/>
              <a:t>65</a:t>
            </a:r>
            <a:r>
              <a:rPr dirty="0"/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kristicybulina04@mail.ru</a:t>
            </a:r>
            <a:endParaRPr dirty="0"/>
          </a:p>
        </p:txBody>
      </p:sp>
      <p:pic>
        <p:nvPicPr>
          <p:cNvPr id="14" name="image2.png">
            <a:extLst>
              <a:ext uri="{FF2B5EF4-FFF2-40B4-BE49-F238E27FC236}">
                <a16:creationId xmlns:a16="http://schemas.microsoft.com/office/drawing/2014/main" id="{EFE699EE-7214-C794-4F2A-6294FF4655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63BAB3-AD01-A467-ACFD-66A23604845D}"/>
              </a:ext>
            </a:extLst>
          </p:cNvPr>
          <p:cNvSpPr txBox="1"/>
          <p:nvPr/>
        </p:nvSpPr>
        <p:spPr>
          <a:xfrm>
            <a:off x="-35240" y="4731685"/>
            <a:ext cx="2783632" cy="526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en-US" sz="2500" b="1" kern="1200" cap="all" dirty="0" err="1">
                <a:solidFill>
                  <a:schemeClr val="tx1"/>
                </a:solidFill>
                <a:latin typeface="Gilroy-Black"/>
                <a:ea typeface="+mn-ea"/>
                <a:cs typeface="Trebuchet MS"/>
              </a:rPr>
              <a:t>TagNavigator</a:t>
            </a:r>
            <a:endParaRPr lang="ru-RU" sz="2500" kern="1200" cap="all" dirty="0">
              <a:solidFill>
                <a:schemeClr val="tx1"/>
              </a:solidFill>
              <a:latin typeface="Gilroy-Black"/>
              <a:ea typeface="+mn-ea"/>
              <a:cs typeface="Trebuchet MS"/>
            </a:endParaRPr>
          </a:p>
        </p:txBody>
      </p:sp>
      <p:sp>
        <p:nvSpPr>
          <p:cNvPr id="15" name="Блок-схема: подготовка 14">
            <a:extLst>
              <a:ext uri="{FF2B5EF4-FFF2-40B4-BE49-F238E27FC236}">
                <a16:creationId xmlns:a16="http://schemas.microsoft.com/office/drawing/2014/main" id="{383962BC-4237-244C-2482-4160F307886C}"/>
              </a:ext>
            </a:extLst>
          </p:cNvPr>
          <p:cNvSpPr/>
          <p:nvPr/>
        </p:nvSpPr>
        <p:spPr>
          <a:xfrm>
            <a:off x="2495600" y="4731685"/>
            <a:ext cx="144016" cy="144016"/>
          </a:xfrm>
          <a:prstGeom prst="flowChartPreparatio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1130</TotalTime>
  <Words>460</Words>
  <Application>Microsoft Office PowerPoint</Application>
  <DocSecurity>0</DocSecurity>
  <PresentationFormat>Широкоэкранный</PresentationFormat>
  <Paragraphs>151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Gilroy-ExtraBold</vt:lpstr>
      <vt:lpstr>Gilroy</vt:lpstr>
      <vt:lpstr>Calibri</vt:lpstr>
      <vt:lpstr>Aptos Black</vt:lpstr>
      <vt:lpstr>Gilroy-Black</vt:lpstr>
      <vt:lpstr>Malgun Gothic Semilight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Mikely</dc:creator>
  <cp:keywords/>
  <dc:description/>
  <cp:lastModifiedBy>Кристина Цыбулина</cp:lastModifiedBy>
  <cp:revision>224</cp:revision>
  <dcterms:created xsi:type="dcterms:W3CDTF">2022-11-28T09:29:04Z</dcterms:created>
  <dcterms:modified xsi:type="dcterms:W3CDTF">2024-10-27T19:25:28Z</dcterms:modified>
  <cp:category/>
  <dc:identifier/>
  <cp:contentStatus/>
  <dc:language/>
  <cp:version/>
</cp:coreProperties>
</file>