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Raleway Medium" panose="020F0502020204030204" pitchFamily="2" charset="-52"/>
      <p:regular r:id="rId1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74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nikart282@gmail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81063" y="2972038"/>
            <a:ext cx="5594747" cy="699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ПРОКА4КА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81063" y="4048839"/>
            <a:ext cx="7381875" cy="1208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Персональная платформа для осознанного фитнеса с «Эмоциональным атласом тренировок». Гармония тела и разума через анализ биоданных.</a:t>
            </a:r>
            <a:endParaRPr lang="en-US" sz="1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2012" y="815935"/>
            <a:ext cx="7419975" cy="957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Актуальность идеи: Глобальный вызов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862012" y="2032278"/>
            <a:ext cx="7419975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Масштаб задачи: Федеральный, с потенциалом международного масштабирования. Проблема выгорания и неэффективных тренировок глобальна.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862012" y="2777728"/>
            <a:ext cx="3623786" cy="2112050"/>
          </a:xfrm>
          <a:prstGeom prst="roundRect">
            <a:avLst>
              <a:gd name="adj" fmla="val 5195"/>
            </a:avLst>
          </a:prstGeom>
          <a:solidFill>
            <a:srgbClr val="27272B"/>
          </a:solidFill>
          <a:ln w="22860">
            <a:solidFill>
              <a:srgbClr val="5F5F63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39152" y="2777728"/>
            <a:ext cx="91440" cy="2112050"/>
          </a:xfrm>
          <a:prstGeom prst="roundRect">
            <a:avLst>
              <a:gd name="adj" fmla="val 282817"/>
            </a:avLst>
          </a:prstGeom>
          <a:solidFill>
            <a:srgbClr val="FFE14D"/>
          </a:solidFill>
          <a:ln/>
        </p:spPr>
      </p:sp>
      <p:sp>
        <p:nvSpPr>
          <p:cNvPr id="7" name="Text 4"/>
          <p:cNvSpPr/>
          <p:nvPr/>
        </p:nvSpPr>
        <p:spPr>
          <a:xfrm>
            <a:off x="1125855" y="2972991"/>
            <a:ext cx="1915597" cy="239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Польза для РФ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125855" y="3315772"/>
            <a:ext cx="3164681" cy="1378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Создание инновационного IT-продукта в сфере биомедицинских технологий, импортозамещение, развитие кадров в СКФУ, повышение качества жизни населения.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4658201" y="2777728"/>
            <a:ext cx="3623786" cy="2112050"/>
          </a:xfrm>
          <a:prstGeom prst="roundRect">
            <a:avLst>
              <a:gd name="adj" fmla="val 5195"/>
            </a:avLst>
          </a:prstGeom>
          <a:solidFill>
            <a:srgbClr val="27272B"/>
          </a:solidFill>
          <a:ln w="22860">
            <a:solidFill>
              <a:srgbClr val="5F5F63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35341" y="2777728"/>
            <a:ext cx="91440" cy="2112050"/>
          </a:xfrm>
          <a:prstGeom prst="roundRect">
            <a:avLst>
              <a:gd name="adj" fmla="val 282817"/>
            </a:avLst>
          </a:prstGeom>
          <a:solidFill>
            <a:srgbClr val="FFE14D"/>
          </a:solidFill>
          <a:ln/>
        </p:spPr>
      </p:sp>
      <p:sp>
        <p:nvSpPr>
          <p:cNvPr id="11" name="Text 8"/>
          <p:cNvSpPr/>
          <p:nvPr/>
        </p:nvSpPr>
        <p:spPr>
          <a:xfrm>
            <a:off x="4922044" y="2972991"/>
            <a:ext cx="1961912" cy="239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Ключевые тренды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922044" y="3315772"/>
            <a:ext cx="3164681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Рост рынка wellness и биохакинга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4922044" y="3651766"/>
            <a:ext cx="3164681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Персонализированная медицина и mental fitness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922044" y="4263509"/>
            <a:ext cx="3164681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Цифровизация спорта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862012" y="5062180"/>
            <a:ext cx="3623786" cy="2351484"/>
          </a:xfrm>
          <a:prstGeom prst="roundRect">
            <a:avLst>
              <a:gd name="adj" fmla="val 4666"/>
            </a:avLst>
          </a:prstGeom>
          <a:solidFill>
            <a:srgbClr val="27272B"/>
          </a:solidFill>
          <a:ln w="22860">
            <a:solidFill>
              <a:srgbClr val="5F5F6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39152" y="5062180"/>
            <a:ext cx="91440" cy="2351484"/>
          </a:xfrm>
          <a:prstGeom prst="roundRect">
            <a:avLst>
              <a:gd name="adj" fmla="val 282817"/>
            </a:avLst>
          </a:prstGeom>
          <a:solidFill>
            <a:srgbClr val="FFE14D"/>
          </a:solidFill>
          <a:ln/>
        </p:spPr>
      </p:sp>
      <p:sp>
        <p:nvSpPr>
          <p:cNvPr id="17" name="Text 14"/>
          <p:cNvSpPr/>
          <p:nvPr/>
        </p:nvSpPr>
        <p:spPr>
          <a:xfrm>
            <a:off x="1125855" y="5257443"/>
            <a:ext cx="3164681" cy="478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Научно-технологический задел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125855" y="5839658"/>
            <a:ext cx="3164681" cy="1378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Использование исследований связи ВСР и эмоций (McCraty et al.), компетенции команды в ML, спортивной физиологии и разработке.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5784" y="436602"/>
            <a:ext cx="7957066" cy="441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Целевая аудитория: Кто первым купит?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84" y="1294448"/>
            <a:ext cx="6565702" cy="65657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55784" y="8038743"/>
            <a:ext cx="2869168" cy="264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Основной сегмент (B2C)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555784" y="8462010"/>
            <a:ext cx="6565702" cy="762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Мужчины и женщины 18-35 лет, активные посетители фитнес-клубов (3+ раза в неделю), технологически продвинутые, с доходом выше среднего, следящие за прогрессом.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7516535" y="1274564"/>
            <a:ext cx="1764387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Ситуация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7516535" y="1653778"/>
            <a:ext cx="6565702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Непонимание, почему нет прогресса или пропадает мотивация, несмотря на регулярные тренировки.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7516535" y="2320647"/>
            <a:ext cx="1764387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Потери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7516535" y="2699861"/>
            <a:ext cx="6565702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Время, деньги на абонемент, мотивация, риск травм, снижение общего благополучия.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7516535" y="3366730"/>
            <a:ext cx="2841546" cy="264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Пилотный B2B-сегмент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7516535" y="3789998"/>
            <a:ext cx="6565702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Локальные фитнес-клубы премиум-сегмента в Ставрополе, ищущие инновационные решения для удержания клиентов.</a:t>
            </a:r>
            <a:endParaRPr lang="en-US" sz="125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4F63525-34AC-5EA9-69ED-7EE49155ED14}"/>
              </a:ext>
            </a:extLst>
          </p:cNvPr>
          <p:cNvSpPr/>
          <p:nvPr/>
        </p:nvSpPr>
        <p:spPr>
          <a:xfrm>
            <a:off x="12294628" y="7662862"/>
            <a:ext cx="2256750" cy="508159"/>
          </a:xfrm>
          <a:prstGeom prst="rect">
            <a:avLst/>
          </a:prstGeom>
          <a:solidFill>
            <a:srgbClr val="27272B"/>
          </a:solidFill>
          <a:ln>
            <a:solidFill>
              <a:srgbClr val="2727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67462" y="961549"/>
            <a:ext cx="7381875" cy="9089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Проблема: Дисгармония тела и психики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6367462" y="2115860"/>
            <a:ext cx="7381875" cy="523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Многие спортсмены и любители фитнеса сталкиваются с проблемой тренировок «вслепую», что приводит к следующим негативным последствиям: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6367462" y="2823329"/>
            <a:ext cx="368141" cy="368141"/>
          </a:xfrm>
          <a:prstGeom prst="roundRect">
            <a:avLst>
              <a:gd name="adj" fmla="val 66679"/>
            </a:avLst>
          </a:prstGeom>
          <a:solidFill>
            <a:srgbClr val="46464A"/>
          </a:solidFill>
          <a:ln/>
        </p:spPr>
      </p:sp>
      <p:sp>
        <p:nvSpPr>
          <p:cNvPr id="6" name="Text 3"/>
          <p:cNvSpPr/>
          <p:nvPr/>
        </p:nvSpPr>
        <p:spPr>
          <a:xfrm>
            <a:off x="6899196" y="2879527"/>
            <a:ext cx="2759035" cy="227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Эмоциональное выгорание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899196" y="3204805"/>
            <a:ext cx="6850142" cy="523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Интенсивные тренировки без учета психоэмоционального состояния приводят к усталости, стрессу и потере интереса.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367462" y="4055388"/>
            <a:ext cx="368141" cy="368141"/>
          </a:xfrm>
          <a:prstGeom prst="roundRect">
            <a:avLst>
              <a:gd name="adj" fmla="val 66679"/>
            </a:avLst>
          </a:prstGeom>
          <a:solidFill>
            <a:srgbClr val="46464A"/>
          </a:solidFill>
          <a:ln/>
        </p:spPr>
      </p:sp>
      <p:sp>
        <p:nvSpPr>
          <p:cNvPr id="9" name="Text 6"/>
          <p:cNvSpPr/>
          <p:nvPr/>
        </p:nvSpPr>
        <p:spPr>
          <a:xfrm>
            <a:off x="6899196" y="4111585"/>
            <a:ext cx="1930718" cy="227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Плато в прогрессе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899196" y="4436864"/>
            <a:ext cx="6850142" cy="523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Неэффективные тренировки, не учитывающие индивидуальные особенности, замедляют или останавливают достижение целей.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367462" y="5287447"/>
            <a:ext cx="368141" cy="368141"/>
          </a:xfrm>
          <a:prstGeom prst="roundRect">
            <a:avLst>
              <a:gd name="adj" fmla="val 66679"/>
            </a:avLst>
          </a:prstGeom>
          <a:solidFill>
            <a:srgbClr val="46464A"/>
          </a:solidFill>
          <a:ln/>
        </p:spPr>
      </p:sp>
      <p:sp>
        <p:nvSpPr>
          <p:cNvPr id="12" name="Text 9"/>
          <p:cNvSpPr/>
          <p:nvPr/>
        </p:nvSpPr>
        <p:spPr>
          <a:xfrm>
            <a:off x="6899196" y="5343644"/>
            <a:ext cx="2016443" cy="227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Потеря мотивации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899196" y="5668923"/>
            <a:ext cx="6850142" cy="523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Отсутствие видимых результатов и негативные эмоции от тренировок ведут к прекращению занятий.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6612850" y="6560463"/>
            <a:ext cx="7136487" cy="523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Существующие трекеры и фитнес-приложения не предлагают комплексного решения, фокусируясь лишь на физических показателях или общих рекомендациях.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6367462" y="6376392"/>
            <a:ext cx="22860" cy="891540"/>
          </a:xfrm>
          <a:prstGeom prst="rect">
            <a:avLst/>
          </a:prstGeom>
          <a:solidFill>
            <a:srgbClr val="FFE14D"/>
          </a:solidFill>
          <a:ln/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8C9E52F-DAE0-EC5D-9362-ECAEFC0E98C9}"/>
              </a:ext>
            </a:extLst>
          </p:cNvPr>
          <p:cNvSpPr/>
          <p:nvPr/>
        </p:nvSpPr>
        <p:spPr>
          <a:xfrm>
            <a:off x="12294628" y="7662862"/>
            <a:ext cx="2256750" cy="508159"/>
          </a:xfrm>
          <a:prstGeom prst="rect">
            <a:avLst/>
          </a:prstGeom>
          <a:solidFill>
            <a:srgbClr val="27272B"/>
          </a:solidFill>
          <a:ln>
            <a:solidFill>
              <a:srgbClr val="2727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908447"/>
            <a:ext cx="11411426" cy="559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Ценность: Осознанное управление нагрузкой</a:t>
            </a:r>
            <a:endParaRPr lang="en-US" sz="3500" dirty="0"/>
          </a:p>
        </p:txBody>
      </p:sp>
      <p:sp>
        <p:nvSpPr>
          <p:cNvPr id="3" name="Shape 1"/>
          <p:cNvSpPr/>
          <p:nvPr/>
        </p:nvSpPr>
        <p:spPr>
          <a:xfrm>
            <a:off x="881063" y="2172653"/>
            <a:ext cx="6333411" cy="1287304"/>
          </a:xfrm>
          <a:prstGeom prst="roundRect">
            <a:avLst>
              <a:gd name="adj" fmla="val 8524"/>
            </a:avLst>
          </a:prstGeom>
          <a:solidFill>
            <a:srgbClr val="27272B"/>
          </a:solidFill>
          <a:ln/>
        </p:spPr>
      </p:sp>
      <p:sp>
        <p:nvSpPr>
          <p:cNvPr id="4" name="Shape 2"/>
          <p:cNvSpPr/>
          <p:nvPr/>
        </p:nvSpPr>
        <p:spPr>
          <a:xfrm>
            <a:off x="881063" y="2149793"/>
            <a:ext cx="6333411" cy="91440"/>
          </a:xfrm>
          <a:prstGeom prst="roundRect">
            <a:avLst>
              <a:gd name="adj" fmla="val 330402"/>
            </a:avLst>
          </a:prstGeom>
          <a:solidFill>
            <a:srgbClr val="FFE14D"/>
          </a:solidFill>
          <a:ln/>
        </p:spPr>
      </p:sp>
      <p:sp>
        <p:nvSpPr>
          <p:cNvPr id="5" name="Shape 3"/>
          <p:cNvSpPr/>
          <p:nvPr/>
        </p:nvSpPr>
        <p:spPr>
          <a:xfrm>
            <a:off x="3745706" y="1870591"/>
            <a:ext cx="604123" cy="604123"/>
          </a:xfrm>
          <a:prstGeom prst="roundRect">
            <a:avLst>
              <a:gd name="adj" fmla="val 151360"/>
            </a:avLst>
          </a:prstGeom>
          <a:solidFill>
            <a:srgbClr val="FFE14D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6919" y="2051804"/>
            <a:ext cx="241578" cy="24157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05257" y="2676168"/>
            <a:ext cx="3309699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Мы, компания «ПРОКА4КА»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415808" y="2172653"/>
            <a:ext cx="6333530" cy="1287304"/>
          </a:xfrm>
          <a:prstGeom prst="roundRect">
            <a:avLst>
              <a:gd name="adj" fmla="val 8524"/>
            </a:avLst>
          </a:prstGeom>
          <a:solidFill>
            <a:srgbClr val="27272B"/>
          </a:solidFill>
          <a:ln/>
        </p:spPr>
      </p:sp>
      <p:sp>
        <p:nvSpPr>
          <p:cNvPr id="9" name="Shape 6"/>
          <p:cNvSpPr/>
          <p:nvPr/>
        </p:nvSpPr>
        <p:spPr>
          <a:xfrm>
            <a:off x="7415808" y="2149793"/>
            <a:ext cx="6333530" cy="91440"/>
          </a:xfrm>
          <a:prstGeom prst="roundRect">
            <a:avLst>
              <a:gd name="adj" fmla="val 330402"/>
            </a:avLst>
          </a:prstGeom>
          <a:solidFill>
            <a:srgbClr val="FFE14D"/>
          </a:solidFill>
          <a:ln/>
        </p:spPr>
      </p:sp>
      <p:sp>
        <p:nvSpPr>
          <p:cNvPr id="10" name="Shape 7"/>
          <p:cNvSpPr/>
          <p:nvPr/>
        </p:nvSpPr>
        <p:spPr>
          <a:xfrm>
            <a:off x="10280452" y="1870591"/>
            <a:ext cx="604123" cy="604123"/>
          </a:xfrm>
          <a:prstGeom prst="roundRect">
            <a:avLst>
              <a:gd name="adj" fmla="val 151360"/>
            </a:avLst>
          </a:prstGeom>
          <a:solidFill>
            <a:srgbClr val="FFE14D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61665" y="2051804"/>
            <a:ext cx="241578" cy="24157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40003" y="2676168"/>
            <a:ext cx="5885140" cy="559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помогаем активным людям, стремящимся к прогрессу без ущерба для психики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881063" y="3963353"/>
            <a:ext cx="6333411" cy="1287304"/>
          </a:xfrm>
          <a:prstGeom prst="roundRect">
            <a:avLst>
              <a:gd name="adj" fmla="val 8524"/>
            </a:avLst>
          </a:prstGeom>
          <a:solidFill>
            <a:srgbClr val="27272B"/>
          </a:solidFill>
          <a:ln/>
        </p:spPr>
      </p:sp>
      <p:sp>
        <p:nvSpPr>
          <p:cNvPr id="14" name="Shape 10"/>
          <p:cNvSpPr/>
          <p:nvPr/>
        </p:nvSpPr>
        <p:spPr>
          <a:xfrm>
            <a:off x="881063" y="3940492"/>
            <a:ext cx="6333411" cy="91440"/>
          </a:xfrm>
          <a:prstGeom prst="roundRect">
            <a:avLst>
              <a:gd name="adj" fmla="val 330402"/>
            </a:avLst>
          </a:prstGeom>
          <a:solidFill>
            <a:srgbClr val="FFE14D"/>
          </a:solidFill>
          <a:ln/>
        </p:spPr>
      </p:sp>
      <p:sp>
        <p:nvSpPr>
          <p:cNvPr id="15" name="Shape 11"/>
          <p:cNvSpPr/>
          <p:nvPr/>
        </p:nvSpPr>
        <p:spPr>
          <a:xfrm>
            <a:off x="3745706" y="3661291"/>
            <a:ext cx="604123" cy="604123"/>
          </a:xfrm>
          <a:prstGeom prst="roundRect">
            <a:avLst>
              <a:gd name="adj" fmla="val 151360"/>
            </a:avLst>
          </a:prstGeom>
          <a:solidFill>
            <a:srgbClr val="FFE14D"/>
          </a:solidFill>
          <a:ln/>
        </p:spPr>
      </p:sp>
      <p:sp>
        <p:nvSpPr>
          <p:cNvPr id="16" name="Text 12"/>
          <p:cNvSpPr/>
          <p:nvPr/>
        </p:nvSpPr>
        <p:spPr>
          <a:xfrm>
            <a:off x="3926919" y="3812262"/>
            <a:ext cx="24157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3"/>
          <p:cNvSpPr/>
          <p:nvPr/>
        </p:nvSpPr>
        <p:spPr>
          <a:xfrm>
            <a:off x="1105257" y="4466868"/>
            <a:ext cx="5885021" cy="559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в ситуации непонимания истинного влияния тренировок на их состояние и мотивацию</a:t>
            </a:r>
            <a:endParaRPr lang="en-US" sz="1750" dirty="0"/>
          </a:p>
        </p:txBody>
      </p:sp>
      <p:sp>
        <p:nvSpPr>
          <p:cNvPr id="18" name="Shape 14"/>
          <p:cNvSpPr/>
          <p:nvPr/>
        </p:nvSpPr>
        <p:spPr>
          <a:xfrm>
            <a:off x="7415808" y="3963353"/>
            <a:ext cx="6333530" cy="1287304"/>
          </a:xfrm>
          <a:prstGeom prst="roundRect">
            <a:avLst>
              <a:gd name="adj" fmla="val 8524"/>
            </a:avLst>
          </a:prstGeom>
          <a:solidFill>
            <a:srgbClr val="27272B"/>
          </a:solidFill>
          <a:ln/>
        </p:spPr>
      </p:sp>
      <p:sp>
        <p:nvSpPr>
          <p:cNvPr id="19" name="Shape 15"/>
          <p:cNvSpPr/>
          <p:nvPr/>
        </p:nvSpPr>
        <p:spPr>
          <a:xfrm>
            <a:off x="7415808" y="3940492"/>
            <a:ext cx="6333530" cy="91440"/>
          </a:xfrm>
          <a:prstGeom prst="roundRect">
            <a:avLst>
              <a:gd name="adj" fmla="val 330402"/>
            </a:avLst>
          </a:prstGeom>
          <a:solidFill>
            <a:srgbClr val="FFE14D"/>
          </a:solidFill>
          <a:ln/>
        </p:spPr>
      </p:sp>
      <p:sp>
        <p:nvSpPr>
          <p:cNvPr id="20" name="Shape 16"/>
          <p:cNvSpPr/>
          <p:nvPr/>
        </p:nvSpPr>
        <p:spPr>
          <a:xfrm>
            <a:off x="10280452" y="3661291"/>
            <a:ext cx="604123" cy="604123"/>
          </a:xfrm>
          <a:prstGeom prst="roundRect">
            <a:avLst>
              <a:gd name="adj" fmla="val 151360"/>
            </a:avLst>
          </a:prstGeom>
          <a:solidFill>
            <a:srgbClr val="FFE14D"/>
          </a:solidFill>
          <a:ln/>
        </p:spPr>
      </p:sp>
      <p:sp>
        <p:nvSpPr>
          <p:cNvPr id="21" name="Text 17"/>
          <p:cNvSpPr/>
          <p:nvPr/>
        </p:nvSpPr>
        <p:spPr>
          <a:xfrm>
            <a:off x="10461665" y="3812262"/>
            <a:ext cx="24157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4</a:t>
            </a:r>
            <a:endParaRPr lang="en-US" sz="1900" dirty="0"/>
          </a:p>
        </p:txBody>
      </p:sp>
      <p:sp>
        <p:nvSpPr>
          <p:cNvPr id="22" name="Text 18"/>
          <p:cNvSpPr/>
          <p:nvPr/>
        </p:nvSpPr>
        <p:spPr>
          <a:xfrm>
            <a:off x="7640003" y="4466868"/>
            <a:ext cx="5885140" cy="559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решаем проблему эмоционального выгорания и неэффективного тренинга</a:t>
            </a:r>
            <a:endParaRPr lang="en-US" sz="1750" dirty="0"/>
          </a:p>
        </p:txBody>
      </p:sp>
      <p:sp>
        <p:nvSpPr>
          <p:cNvPr id="23" name="Shape 19"/>
          <p:cNvSpPr/>
          <p:nvPr/>
        </p:nvSpPr>
        <p:spPr>
          <a:xfrm>
            <a:off x="881063" y="5754053"/>
            <a:ext cx="6333411" cy="1567101"/>
          </a:xfrm>
          <a:prstGeom prst="roundRect">
            <a:avLst>
              <a:gd name="adj" fmla="val 7002"/>
            </a:avLst>
          </a:prstGeom>
          <a:solidFill>
            <a:srgbClr val="27272B"/>
          </a:solidFill>
          <a:ln/>
        </p:spPr>
      </p:sp>
      <p:sp>
        <p:nvSpPr>
          <p:cNvPr id="24" name="Shape 20"/>
          <p:cNvSpPr/>
          <p:nvPr/>
        </p:nvSpPr>
        <p:spPr>
          <a:xfrm>
            <a:off x="881063" y="5731193"/>
            <a:ext cx="6333411" cy="91440"/>
          </a:xfrm>
          <a:prstGeom prst="roundRect">
            <a:avLst>
              <a:gd name="adj" fmla="val 330402"/>
            </a:avLst>
          </a:prstGeom>
          <a:solidFill>
            <a:srgbClr val="FFE14D"/>
          </a:solidFill>
          <a:ln/>
        </p:spPr>
      </p:sp>
      <p:sp>
        <p:nvSpPr>
          <p:cNvPr id="25" name="Shape 21"/>
          <p:cNvSpPr/>
          <p:nvPr/>
        </p:nvSpPr>
        <p:spPr>
          <a:xfrm>
            <a:off x="3745706" y="5451991"/>
            <a:ext cx="604123" cy="604123"/>
          </a:xfrm>
          <a:prstGeom prst="roundRect">
            <a:avLst>
              <a:gd name="adj" fmla="val 151360"/>
            </a:avLst>
          </a:prstGeom>
          <a:solidFill>
            <a:srgbClr val="FFE14D"/>
          </a:solidFill>
          <a:ln/>
        </p:spPr>
      </p:sp>
      <p:sp>
        <p:nvSpPr>
          <p:cNvPr id="26" name="Text 22"/>
          <p:cNvSpPr/>
          <p:nvPr/>
        </p:nvSpPr>
        <p:spPr>
          <a:xfrm>
            <a:off x="3926919" y="5602962"/>
            <a:ext cx="24157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5</a:t>
            </a:r>
            <a:endParaRPr lang="en-US" sz="1900" dirty="0"/>
          </a:p>
        </p:txBody>
      </p:sp>
      <p:sp>
        <p:nvSpPr>
          <p:cNvPr id="27" name="Text 23"/>
          <p:cNvSpPr/>
          <p:nvPr/>
        </p:nvSpPr>
        <p:spPr>
          <a:xfrm>
            <a:off x="1105257" y="6257568"/>
            <a:ext cx="5885021" cy="839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с помощью технологии анализа вариабельности сердечного ритма (ВСР) и машинного обучения</a:t>
            </a:r>
            <a:endParaRPr lang="en-US" sz="1750" dirty="0"/>
          </a:p>
        </p:txBody>
      </p:sp>
      <p:sp>
        <p:nvSpPr>
          <p:cNvPr id="28" name="Shape 24"/>
          <p:cNvSpPr/>
          <p:nvPr/>
        </p:nvSpPr>
        <p:spPr>
          <a:xfrm>
            <a:off x="7415808" y="5754053"/>
            <a:ext cx="6333530" cy="1567101"/>
          </a:xfrm>
          <a:prstGeom prst="roundRect">
            <a:avLst>
              <a:gd name="adj" fmla="val 7002"/>
            </a:avLst>
          </a:prstGeom>
          <a:solidFill>
            <a:srgbClr val="27272B"/>
          </a:solidFill>
          <a:ln/>
        </p:spPr>
      </p:sp>
      <p:sp>
        <p:nvSpPr>
          <p:cNvPr id="29" name="Shape 25"/>
          <p:cNvSpPr/>
          <p:nvPr/>
        </p:nvSpPr>
        <p:spPr>
          <a:xfrm>
            <a:off x="7415808" y="5731193"/>
            <a:ext cx="6333530" cy="91440"/>
          </a:xfrm>
          <a:prstGeom prst="roundRect">
            <a:avLst>
              <a:gd name="adj" fmla="val 330402"/>
            </a:avLst>
          </a:prstGeom>
          <a:solidFill>
            <a:srgbClr val="FFE14D"/>
          </a:solidFill>
          <a:ln/>
        </p:spPr>
      </p:sp>
      <p:sp>
        <p:nvSpPr>
          <p:cNvPr id="30" name="Shape 26"/>
          <p:cNvSpPr/>
          <p:nvPr/>
        </p:nvSpPr>
        <p:spPr>
          <a:xfrm>
            <a:off x="10280452" y="5451991"/>
            <a:ext cx="604123" cy="604123"/>
          </a:xfrm>
          <a:prstGeom prst="roundRect">
            <a:avLst>
              <a:gd name="adj" fmla="val 151360"/>
            </a:avLst>
          </a:prstGeom>
          <a:solidFill>
            <a:srgbClr val="FFE14D"/>
          </a:solidFill>
          <a:ln/>
        </p:spPr>
      </p:sp>
      <p:sp>
        <p:nvSpPr>
          <p:cNvPr id="31" name="Text 27"/>
          <p:cNvSpPr/>
          <p:nvPr/>
        </p:nvSpPr>
        <p:spPr>
          <a:xfrm>
            <a:off x="10461665" y="5602962"/>
            <a:ext cx="24157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6</a:t>
            </a:r>
            <a:endParaRPr lang="en-US" sz="1900" dirty="0"/>
          </a:p>
        </p:txBody>
      </p:sp>
      <p:sp>
        <p:nvSpPr>
          <p:cNvPr id="32" name="Text 28"/>
          <p:cNvSpPr/>
          <p:nvPr/>
        </p:nvSpPr>
        <p:spPr>
          <a:xfrm>
            <a:off x="7640003" y="6257568"/>
            <a:ext cx="5885140" cy="839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и получать ценность в виде осознанного управления нагрузкой, устойчивого прогресса и возвращения радости от тренировок.</a:t>
            </a:r>
            <a:endParaRPr lang="en-US" sz="1750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D2FBDBB2-A62D-4E61-5324-F4483D675D6F}"/>
              </a:ext>
            </a:extLst>
          </p:cNvPr>
          <p:cNvSpPr/>
          <p:nvPr/>
        </p:nvSpPr>
        <p:spPr>
          <a:xfrm>
            <a:off x="12294628" y="7662862"/>
            <a:ext cx="2256750" cy="508159"/>
          </a:xfrm>
          <a:prstGeom prst="rect">
            <a:avLst/>
          </a:prstGeom>
          <a:solidFill>
            <a:srgbClr val="27272B"/>
          </a:solidFill>
          <a:ln>
            <a:solidFill>
              <a:srgbClr val="2727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1037392"/>
            <a:ext cx="12735520" cy="629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Решение: Эмоциональный атлас тренировок</a:t>
            </a:r>
            <a:endParaRPr lang="en-US" sz="3950" dirty="0"/>
          </a:p>
        </p:txBody>
      </p:sp>
      <p:sp>
        <p:nvSpPr>
          <p:cNvPr id="3" name="Text 1"/>
          <p:cNvSpPr/>
          <p:nvPr/>
        </p:nvSpPr>
        <p:spPr>
          <a:xfrm>
            <a:off x="881063" y="2119908"/>
            <a:ext cx="12868275" cy="724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«ПРОКА4КА» объединяет глубокий биометрический анализ с полноценным фитнес-трекером, создавая уникальную платформу для осознанного фитнеса.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2431018" y="3099673"/>
            <a:ext cx="2517577" cy="314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Сбор данных ВСР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81063" y="3550206"/>
            <a:ext cx="4067532" cy="1087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Интеграция с фитнес-трекерами для получения данных вариабельности сердечного ритма (ВСР).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399" y="3119199"/>
            <a:ext cx="4053483" cy="405348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81686" y="3099673"/>
            <a:ext cx="2811780" cy="314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Облачный AI-анализ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9681686" y="3550206"/>
            <a:ext cx="4067651" cy="1087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Машинное обучение анализирует временные и частотные показатели ВСР (RMSSD, LF/HF).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399" y="3119199"/>
            <a:ext cx="4053483" cy="4053483"/>
          </a:xfrm>
          <a:prstGeom prst="rect">
            <a:avLst/>
          </a:prstGeom>
        </p:spPr>
      </p:pic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6336" y="4160580"/>
            <a:ext cx="338971" cy="33897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81686" y="5134570"/>
            <a:ext cx="3236119" cy="314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Эмоциональный атлас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9681686" y="5585103"/>
            <a:ext cx="4067651" cy="1449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Визуальная карта, показывающая психофизиологический отклик на различные нагрузки (фокус, радость, стресс).</a:t>
            </a:r>
            <a:endParaRPr lang="en-US" sz="17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8399" y="3119199"/>
            <a:ext cx="4053483" cy="405348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81063" y="4977289"/>
            <a:ext cx="4067532" cy="629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Персональные рекомендации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881063" y="5742503"/>
            <a:ext cx="4067532" cy="1449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Адаптивные рекомендации по тренировкам и питанию для оптимизации прогресса и предотвращения выгорания.</a:t>
            </a:r>
            <a:endParaRPr lang="en-US" sz="17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8399" y="3119199"/>
            <a:ext cx="4053483" cy="4053483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BC3D2AC-9FB9-D5E9-67CD-32B720ABC07C}"/>
              </a:ext>
            </a:extLst>
          </p:cNvPr>
          <p:cNvSpPr/>
          <p:nvPr/>
        </p:nvSpPr>
        <p:spPr>
          <a:xfrm>
            <a:off x="12294628" y="7662862"/>
            <a:ext cx="2256750" cy="508159"/>
          </a:xfrm>
          <a:prstGeom prst="rect">
            <a:avLst/>
          </a:prstGeom>
          <a:solidFill>
            <a:srgbClr val="27272B"/>
          </a:solidFill>
          <a:ln>
            <a:solidFill>
              <a:srgbClr val="2727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3298" y="528995"/>
            <a:ext cx="5472708" cy="4007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Производство SaaS-продукта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73298" y="1290280"/>
            <a:ext cx="2389227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Необходимые ресурсы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73298" y="1674971"/>
            <a:ext cx="6465927" cy="230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Инфраструктура: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Облачные услуги (AWS/GCP) для серверного оборудования.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73298" y="1956316"/>
            <a:ext cx="6465927" cy="230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ПО для разработки: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IDE, системы контроля версий, инструменты тестирования.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73298" y="2237661"/>
            <a:ext cx="6465927" cy="230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Рабочее пространство: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Для эффективной работы команды разработчиков.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73298" y="2612708"/>
            <a:ext cx="2643188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Материалы на подписку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73298" y="2997398"/>
            <a:ext cx="6465927" cy="230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Облачный хостинг: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~10-50 руб./мес. на пользователя.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73298" y="3278743"/>
            <a:ext cx="6465927" cy="230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Обработка данных: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Затраты на вычислительные ресурсы для AI-анализа.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73298" y="3560088"/>
            <a:ext cx="6465927" cy="230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Комиссии: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Процент магазинов приложений (App Store, Google Play).</a:t>
            </a:r>
            <a:endParaRPr lang="en-US" sz="11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794" y="1308378"/>
            <a:ext cx="4849416" cy="4849416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498794" y="6320076"/>
            <a:ext cx="2864168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Технологические операции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498794" y="6704767"/>
            <a:ext cx="6465927" cy="230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Разработка и поддержка: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Кода приложения (iOS/Android) и бэкенда.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7498794" y="6986111"/>
            <a:ext cx="6465927" cy="230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Обучение ML-модели: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Непрерывное совершенствование алгоритмов.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498794" y="7267456"/>
            <a:ext cx="6465927" cy="230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Тестирование: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Обеспечение стабильности и точности платформы.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498794" y="7548801"/>
            <a:ext cx="6465927" cy="230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Публикация обновлений: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Регулярное внедрение новых функций.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498794" y="7830145"/>
            <a:ext cx="6465927" cy="230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Поддержка пользователей: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Оперативное решение возникающих вопросов.</a:t>
            </a:r>
            <a:endParaRPr lang="en-US" sz="110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1E78630-7C95-CA28-D095-D28F3FA8EB10}"/>
              </a:ext>
            </a:extLst>
          </p:cNvPr>
          <p:cNvSpPr/>
          <p:nvPr/>
        </p:nvSpPr>
        <p:spPr>
          <a:xfrm>
            <a:off x="12903200" y="7662862"/>
            <a:ext cx="1648178" cy="508159"/>
          </a:xfrm>
          <a:prstGeom prst="rect">
            <a:avLst/>
          </a:prstGeom>
          <a:solidFill>
            <a:srgbClr val="27272B"/>
          </a:solidFill>
          <a:ln>
            <a:solidFill>
              <a:srgbClr val="2727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67462" y="808434"/>
            <a:ext cx="7032784" cy="454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Рынок и финансовые перспективы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6367462" y="1508284"/>
            <a:ext cx="7381875" cy="523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Мы ориентированы на рынки B2C и B2B, предлагая инновационное решение для фитнес-индустрии.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6367462" y="2215753"/>
            <a:ext cx="7381875" cy="3656648"/>
          </a:xfrm>
          <a:prstGeom prst="roundRect">
            <a:avLst>
              <a:gd name="adj" fmla="val 6713"/>
            </a:avLst>
          </a:prstGeom>
          <a:solidFill>
            <a:srgbClr val="46464A"/>
          </a:solidFill>
          <a:ln/>
        </p:spPr>
      </p:sp>
      <p:sp>
        <p:nvSpPr>
          <p:cNvPr id="6" name="Shape 3"/>
          <p:cNvSpPr/>
          <p:nvPr/>
        </p:nvSpPr>
        <p:spPr>
          <a:xfrm>
            <a:off x="6367462" y="2215753"/>
            <a:ext cx="7381875" cy="914162"/>
          </a:xfrm>
          <a:prstGeom prst="roundRect">
            <a:avLst>
              <a:gd name="adj" fmla="val 26852"/>
            </a:avLst>
          </a:prstGeom>
          <a:solidFill>
            <a:srgbClr val="46464A"/>
          </a:solidFill>
          <a:ln/>
        </p:spPr>
      </p:sp>
      <p:sp>
        <p:nvSpPr>
          <p:cNvPr id="7" name="Text 4"/>
          <p:cNvSpPr/>
          <p:nvPr/>
        </p:nvSpPr>
        <p:spPr>
          <a:xfrm>
            <a:off x="6531054" y="2379345"/>
            <a:ext cx="1993225" cy="227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Целевая аудитория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531054" y="2704624"/>
            <a:ext cx="7054691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~1.5 млн активных посетителей залов в России.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367462" y="3129915"/>
            <a:ext cx="7381875" cy="914162"/>
          </a:xfrm>
          <a:prstGeom prst="rect">
            <a:avLst/>
          </a:prstGeom>
          <a:solidFill>
            <a:srgbClr val="46464A"/>
          </a:solidFill>
          <a:ln/>
        </p:spPr>
      </p:sp>
      <p:sp>
        <p:nvSpPr>
          <p:cNvPr id="10" name="Shape 7"/>
          <p:cNvSpPr/>
          <p:nvPr/>
        </p:nvSpPr>
        <p:spPr>
          <a:xfrm>
            <a:off x="6367462" y="3129915"/>
            <a:ext cx="7381875" cy="22860"/>
          </a:xfrm>
          <a:prstGeom prst="roundRect">
            <a:avLst>
              <a:gd name="adj" fmla="val 1073804"/>
            </a:avLst>
          </a:prstGeom>
          <a:solidFill>
            <a:srgbClr val="5F5F63"/>
          </a:solidFill>
          <a:ln/>
        </p:spPr>
      </p:sp>
      <p:sp>
        <p:nvSpPr>
          <p:cNvPr id="11" name="Text 8"/>
          <p:cNvSpPr/>
          <p:nvPr/>
        </p:nvSpPr>
        <p:spPr>
          <a:xfrm>
            <a:off x="6531054" y="3293507"/>
            <a:ext cx="2231946" cy="227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Стоимость подписки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531054" y="3618786"/>
            <a:ext cx="7054691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Премиум-подписка: ~300-500 руб./мес.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6367462" y="4044077"/>
            <a:ext cx="7381875" cy="914162"/>
          </a:xfrm>
          <a:prstGeom prst="rect">
            <a:avLst/>
          </a:prstGeom>
          <a:solidFill>
            <a:srgbClr val="46464A"/>
          </a:solidFill>
          <a:ln/>
        </p:spPr>
      </p:sp>
      <p:sp>
        <p:nvSpPr>
          <p:cNvPr id="14" name="Shape 11"/>
          <p:cNvSpPr/>
          <p:nvPr/>
        </p:nvSpPr>
        <p:spPr>
          <a:xfrm>
            <a:off x="6367462" y="4044077"/>
            <a:ext cx="7381875" cy="22860"/>
          </a:xfrm>
          <a:prstGeom prst="roundRect">
            <a:avLst>
              <a:gd name="adj" fmla="val 1073804"/>
            </a:avLst>
          </a:prstGeom>
          <a:solidFill>
            <a:srgbClr val="5F5F63"/>
          </a:solidFill>
          <a:ln/>
        </p:spPr>
      </p:sp>
      <p:sp>
        <p:nvSpPr>
          <p:cNvPr id="15" name="Text 12"/>
          <p:cNvSpPr/>
          <p:nvPr/>
        </p:nvSpPr>
        <p:spPr>
          <a:xfrm>
            <a:off x="6531054" y="4207669"/>
            <a:ext cx="2275403" cy="227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Прогноз продаж (1 год)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531054" y="4532948"/>
            <a:ext cx="7054691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0.5% ЦА = ~7 500 человек.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367462" y="4958239"/>
            <a:ext cx="7381875" cy="914162"/>
          </a:xfrm>
          <a:prstGeom prst="rect">
            <a:avLst/>
          </a:prstGeom>
          <a:solidFill>
            <a:srgbClr val="46464A"/>
          </a:solidFill>
          <a:ln/>
        </p:spPr>
      </p:sp>
      <p:sp>
        <p:nvSpPr>
          <p:cNvPr id="18" name="Shape 15"/>
          <p:cNvSpPr/>
          <p:nvPr/>
        </p:nvSpPr>
        <p:spPr>
          <a:xfrm>
            <a:off x="6367462" y="4958239"/>
            <a:ext cx="7381875" cy="22860"/>
          </a:xfrm>
          <a:prstGeom prst="roundRect">
            <a:avLst>
              <a:gd name="adj" fmla="val 1073804"/>
            </a:avLst>
          </a:prstGeom>
          <a:solidFill>
            <a:srgbClr val="5F5F63"/>
          </a:solidFill>
          <a:ln/>
        </p:spPr>
      </p:sp>
      <p:sp>
        <p:nvSpPr>
          <p:cNvPr id="19" name="Text 16"/>
          <p:cNvSpPr/>
          <p:nvPr/>
        </p:nvSpPr>
        <p:spPr>
          <a:xfrm>
            <a:off x="6531054" y="5121831"/>
            <a:ext cx="1818203" cy="227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Выручка (1 год)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531054" y="5447109"/>
            <a:ext cx="7054691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~36 млн руб. (без B2B).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6367462" y="6117788"/>
            <a:ext cx="3657481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Конкурентное преимущество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6367462" y="6635948"/>
            <a:ext cx="7381875" cy="785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Мы занимаем уникальную нишу на стыке фитнес-трекера, wellness-платформы и ментального здоровья. Конкурентное преимущество — патентуемый алгоритм «Эмоционального атласа».</a:t>
            </a:r>
            <a:endParaRPr lang="en-US" sz="1250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BD91F57-A58A-9471-CAB2-3F594BD49609}"/>
              </a:ext>
            </a:extLst>
          </p:cNvPr>
          <p:cNvSpPr/>
          <p:nvPr/>
        </p:nvSpPr>
        <p:spPr>
          <a:xfrm>
            <a:off x="12294628" y="7662862"/>
            <a:ext cx="2256750" cy="508159"/>
          </a:xfrm>
          <a:prstGeom prst="rect">
            <a:avLst/>
          </a:prstGeom>
          <a:solidFill>
            <a:srgbClr val="27272B"/>
          </a:solidFill>
          <a:ln>
            <a:solidFill>
              <a:srgbClr val="2727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0454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81063" y="2816185"/>
            <a:ext cx="9710857" cy="454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Бизнес-модель: Freemium и B2B-лицензирование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81063" y="3516035"/>
            <a:ext cx="12868275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Наша модель сочетает гибкость для конечных пользователей и масштабируемость для бизнеса.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881063" y="3961805"/>
            <a:ext cx="6352342" cy="490895"/>
          </a:xfrm>
          <a:prstGeom prst="roundRect">
            <a:avLst>
              <a:gd name="adj" fmla="val 480047"/>
            </a:avLst>
          </a:prstGeom>
          <a:solidFill>
            <a:srgbClr val="46464A"/>
          </a:solidFill>
          <a:ln/>
        </p:spPr>
      </p:sp>
      <p:sp>
        <p:nvSpPr>
          <p:cNvPr id="6" name="Text 3"/>
          <p:cNvSpPr/>
          <p:nvPr/>
        </p:nvSpPr>
        <p:spPr>
          <a:xfrm>
            <a:off x="1044654" y="4616291"/>
            <a:ext cx="1818203" cy="227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Что продаем?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044654" y="4941570"/>
            <a:ext cx="6025158" cy="523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Подписку на премиум-функции мобильного приложения (SaaS) и White-label лицензии для B2B.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396996" y="3961805"/>
            <a:ext cx="6352342" cy="490895"/>
          </a:xfrm>
          <a:prstGeom prst="roundRect">
            <a:avLst>
              <a:gd name="adj" fmla="val 480047"/>
            </a:avLst>
          </a:prstGeom>
          <a:solidFill>
            <a:srgbClr val="46464A"/>
          </a:solidFill>
          <a:ln/>
        </p:spPr>
      </p:sp>
      <p:sp>
        <p:nvSpPr>
          <p:cNvPr id="9" name="Text 6"/>
          <p:cNvSpPr/>
          <p:nvPr/>
        </p:nvSpPr>
        <p:spPr>
          <a:xfrm>
            <a:off x="7560588" y="4616291"/>
            <a:ext cx="1818203" cy="227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Кому продаем?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560588" y="4941570"/>
            <a:ext cx="6025158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Конечным пользователям (B2C) и фитнес-бизнесу (B2B).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881063" y="5792153"/>
            <a:ext cx="6352342" cy="490895"/>
          </a:xfrm>
          <a:prstGeom prst="roundRect">
            <a:avLst>
              <a:gd name="adj" fmla="val 480047"/>
            </a:avLst>
          </a:prstGeom>
          <a:solidFill>
            <a:srgbClr val="46464A"/>
          </a:solidFill>
          <a:ln/>
        </p:spPr>
      </p:sp>
      <p:sp>
        <p:nvSpPr>
          <p:cNvPr id="12" name="Text 9"/>
          <p:cNvSpPr/>
          <p:nvPr/>
        </p:nvSpPr>
        <p:spPr>
          <a:xfrm>
            <a:off x="1044654" y="6446639"/>
            <a:ext cx="2024182" cy="227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Польза для клиента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044654" y="6771918"/>
            <a:ext cx="6025158" cy="523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Осознанный прогресс, экономия времени, повышение мотивации, снижение риска выгорания.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7396996" y="5792153"/>
            <a:ext cx="6352342" cy="490895"/>
          </a:xfrm>
          <a:prstGeom prst="roundRect">
            <a:avLst>
              <a:gd name="adj" fmla="val 480047"/>
            </a:avLst>
          </a:prstGeom>
          <a:solidFill>
            <a:srgbClr val="46464A"/>
          </a:solidFill>
          <a:ln/>
        </p:spPr>
      </p:sp>
      <p:sp>
        <p:nvSpPr>
          <p:cNvPr id="15" name="Text 12"/>
          <p:cNvSpPr/>
          <p:nvPr/>
        </p:nvSpPr>
        <p:spPr>
          <a:xfrm>
            <a:off x="7560588" y="6446639"/>
            <a:ext cx="1818203" cy="227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Тип модели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560588" y="6771918"/>
            <a:ext cx="6025158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Freemium + подписка. Дополнительно: модель лицензирования (B2B).</a:t>
            </a:r>
            <a:endParaRPr lang="en-US" sz="125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E4256C8-D962-D20E-2084-440CEA554FAB}"/>
              </a:ext>
            </a:extLst>
          </p:cNvPr>
          <p:cNvSpPr/>
          <p:nvPr/>
        </p:nvSpPr>
        <p:spPr>
          <a:xfrm>
            <a:off x="12294628" y="7662862"/>
            <a:ext cx="2256750" cy="508159"/>
          </a:xfrm>
          <a:prstGeom prst="rect">
            <a:avLst/>
          </a:prstGeom>
          <a:solidFill>
            <a:srgbClr val="27272B"/>
          </a:solidFill>
          <a:ln>
            <a:solidFill>
              <a:srgbClr val="2727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5220" y="633889"/>
            <a:ext cx="9645491" cy="543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Текущие результаты и планы развития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05220" y="1568172"/>
            <a:ext cx="13019961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Мы достигли значительных успехов и готовы к следующему этапу.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05220" y="2296477"/>
            <a:ext cx="2607469" cy="325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Текущий статус</a:t>
            </a:r>
            <a:endParaRPr lang="en-US" sz="2050" dirty="0"/>
          </a:p>
        </p:txBody>
      </p:sp>
      <p:sp>
        <p:nvSpPr>
          <p:cNvPr id="5" name="Text 3"/>
          <p:cNvSpPr/>
          <p:nvPr/>
        </p:nvSpPr>
        <p:spPr>
          <a:xfrm>
            <a:off x="805220" y="2817852"/>
            <a:ext cx="6271498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TRL 4:</a:t>
            </a: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Рабочий прототип интерфейса, проработанная архитектура ML-модели, сформированная команда.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05220" y="3511987"/>
            <a:ext cx="6271498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Акселерация:</a:t>
            </a: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Участие в программе «Северный Кавказ — точка роста» (СКФУ).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05220" y="4206121"/>
            <a:ext cx="6271498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CustDev:</a:t>
            </a: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Проведен предварительный CustDev, подтвердивший высокий интерес к идее.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05220" y="5027414"/>
            <a:ext cx="3038951" cy="325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Запрос к партнерам</a:t>
            </a:r>
            <a:endParaRPr lang="en-US" sz="2050" dirty="0"/>
          </a:p>
        </p:txBody>
      </p:sp>
      <p:sp>
        <p:nvSpPr>
          <p:cNvPr id="9" name="Text 7"/>
          <p:cNvSpPr/>
          <p:nvPr/>
        </p:nvSpPr>
        <p:spPr>
          <a:xfrm>
            <a:off x="805220" y="5548789"/>
            <a:ext cx="6271498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Экспертиза:</a:t>
            </a: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В спортивной медицине и биостатистике для валидации алгоритма.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05220" y="6242923"/>
            <a:ext cx="6271498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Юридические консультации:</a:t>
            </a: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По правовым аспектам работы с биоданными.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561302" y="2296477"/>
            <a:ext cx="2941439" cy="325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Планы на 2-3 недели</a:t>
            </a:r>
            <a:endParaRPr lang="en-US" sz="2050" dirty="0"/>
          </a:p>
        </p:txBody>
      </p:sp>
      <p:sp>
        <p:nvSpPr>
          <p:cNvPr id="12" name="Text 10"/>
          <p:cNvSpPr/>
          <p:nvPr/>
        </p:nvSpPr>
        <p:spPr>
          <a:xfrm>
            <a:off x="7561302" y="2817852"/>
            <a:ext cx="6271498" cy="938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MVP:</a:t>
            </a: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Завершение спецификации, начало разработки базового трекера и алгоритма классификации по 1-2 эмоциональным параметрам.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561302" y="3952042"/>
            <a:ext cx="3165872" cy="325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Запрос к инвесторам</a:t>
            </a:r>
            <a:endParaRPr lang="en-US" sz="2050" dirty="0"/>
          </a:p>
        </p:txBody>
      </p:sp>
      <p:sp>
        <p:nvSpPr>
          <p:cNvPr id="14" name="Text 12"/>
          <p:cNvSpPr/>
          <p:nvPr/>
        </p:nvSpPr>
        <p:spPr>
          <a:xfrm>
            <a:off x="7561302" y="4473416"/>
            <a:ext cx="6271498" cy="938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На этапе seed-раунда (через 6 мес.) потребуется </a:t>
            </a:r>
            <a:r>
              <a:rPr lang="en-US" sz="1500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5-7 млн руб.</a:t>
            </a: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для найма 2 разработчиков, легализации и маркетинга. Результат: запуск MVP и первые 1000 пользователей.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561302" y="5607606"/>
            <a:ext cx="2666286" cy="325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Контакты лидера</a:t>
            </a:r>
            <a:endParaRPr lang="en-US" sz="2050" dirty="0"/>
          </a:p>
        </p:txBody>
      </p:sp>
      <p:sp>
        <p:nvSpPr>
          <p:cNvPr id="16" name="Text 14"/>
          <p:cNvSpPr/>
          <p:nvPr/>
        </p:nvSpPr>
        <p:spPr>
          <a:xfrm>
            <a:off x="7561302" y="6128980"/>
            <a:ext cx="6271498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ФИО:</a:t>
            </a: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Фоменко Никита Алексеевич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561302" y="6617851"/>
            <a:ext cx="6271498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Email:</a:t>
            </a: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</a:t>
            </a:r>
            <a:r>
              <a:rPr lang="en-US" sz="1500" u="sng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nikart282@gmail.com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7561302" y="7106722"/>
            <a:ext cx="6271498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Leader-ID:</a:t>
            </a: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Ссылка на профиль</a:t>
            </a:r>
            <a:endParaRPr lang="en-US" sz="150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71F4D1E-C097-55B5-AD93-FB35F4C93EA5}"/>
              </a:ext>
            </a:extLst>
          </p:cNvPr>
          <p:cNvSpPr/>
          <p:nvPr/>
        </p:nvSpPr>
        <p:spPr>
          <a:xfrm>
            <a:off x="12294628" y="7662862"/>
            <a:ext cx="2256750" cy="508159"/>
          </a:xfrm>
          <a:prstGeom prst="rect">
            <a:avLst/>
          </a:prstGeom>
          <a:solidFill>
            <a:srgbClr val="27272B"/>
          </a:solidFill>
          <a:ln>
            <a:solidFill>
              <a:srgbClr val="2727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899</Words>
  <Application>Microsoft Office PowerPoint</Application>
  <PresentationFormat>Произвольный</PresentationFormat>
  <Paragraphs>115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Comfortaa Bold</vt:lpstr>
      <vt:lpstr>Arial</vt:lpstr>
      <vt:lpstr>Raleway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Пойдун Филипп Андреевич</cp:lastModifiedBy>
  <cp:revision>2</cp:revision>
  <dcterms:created xsi:type="dcterms:W3CDTF">2025-12-07T12:53:12Z</dcterms:created>
  <dcterms:modified xsi:type="dcterms:W3CDTF">2025-12-07T12:55:14Z</dcterms:modified>
</cp:coreProperties>
</file>