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7" r:id="rId4"/>
    <p:sldId id="268" r:id="rId5"/>
    <p:sldId id="269" r:id="rId6"/>
    <p:sldId id="266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B44721-22B1-2792-B0A8-6709390F1000}" v="1335" dt="2025-05-29T09:40:59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0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D036E-4535-F2C8-3CBB-334F6D1DA9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3A02F0-56BB-1C7B-3495-027404B79F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AA0F54-168F-3235-5171-646A5AE0D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DF0410-4152-42A3-0323-91B86B36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1C887A-5701-9446-70BE-DFC9F870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719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381D2-C9CA-B9A7-0B93-B9A5D6960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AB542D-124F-029C-D04A-48412647D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ADE5F6-0881-92A1-E8C5-21A13A441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7A02F0-8345-0E8D-31CA-7580A0D23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FB0114-165D-068E-B922-B21E5FDA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40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1F92CE-A491-F8AC-37CC-B80372F13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40C9D7-C6E6-773E-3023-1CB9364FC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2AAE0A-6B94-F87F-F6CC-49324C283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69DF9B-DF7C-3C20-FA82-B9CD3CBD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43EE1D-C47E-1413-7499-DFC1A6EA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98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50FF04-56D8-2653-A7DE-D6AC994F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454273-3646-D713-A36B-DE5F904538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05F1FD-2185-AFE8-0692-66FAF02B3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10C08D-18DD-E169-6488-AB37E349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6BCC55-D510-6DAA-7C0B-E0277B048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2F4835-BAC0-6765-63B9-3B29000E8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5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28B53-2616-40F5-0F76-A802EE8A0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85160F-ADD9-08CF-0623-E6119279D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B28799-064F-25DC-ECFF-5E6A31F30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D90026-1DE3-7447-D9A5-48A828372A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D471CD6-283C-2CF5-7BE5-80E3142D63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C90F74F-3E18-E25E-9038-5A6671EBC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5EBE589-185A-6A87-897E-A14D4F345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DD0C948-C8BE-302E-7D8C-7B21518C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27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955AC3-7F8C-1E4F-426B-4BCDA6BEA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CD5009E-8826-D09C-094F-9B18932E1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D133C8-57DC-D717-24A6-4347E95B7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DBE196-D377-75C3-DDD6-DC3B1A74A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378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39A9324-09ED-8695-9456-9E29F42A6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DDBB715-E8A4-82C7-534C-2FCA46C6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9E499A-5225-A6AE-0174-E9A372616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27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EEF6D-A0B6-C0B7-4A11-381744712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6DCDBF-EBB8-A0A6-9C89-2D3492036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725CF2-E0CC-7706-AF2D-7F7CDB8D4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807E9B-C42E-A392-8572-D1FCE1364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210ACE-2EDA-C745-0BB6-57A8D20B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A5D585-72DE-EE2F-59B2-55D686AA0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473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56CC2-E311-5BBF-DF82-A2F8B7BD5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FBFF56-44BA-881C-CB34-2F0376F0BA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25F303-BC93-632B-F206-562D9FCE5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90064A-4B5D-B8ED-9D54-9A854B5BE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C06E32-E70B-9088-726D-091C0D621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4840E4-7FA4-968D-BEF1-DE346407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16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487CA-6E0D-3A20-1F13-57080D7E2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4368F77-64B4-07B0-E393-1E8FE4611A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378C52-512B-1904-81E8-5D0DF47E4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A7E4D8-33FA-A7FF-D2E4-41E68EF95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1390DA-D418-ABD1-0375-972857727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367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CDA740-85A7-A7E4-AA85-7D202C4529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A9EFC3A-4F11-0D41-F82B-2A541F67DB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71AB73-4CBD-217E-EEDE-C9CF86370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BDDE03-A9F6-C34E-8F04-98F1C6D3B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0EF882-A1B8-812F-B879-953D2754C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269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39185" y="188914"/>
            <a:ext cx="11618383" cy="59769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6438854-1E8B-6295-10DE-39A3575AF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5CF48D6-27A8-ABEF-6DD3-59B6BE2400F8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Дата и время шрифт Arial (10 pt)</a:t>
            </a:r>
          </a:p>
        </p:txBody>
      </p:sp>
    </p:spTree>
    <p:extLst>
      <p:ext uri="{BB962C8B-B14F-4D97-AF65-F5344CB8AC3E}">
        <p14:creationId xmlns:p14="http://schemas.microsoft.com/office/powerpoint/2010/main" val="1184743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660F8-FEB2-65C0-C9F7-E233D6433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41B858-DE8B-CC11-7096-4BB68EAAA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7A3F4A-7223-21BE-4CA9-2766EAFFC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3EBE77-1EC8-42ED-B6D1-FB1618C82C40}" type="datetimeFigureOut">
              <a:rPr lang="ru-RU" smtClean="0"/>
              <a:t>чт 29.05.25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FEA7-3C69-FBD6-6ACE-4A9473879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60422A-2401-3544-7972-606D512B5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A779F6-646D-4852-8CFA-851418D971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165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9.jpg"/><Relationship Id="rId5" Type="http://schemas.openxmlformats.org/officeDocument/2006/relationships/image" Target="../media/image15.png"/><Relationship Id="rId10" Type="http://schemas.openxmlformats.org/officeDocument/2006/relationships/image" Target="../media/image18.jpg"/><Relationship Id="rId4" Type="http://schemas.openxmlformats.org/officeDocument/2006/relationships/image" Target="../media/image5.png"/><Relationship Id="rId9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val 19">
            <a:extLst>
              <a:ext uri="{FF2B5EF4-FFF2-40B4-BE49-F238E27FC236}">
                <a16:creationId xmlns:a16="http://schemas.microsoft.com/office/drawing/2014/main" id="{E333BFA7-C8FF-A5A7-783C-15C3DAD2D4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125" y="-2330450"/>
            <a:ext cx="9144000" cy="91440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075" name="Oval 16">
            <a:extLst>
              <a:ext uri="{FF2B5EF4-FFF2-40B4-BE49-F238E27FC236}">
                <a16:creationId xmlns:a16="http://schemas.microsoft.com/office/drawing/2014/main" id="{9D09BAC5-9EB9-FB40-94FE-5EEB3456BA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2575" y="-1052513"/>
            <a:ext cx="6588125" cy="6588126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076" name="Oval 14">
            <a:extLst>
              <a:ext uri="{FF2B5EF4-FFF2-40B4-BE49-F238E27FC236}">
                <a16:creationId xmlns:a16="http://schemas.microsoft.com/office/drawing/2014/main" id="{92D6141F-07C2-B837-C135-02210572D8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13" y="441325"/>
            <a:ext cx="4038600" cy="40386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077" name="Oval 17">
            <a:extLst>
              <a:ext uri="{FF2B5EF4-FFF2-40B4-BE49-F238E27FC236}">
                <a16:creationId xmlns:a16="http://schemas.microsoft.com/office/drawing/2014/main" id="{F8DD603E-8EEC-0A49-18AD-A3001C4B7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0100" y="-812800"/>
            <a:ext cx="2868613" cy="2868613"/>
          </a:xfrm>
          <a:prstGeom prst="ellipse">
            <a:avLst/>
          </a:prstGeom>
          <a:solidFill>
            <a:srgbClr val="00428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078" name="Rectangle 18">
            <a:extLst>
              <a:ext uri="{FF2B5EF4-FFF2-40B4-BE49-F238E27FC236}">
                <a16:creationId xmlns:a16="http://schemas.microsoft.com/office/drawing/2014/main" id="{79AFAE0B-D35F-1EF8-727E-B9672FE7F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6750" y="1828800"/>
            <a:ext cx="2962275" cy="15049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080" name="Oval 20">
            <a:extLst>
              <a:ext uri="{FF2B5EF4-FFF2-40B4-BE49-F238E27FC236}">
                <a16:creationId xmlns:a16="http://schemas.microsoft.com/office/drawing/2014/main" id="{782C561F-1875-055D-8893-99A0BE307D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86863" y="-1466850"/>
            <a:ext cx="4038600" cy="40386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grpSp>
        <p:nvGrpSpPr>
          <p:cNvPr id="3081" name="Group 46">
            <a:extLst>
              <a:ext uri="{FF2B5EF4-FFF2-40B4-BE49-F238E27FC236}">
                <a16:creationId xmlns:a16="http://schemas.microsoft.com/office/drawing/2014/main" id="{25FD3C08-5AEC-F4A1-75A7-DF7FF81F77E1}"/>
              </a:ext>
            </a:extLst>
          </p:cNvPr>
          <p:cNvGrpSpPr>
            <a:grpSpLocks/>
          </p:cNvGrpSpPr>
          <p:nvPr/>
        </p:nvGrpSpPr>
        <p:grpSpPr bwMode="auto">
          <a:xfrm>
            <a:off x="1381125" y="501650"/>
            <a:ext cx="914400" cy="914400"/>
            <a:chOff x="521" y="346"/>
            <a:chExt cx="576" cy="576"/>
          </a:xfrm>
        </p:grpSpPr>
        <p:sp>
          <p:nvSpPr>
            <p:cNvPr id="3102" name="Oval 24">
              <a:extLst>
                <a:ext uri="{FF2B5EF4-FFF2-40B4-BE49-F238E27FC236}">
                  <a16:creationId xmlns:a16="http://schemas.microsoft.com/office/drawing/2014/main" id="{1296AA35-9F7D-5A5E-F381-34D19D8ED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46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103" name="Picture 27" descr="буквы2">
              <a:extLst>
                <a:ext uri="{FF2B5EF4-FFF2-40B4-BE49-F238E27FC236}">
                  <a16:creationId xmlns:a16="http://schemas.microsoft.com/office/drawing/2014/main" id="{879D4B49-CD02-2C1B-2CAD-E448E9F070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391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9" name="Заголовок 1">
            <a:extLst>
              <a:ext uri="{FF2B5EF4-FFF2-40B4-BE49-F238E27FC236}">
                <a16:creationId xmlns:a16="http://schemas.microsoft.com/office/drawing/2014/main" id="{A50735E1-00D4-6CCD-F779-83807959F1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0416" y="1500188"/>
            <a:ext cx="7909009" cy="1584325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solidFill>
                  <a:srgbClr val="004282"/>
                </a:solidFill>
                <a:latin typeface="Arial Black" panose="020B0A04020102020204" pitchFamily="34" charset="0"/>
              </a:rPr>
              <a:t>Разработка полимерной композиции для радиопрозрачных конструкций</a:t>
            </a:r>
          </a:p>
        </p:txBody>
      </p:sp>
      <p:grpSp>
        <p:nvGrpSpPr>
          <p:cNvPr id="3082" name="Group 47">
            <a:extLst>
              <a:ext uri="{FF2B5EF4-FFF2-40B4-BE49-F238E27FC236}">
                <a16:creationId xmlns:a16="http://schemas.microsoft.com/office/drawing/2014/main" id="{D4E56A0D-834F-2D93-31D5-02D513A7C3FD}"/>
              </a:ext>
            </a:extLst>
          </p:cNvPr>
          <p:cNvGrpSpPr>
            <a:grpSpLocks/>
          </p:cNvGrpSpPr>
          <p:nvPr/>
        </p:nvGrpSpPr>
        <p:grpSpPr bwMode="auto">
          <a:xfrm>
            <a:off x="7427913" y="379413"/>
            <a:ext cx="914400" cy="914400"/>
            <a:chOff x="2699" y="119"/>
            <a:chExt cx="576" cy="576"/>
          </a:xfrm>
        </p:grpSpPr>
        <p:sp>
          <p:nvSpPr>
            <p:cNvPr id="3100" name="Oval 25">
              <a:extLst>
                <a:ext uri="{FF2B5EF4-FFF2-40B4-BE49-F238E27FC236}">
                  <a16:creationId xmlns:a16="http://schemas.microsoft.com/office/drawing/2014/main" id="{27992827-57E6-38CD-C335-AABC62AC5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9" y="11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101" name="Picture 28" descr="буквы3">
              <a:extLst>
                <a:ext uri="{FF2B5EF4-FFF2-40B4-BE49-F238E27FC236}">
                  <a16:creationId xmlns:a16="http://schemas.microsoft.com/office/drawing/2014/main" id="{D3055EE9-4F56-3C88-E206-9318F0F8BE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10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3" name="Group 44">
            <a:extLst>
              <a:ext uri="{FF2B5EF4-FFF2-40B4-BE49-F238E27FC236}">
                <a16:creationId xmlns:a16="http://schemas.microsoft.com/office/drawing/2014/main" id="{5E8A5C99-1302-3E8F-41A4-6F3C02421537}"/>
              </a:ext>
            </a:extLst>
          </p:cNvPr>
          <p:cNvGrpSpPr>
            <a:grpSpLocks/>
          </p:cNvGrpSpPr>
          <p:nvPr/>
        </p:nvGrpSpPr>
        <p:grpSpPr bwMode="auto">
          <a:xfrm>
            <a:off x="6502400" y="4405313"/>
            <a:ext cx="914400" cy="914400"/>
            <a:chOff x="3198" y="3475"/>
            <a:chExt cx="576" cy="576"/>
          </a:xfrm>
        </p:grpSpPr>
        <p:sp>
          <p:nvSpPr>
            <p:cNvPr id="3098" name="Oval 12">
              <a:extLst>
                <a:ext uri="{FF2B5EF4-FFF2-40B4-BE49-F238E27FC236}">
                  <a16:creationId xmlns:a16="http://schemas.microsoft.com/office/drawing/2014/main" id="{E25421C1-DEF1-D4C5-5324-AD58B295B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3475"/>
              <a:ext cx="576" cy="576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099" name="Picture 29" descr="буквы8">
              <a:extLst>
                <a:ext uri="{FF2B5EF4-FFF2-40B4-BE49-F238E27FC236}">
                  <a16:creationId xmlns:a16="http://schemas.microsoft.com/office/drawing/2014/main" id="{AA6FB006-0290-965F-7408-ACC4797695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3566"/>
              <a:ext cx="40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4" name="Group 49">
            <a:extLst>
              <a:ext uri="{FF2B5EF4-FFF2-40B4-BE49-F238E27FC236}">
                <a16:creationId xmlns:a16="http://schemas.microsoft.com/office/drawing/2014/main" id="{A71DCA5E-F18B-C6BB-5B12-2791F8B98A23}"/>
              </a:ext>
            </a:extLst>
          </p:cNvPr>
          <p:cNvGrpSpPr>
            <a:grpSpLocks/>
          </p:cNvGrpSpPr>
          <p:nvPr/>
        </p:nvGrpSpPr>
        <p:grpSpPr bwMode="auto">
          <a:xfrm>
            <a:off x="6024563" y="3033713"/>
            <a:ext cx="1006475" cy="936625"/>
            <a:chOff x="2835" y="2568"/>
            <a:chExt cx="634" cy="590"/>
          </a:xfrm>
        </p:grpSpPr>
        <p:sp>
          <p:nvSpPr>
            <p:cNvPr id="3096" name="Oval 26">
              <a:extLst>
                <a:ext uri="{FF2B5EF4-FFF2-40B4-BE49-F238E27FC236}">
                  <a16:creationId xmlns:a16="http://schemas.microsoft.com/office/drawing/2014/main" id="{6FE7B585-7DD2-7960-989C-F3B0EA5EC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568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097" name="Picture 30" descr="буквы4">
              <a:extLst>
                <a:ext uri="{FF2B5EF4-FFF2-40B4-BE49-F238E27FC236}">
                  <a16:creationId xmlns:a16="http://schemas.microsoft.com/office/drawing/2014/main" id="{48AB3A21-D9AB-16A3-02C7-BFF58CA8FF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2614"/>
              <a:ext cx="54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5" name="Group 50">
            <a:extLst>
              <a:ext uri="{FF2B5EF4-FFF2-40B4-BE49-F238E27FC236}">
                <a16:creationId xmlns:a16="http://schemas.microsoft.com/office/drawing/2014/main" id="{DC2E057D-EA3C-86C8-4579-3E0F683C4FD3}"/>
              </a:ext>
            </a:extLst>
          </p:cNvPr>
          <p:cNvGrpSpPr>
            <a:grpSpLocks/>
          </p:cNvGrpSpPr>
          <p:nvPr/>
        </p:nvGrpSpPr>
        <p:grpSpPr bwMode="auto">
          <a:xfrm>
            <a:off x="1833563" y="3970338"/>
            <a:ext cx="914400" cy="914400"/>
            <a:chOff x="249" y="3339"/>
            <a:chExt cx="576" cy="576"/>
          </a:xfrm>
        </p:grpSpPr>
        <p:sp>
          <p:nvSpPr>
            <p:cNvPr id="3094" name="Oval 13">
              <a:extLst>
                <a:ext uri="{FF2B5EF4-FFF2-40B4-BE49-F238E27FC236}">
                  <a16:creationId xmlns:a16="http://schemas.microsoft.com/office/drawing/2014/main" id="{9EBC6CA1-B67B-4BF0-2853-1AB64F038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333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095" name="Picture 31" descr="буквы5">
              <a:extLst>
                <a:ext uri="{FF2B5EF4-FFF2-40B4-BE49-F238E27FC236}">
                  <a16:creationId xmlns:a16="http://schemas.microsoft.com/office/drawing/2014/main" id="{7028DD85-F260-ED6C-D66D-AFD5E1DC0B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3430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7" name="Group 45">
            <a:extLst>
              <a:ext uri="{FF2B5EF4-FFF2-40B4-BE49-F238E27FC236}">
                <a16:creationId xmlns:a16="http://schemas.microsoft.com/office/drawing/2014/main" id="{42BDAC17-73F5-1265-9F69-8FE317EA848C}"/>
              </a:ext>
            </a:extLst>
          </p:cNvPr>
          <p:cNvGrpSpPr>
            <a:grpSpLocks/>
          </p:cNvGrpSpPr>
          <p:nvPr/>
        </p:nvGrpSpPr>
        <p:grpSpPr bwMode="auto">
          <a:xfrm>
            <a:off x="8455025" y="4143375"/>
            <a:ext cx="914400" cy="914400"/>
            <a:chOff x="4422" y="3249"/>
            <a:chExt cx="576" cy="576"/>
          </a:xfrm>
        </p:grpSpPr>
        <p:sp>
          <p:nvSpPr>
            <p:cNvPr id="3090" name="Oval 36">
              <a:extLst>
                <a:ext uri="{FF2B5EF4-FFF2-40B4-BE49-F238E27FC236}">
                  <a16:creationId xmlns:a16="http://schemas.microsoft.com/office/drawing/2014/main" id="{D0196D17-8C2A-2E12-3760-8E3381B55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24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3091" name="Picture 34" descr="буквы7">
              <a:extLst>
                <a:ext uri="{FF2B5EF4-FFF2-40B4-BE49-F238E27FC236}">
                  <a16:creationId xmlns:a16="http://schemas.microsoft.com/office/drawing/2014/main" id="{6D2ECF85-413C-057F-E314-2379E40B9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3294"/>
              <a:ext cx="45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9" name="Picture 41" descr="logo-rus1_">
            <a:extLst>
              <a:ext uri="{FF2B5EF4-FFF2-40B4-BE49-F238E27FC236}">
                <a16:creationId xmlns:a16="http://schemas.microsoft.com/office/drawing/2014/main" id="{BB754C87-FB1B-376F-8FFC-2D5441CEC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025" y="476250"/>
            <a:ext cx="158273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E6EEAF-182A-F589-167B-F9AEE9E2BB81}"/>
              </a:ext>
            </a:extLst>
          </p:cNvPr>
          <p:cNvSpPr txBox="1"/>
          <p:nvPr/>
        </p:nvSpPr>
        <p:spPr>
          <a:xfrm>
            <a:off x="365125" y="3670013"/>
            <a:ext cx="110311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Самарский государственный технический университет</a:t>
            </a:r>
            <a:endParaRPr lang="en-US" altLang="ru-RU" sz="28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logo-rus1">
            <a:extLst>
              <a:ext uri="{FF2B5EF4-FFF2-40B4-BE49-F238E27FC236}">
                <a16:creationId xmlns:a16="http://schemas.microsoft.com/office/drawing/2014/main" id="{5A5B14FB-3D3F-4BAF-76FD-27D3C003FB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9219" name="Группа 1">
            <a:extLst>
              <a:ext uri="{FF2B5EF4-FFF2-40B4-BE49-F238E27FC236}">
                <a16:creationId xmlns:a16="http://schemas.microsoft.com/office/drawing/2014/main" id="{52548B38-E061-CDD7-B975-24F561703914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9226" name="Oval 2">
              <a:extLst>
                <a:ext uri="{FF2B5EF4-FFF2-40B4-BE49-F238E27FC236}">
                  <a16:creationId xmlns:a16="http://schemas.microsoft.com/office/drawing/2014/main" id="{B31831EF-438D-8040-A36B-33A919D791F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9227" name="Oval 3">
              <a:extLst>
                <a:ext uri="{FF2B5EF4-FFF2-40B4-BE49-F238E27FC236}">
                  <a16:creationId xmlns:a16="http://schemas.microsoft.com/office/drawing/2014/main" id="{7F9CAA9B-17D8-2E95-0BA2-35DB44417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9228" name="Oval 5">
              <a:extLst>
                <a:ext uri="{FF2B5EF4-FFF2-40B4-BE49-F238E27FC236}">
                  <a16:creationId xmlns:a16="http://schemas.microsoft.com/office/drawing/2014/main" id="{A337B5B2-4567-4BDA-BBAD-69AAACBE041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9229" name="Oval 6">
              <a:extLst>
                <a:ext uri="{FF2B5EF4-FFF2-40B4-BE49-F238E27FC236}">
                  <a16:creationId xmlns:a16="http://schemas.microsoft.com/office/drawing/2014/main" id="{44387606-702E-7B30-4B54-54EA9A2FD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9230" name="Oval 7">
              <a:extLst>
                <a:ext uri="{FF2B5EF4-FFF2-40B4-BE49-F238E27FC236}">
                  <a16:creationId xmlns:a16="http://schemas.microsoft.com/office/drawing/2014/main" id="{0B7C98A6-B6C3-0E97-A75C-AA085F717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9220" name="Oval 8">
            <a:extLst>
              <a:ext uri="{FF2B5EF4-FFF2-40B4-BE49-F238E27FC236}">
                <a16:creationId xmlns:a16="http://schemas.microsoft.com/office/drawing/2014/main" id="{EF9CCA3F-4D6A-FABB-99F6-4C28E7EEF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9221" name="Rectangle 9">
            <a:extLst>
              <a:ext uri="{FF2B5EF4-FFF2-40B4-BE49-F238E27FC236}">
                <a16:creationId xmlns:a16="http://schemas.microsoft.com/office/drawing/2014/main" id="{D8E0C1BE-0100-2D8A-505E-60A3E67BE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222" name="Rectangle 10">
            <a:extLst>
              <a:ext uri="{FF2B5EF4-FFF2-40B4-BE49-F238E27FC236}">
                <a16:creationId xmlns:a16="http://schemas.microsoft.com/office/drawing/2014/main" id="{7391B74C-5188-2528-AAC4-32E4A66A2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4276" y="606594"/>
            <a:ext cx="5545138" cy="1223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9223" name="Rectangle 11">
            <a:extLst>
              <a:ext uri="{FF2B5EF4-FFF2-40B4-BE49-F238E27FC236}">
                <a16:creationId xmlns:a16="http://schemas.microsoft.com/office/drawing/2014/main" id="{11D9B5EE-8226-B170-8171-56FE818EA9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463" y="155575"/>
            <a:ext cx="7561263" cy="647700"/>
          </a:xfrm>
        </p:spPr>
        <p:txBody>
          <a:bodyPr/>
          <a:lstStyle/>
          <a:p>
            <a:r>
              <a:rPr lang="ru-RU" altLang="ru-RU" sz="2400" dirty="0">
                <a:solidFill>
                  <a:srgbClr val="004282"/>
                </a:solidFill>
                <a:latin typeface="Proxima Nova Bl" pitchFamily="50" charset="0"/>
              </a:rPr>
              <a:t>Проблема</a:t>
            </a:r>
          </a:p>
        </p:txBody>
      </p:sp>
      <p:sp>
        <p:nvSpPr>
          <p:cNvPr id="9224" name="Rectangle 12">
            <a:extLst>
              <a:ext uri="{FF2B5EF4-FFF2-40B4-BE49-F238E27FC236}">
                <a16:creationId xmlns:a16="http://schemas.microsoft.com/office/drawing/2014/main" id="{4AABD61F-36DE-5148-4859-CD8009ABA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2888" y="1570038"/>
            <a:ext cx="7561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800" dirty="0">
              <a:solidFill>
                <a:srgbClr val="004282"/>
              </a:solidFill>
              <a:latin typeface="Proxima Nova Rg" pitchFamily="50" charset="0"/>
            </a:endParaRPr>
          </a:p>
        </p:txBody>
      </p:sp>
      <p:sp>
        <p:nvSpPr>
          <p:cNvPr id="9225" name="Rectangle 17">
            <a:extLst>
              <a:ext uri="{FF2B5EF4-FFF2-40B4-BE49-F238E27FC236}">
                <a16:creationId xmlns:a16="http://schemas.microsoft.com/office/drawing/2014/main" id="{5BF8BCB8-E554-DD21-1197-F455FA5CA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1595" y="2281576"/>
            <a:ext cx="73453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br>
              <a:rPr lang="ru-RU" altLang="ru-RU" sz="1000" dirty="0">
                <a:solidFill>
                  <a:srgbClr val="004282"/>
                </a:solidFill>
              </a:rPr>
            </a:br>
            <a:endParaRPr lang="ru-RU" altLang="ru-RU" sz="1000" dirty="0">
              <a:solidFill>
                <a:srgbClr val="00428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558307-B9CA-2560-E9F8-8A3B1056B0C7}"/>
              </a:ext>
            </a:extLst>
          </p:cNvPr>
          <p:cNvSpPr txBox="1"/>
          <p:nvPr/>
        </p:nvSpPr>
        <p:spPr>
          <a:xfrm>
            <a:off x="586092" y="2933426"/>
            <a:ext cx="6750720" cy="30947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2400" dirty="0">
                <a:latin typeface="Aptos"/>
                <a:cs typeface="Arial"/>
              </a:rPr>
              <a:t>Основными потребителями данных материалов являются авиационная и оборонная промышленности, а так же области телекоммуникации и связи.</a:t>
            </a:r>
            <a:r>
              <a:rPr lang="ru-RU" sz="2400" dirty="0">
                <a:cs typeface="Arial"/>
              </a:rPr>
              <a:t> </a:t>
            </a:r>
            <a:r>
              <a:rPr lang="en-US" altLang="ru-RU" sz="2400" dirty="0"/>
              <a:t>В </a:t>
            </a:r>
            <a:r>
              <a:rPr lang="en-US" altLang="ru-RU" sz="2400" err="1"/>
              <a:t>настоящее</a:t>
            </a:r>
            <a:r>
              <a:rPr lang="en-US" altLang="ru-RU" sz="2400" dirty="0"/>
              <a:t> </a:t>
            </a:r>
            <a:r>
              <a:rPr lang="en-US" altLang="ru-RU" sz="2400" err="1"/>
              <a:t>время</a:t>
            </a:r>
            <a:r>
              <a:rPr lang="en-US" altLang="ru-RU" sz="2400" dirty="0"/>
              <a:t> </a:t>
            </a:r>
            <a:r>
              <a:rPr lang="en-US" altLang="ru-RU" sz="2400" err="1"/>
              <a:t>существующие</a:t>
            </a:r>
            <a:r>
              <a:rPr lang="en-US" altLang="ru-RU" sz="2400" dirty="0"/>
              <a:t> </a:t>
            </a:r>
            <a:r>
              <a:rPr lang="en-US" altLang="ru-RU" sz="2400" err="1"/>
              <a:t>материалы</a:t>
            </a:r>
            <a:r>
              <a:rPr lang="en-US" altLang="ru-RU" sz="2400" dirty="0"/>
              <a:t> </a:t>
            </a:r>
            <a:r>
              <a:rPr lang="en-US" altLang="ru-RU" sz="2400" err="1"/>
              <a:t>не</a:t>
            </a:r>
            <a:r>
              <a:rPr lang="en-US" altLang="ru-RU" sz="2400" dirty="0"/>
              <a:t> </a:t>
            </a:r>
            <a:r>
              <a:rPr lang="en-US" altLang="ru-RU" sz="2400" err="1"/>
              <a:t>удоволетворяют</a:t>
            </a:r>
            <a:r>
              <a:rPr lang="en-US" altLang="ru-RU" sz="2400" dirty="0"/>
              <a:t> </a:t>
            </a:r>
            <a:r>
              <a:rPr lang="en-US" altLang="ru-RU" sz="2400" err="1"/>
              <a:t>предъявляемым</a:t>
            </a:r>
            <a:r>
              <a:rPr lang="en-US" altLang="ru-RU" sz="2400" dirty="0"/>
              <a:t>  </a:t>
            </a:r>
            <a:r>
              <a:rPr lang="en-US" altLang="ru-RU" sz="2400" err="1"/>
              <a:t>требованиям</a:t>
            </a:r>
            <a:r>
              <a:rPr lang="en-US" altLang="ru-RU" sz="2400" dirty="0"/>
              <a:t>. </a:t>
            </a:r>
            <a:r>
              <a:rPr lang="en-US" altLang="ru-RU" sz="2400" err="1"/>
              <a:t>Большая</a:t>
            </a:r>
            <a:r>
              <a:rPr lang="en-US" altLang="ru-RU" sz="2400" dirty="0"/>
              <a:t> </a:t>
            </a:r>
            <a:r>
              <a:rPr lang="en-US" altLang="ru-RU" sz="2400" err="1"/>
              <a:t>часть</a:t>
            </a:r>
            <a:r>
              <a:rPr lang="en-US" altLang="ru-RU" sz="2400" dirty="0"/>
              <a:t> </a:t>
            </a:r>
            <a:r>
              <a:rPr lang="en-US" altLang="ru-RU" sz="2400" err="1"/>
              <a:t>из</a:t>
            </a:r>
            <a:r>
              <a:rPr lang="en-US" altLang="ru-RU" sz="2400" dirty="0"/>
              <a:t> </a:t>
            </a:r>
            <a:r>
              <a:rPr lang="en-US" altLang="ru-RU" sz="2400" err="1"/>
              <a:t>них</a:t>
            </a:r>
            <a:r>
              <a:rPr lang="en-US" altLang="ru-RU" sz="2400" dirty="0"/>
              <a:t> </a:t>
            </a:r>
            <a:r>
              <a:rPr lang="en-US" altLang="ru-RU" sz="2400" err="1"/>
              <a:t>явялются</a:t>
            </a:r>
            <a:r>
              <a:rPr lang="en-US" altLang="ru-RU" sz="2400" dirty="0"/>
              <a:t> </a:t>
            </a:r>
            <a:r>
              <a:rPr lang="en-US" altLang="ru-RU" sz="2400" err="1"/>
              <a:t>экономически</a:t>
            </a:r>
            <a:r>
              <a:rPr lang="en-US" altLang="ru-RU" sz="2400" dirty="0"/>
              <a:t> </a:t>
            </a:r>
            <a:r>
              <a:rPr lang="en-US" altLang="ru-RU" sz="2400" err="1"/>
              <a:t>не</a:t>
            </a:r>
            <a:r>
              <a:rPr lang="en-US" altLang="ru-RU" sz="2400" dirty="0"/>
              <a:t> </a:t>
            </a:r>
            <a:r>
              <a:rPr lang="en-US" altLang="ru-RU" sz="2400" err="1"/>
              <a:t>выгодными</a:t>
            </a:r>
            <a:r>
              <a:rPr lang="en-US" altLang="ru-RU" sz="2400" dirty="0"/>
              <a:t> </a:t>
            </a:r>
            <a:r>
              <a:rPr lang="en-US" altLang="ru-RU" sz="2400" err="1"/>
              <a:t>для</a:t>
            </a:r>
            <a:r>
              <a:rPr lang="en-US" altLang="ru-RU" sz="2400" dirty="0"/>
              <a:t> </a:t>
            </a:r>
            <a:r>
              <a:rPr lang="en-US" altLang="ru-RU" sz="2400" err="1"/>
              <a:t>потребителя</a:t>
            </a:r>
            <a:r>
              <a:rPr lang="en-US" altLang="ru-RU" sz="2400" dirty="0"/>
              <a:t>.</a:t>
            </a:r>
            <a:endParaRPr lang="en-US" sz="2400"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B07BDC-0AC3-F337-4F54-91496F12A35A}"/>
              </a:ext>
            </a:extLst>
          </p:cNvPr>
          <p:cNvSpPr txBox="1"/>
          <p:nvPr/>
        </p:nvSpPr>
        <p:spPr>
          <a:xfrm>
            <a:off x="390406" y="1189683"/>
            <a:ext cx="104799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ru-RU" sz="2400"/>
              <a:t>Развитие новых поколений перспективной авиационно-космической техники и электроники требует разработки и внедрения широкого класса материалов, обладающих повышенными показателями физико-химических, механических, термических и электрических характеристик </a:t>
            </a:r>
            <a:endParaRPr lang="ru-RU" sz="2400" dirty="0"/>
          </a:p>
        </p:txBody>
      </p:sp>
      <p:pic>
        <p:nvPicPr>
          <p:cNvPr id="2" name="Рисунок 1" descr="Picture background">
            <a:extLst>
              <a:ext uri="{FF2B5EF4-FFF2-40B4-BE49-F238E27FC236}">
                <a16:creationId xmlns:a16="http://schemas.microsoft.com/office/drawing/2014/main" id="{F6AF0017-CB9B-DABB-A387-B80CBC928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720" y="2905075"/>
            <a:ext cx="4554747" cy="30750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73B2B-7F4C-86CC-B136-BA377C3C4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logo-rus1">
            <a:extLst>
              <a:ext uri="{FF2B5EF4-FFF2-40B4-BE49-F238E27FC236}">
                <a16:creationId xmlns:a16="http://schemas.microsoft.com/office/drawing/2014/main" id="{E76779F7-DBF0-10A2-7CA7-D65C8F1C10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9219" name="Группа 1">
            <a:extLst>
              <a:ext uri="{FF2B5EF4-FFF2-40B4-BE49-F238E27FC236}">
                <a16:creationId xmlns:a16="http://schemas.microsoft.com/office/drawing/2014/main" id="{E8BBDDDC-8098-E3FF-F189-CDD81B63755C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9226" name="Oval 2">
              <a:extLst>
                <a:ext uri="{FF2B5EF4-FFF2-40B4-BE49-F238E27FC236}">
                  <a16:creationId xmlns:a16="http://schemas.microsoft.com/office/drawing/2014/main" id="{30D98DB5-0039-6FB7-5207-71B72C6B41D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9227" name="Oval 3">
              <a:extLst>
                <a:ext uri="{FF2B5EF4-FFF2-40B4-BE49-F238E27FC236}">
                  <a16:creationId xmlns:a16="http://schemas.microsoft.com/office/drawing/2014/main" id="{4EBE1E7E-5710-CF52-0E69-024DC7FFF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9228" name="Oval 5">
              <a:extLst>
                <a:ext uri="{FF2B5EF4-FFF2-40B4-BE49-F238E27FC236}">
                  <a16:creationId xmlns:a16="http://schemas.microsoft.com/office/drawing/2014/main" id="{E3F329D9-CB3D-3457-7905-0D1A492A6D5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9229" name="Oval 6">
              <a:extLst>
                <a:ext uri="{FF2B5EF4-FFF2-40B4-BE49-F238E27FC236}">
                  <a16:creationId xmlns:a16="http://schemas.microsoft.com/office/drawing/2014/main" id="{3BC543BC-6E45-7217-A497-6FC1F9266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9230" name="Oval 7">
              <a:extLst>
                <a:ext uri="{FF2B5EF4-FFF2-40B4-BE49-F238E27FC236}">
                  <a16:creationId xmlns:a16="http://schemas.microsoft.com/office/drawing/2014/main" id="{4F04ED8F-1CDE-5426-603B-C4FB2241C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9220" name="Oval 8">
            <a:extLst>
              <a:ext uri="{FF2B5EF4-FFF2-40B4-BE49-F238E27FC236}">
                <a16:creationId xmlns:a16="http://schemas.microsoft.com/office/drawing/2014/main" id="{40C974CB-4646-278F-43D5-954E6E7EF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9221" name="Rectangle 9">
            <a:extLst>
              <a:ext uri="{FF2B5EF4-FFF2-40B4-BE49-F238E27FC236}">
                <a16:creationId xmlns:a16="http://schemas.microsoft.com/office/drawing/2014/main" id="{33197F5B-07D0-8559-9FFE-75687C510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222" name="Rectangle 10">
            <a:extLst>
              <a:ext uri="{FF2B5EF4-FFF2-40B4-BE49-F238E27FC236}">
                <a16:creationId xmlns:a16="http://schemas.microsoft.com/office/drawing/2014/main" id="{11051F8D-8104-A69A-F82F-5BC82494F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993775"/>
            <a:ext cx="5545138" cy="1223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9223" name="Rectangle 11">
            <a:extLst>
              <a:ext uri="{FF2B5EF4-FFF2-40B4-BE49-F238E27FC236}">
                <a16:creationId xmlns:a16="http://schemas.microsoft.com/office/drawing/2014/main" id="{D98115FC-C8DD-BDA9-963C-E73866D1F7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8075" y="346075"/>
            <a:ext cx="7561263" cy="647700"/>
          </a:xfrm>
        </p:spPr>
        <p:txBody>
          <a:bodyPr/>
          <a:lstStyle/>
          <a:p>
            <a:r>
              <a:rPr lang="ru-RU" altLang="ru-RU" sz="2400" dirty="0">
                <a:solidFill>
                  <a:srgbClr val="004282"/>
                </a:solidFill>
                <a:latin typeface="Proxima Nova Bl" pitchFamily="50" charset="0"/>
              </a:rPr>
              <a:t>Аналоги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AE6C605-AAFB-5264-D1EA-C9DCE217FFCF}"/>
              </a:ext>
            </a:extLst>
          </p:cNvPr>
          <p:cNvSpPr/>
          <p:nvPr/>
        </p:nvSpPr>
        <p:spPr>
          <a:xfrm>
            <a:off x="377825" y="1665831"/>
            <a:ext cx="2743183" cy="5447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Стеклопластики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4E7754B-27C6-C2B2-2D36-8596704615E7}"/>
              </a:ext>
            </a:extLst>
          </p:cNvPr>
          <p:cNvSpPr/>
          <p:nvPr/>
        </p:nvSpPr>
        <p:spPr>
          <a:xfrm>
            <a:off x="8771215" y="1670480"/>
            <a:ext cx="2743183" cy="5447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0">
              <a:buNone/>
            </a:pPr>
            <a:r>
              <a:rPr lang="ru-RU" b="1">
                <a:solidFill>
                  <a:schemeClr val="bg1"/>
                </a:solidFill>
              </a:rPr>
              <a:t>Полиимиды (</a:t>
            </a:r>
            <a:r>
              <a:rPr lang="en-US" b="1">
                <a:solidFill>
                  <a:schemeClr val="bg1"/>
                </a:solidFill>
              </a:rPr>
              <a:t>PI, BMI)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163806F-D73A-2061-A45A-D88347CF262D}"/>
              </a:ext>
            </a:extLst>
          </p:cNvPr>
          <p:cNvSpPr/>
          <p:nvPr/>
        </p:nvSpPr>
        <p:spPr>
          <a:xfrm>
            <a:off x="4572263" y="1672193"/>
            <a:ext cx="2743183" cy="5447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algn="ctr"/>
            <a:r>
              <a:rPr lang="ru-RU" b="1">
                <a:solidFill>
                  <a:schemeClr val="bg1"/>
                </a:solidFill>
              </a:rPr>
              <a:t>Кварцевые композиты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65AF5F8C-A699-B99A-7B33-7F032E4B9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79" r="29535"/>
          <a:stretch>
            <a:fillRect/>
          </a:stretch>
        </p:blipFill>
        <p:spPr bwMode="auto">
          <a:xfrm>
            <a:off x="579814" y="2441939"/>
            <a:ext cx="2324826" cy="157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0623E6-DA86-1157-3F31-9492060E4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5156" y="2442208"/>
            <a:ext cx="2381250" cy="15763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62A4ED-0D19-7152-1002-AD267ECFD5D7}"/>
              </a:ext>
            </a:extLst>
          </p:cNvPr>
          <p:cNvSpPr txBox="1"/>
          <p:nvPr/>
        </p:nvSpPr>
        <p:spPr>
          <a:xfrm>
            <a:off x="227850" y="4299767"/>
            <a:ext cx="3519576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/>
              <a:t>Высокий  </a:t>
            </a:r>
            <a:r>
              <a:rPr lang="ru-RU" sz="2000" dirty="0" err="1"/>
              <a:t>tan</a:t>
            </a:r>
            <a:r>
              <a:rPr lang="ru-RU" sz="2000" dirty="0"/>
              <a:t> δ (0.01-0.05).</a:t>
            </a:r>
          </a:p>
          <a:p>
            <a:pPr marL="342900" indent="-342900">
              <a:buAutoNum type="arabicPeriod"/>
            </a:pPr>
            <a:r>
              <a:rPr lang="ru-RU" sz="2000" dirty="0"/>
              <a:t>Высокое </a:t>
            </a:r>
            <a:r>
              <a:rPr lang="ru-RU" sz="2000" dirty="0" err="1"/>
              <a:t>влагопоглащение</a:t>
            </a:r>
            <a:r>
              <a:rPr lang="ru-RU" sz="2000" dirty="0"/>
              <a:t>(до 3%)</a:t>
            </a:r>
          </a:p>
          <a:p>
            <a:pPr marL="342900" indent="-342900">
              <a:buAutoNum type="arabicPeriod"/>
            </a:pPr>
            <a:r>
              <a:rPr lang="ru-RU" sz="2000" dirty="0"/>
              <a:t>Ограниченная термостойкость(до 150-180°C)</a:t>
            </a:r>
          </a:p>
        </p:txBody>
      </p:sp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id="{077F7E70-39C5-214E-0462-DAC9251B5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513" y="2442713"/>
            <a:ext cx="2599427" cy="15843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55EAC8-55C1-6F25-0A33-9610E92E215C}"/>
              </a:ext>
            </a:extLst>
          </p:cNvPr>
          <p:cNvSpPr txBox="1"/>
          <p:nvPr/>
        </p:nvSpPr>
        <p:spPr>
          <a:xfrm>
            <a:off x="4070668" y="4295391"/>
            <a:ext cx="4180936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>
                <a:latin typeface="Aptos"/>
                <a:cs typeface="Arial"/>
              </a:rPr>
              <a:t>Высокая стоимость кварцевого </a:t>
            </a:r>
            <a:r>
              <a:rPr lang="ru-RU" sz="2000" dirty="0">
                <a:latin typeface="Aptos"/>
                <a:cs typeface="Arial"/>
              </a:rPr>
              <a:t>волокна  </a:t>
            </a:r>
            <a:endParaRPr lang="ru-RU"/>
          </a:p>
          <a:p>
            <a:pPr marL="342900" indent="-342900" algn="just">
              <a:buAutoNum type="arabicPeriod"/>
            </a:pPr>
            <a:r>
              <a:rPr lang="ru-RU" sz="2000" dirty="0">
                <a:latin typeface="Aptos"/>
                <a:cs typeface="Arial"/>
              </a:rPr>
              <a:t>Недостаточные диэлектрические свойства</a:t>
            </a:r>
          </a:p>
          <a:p>
            <a:pPr marL="342900" indent="-342900" algn="just">
              <a:buAutoNum type="arabicPeriod"/>
            </a:pPr>
            <a:r>
              <a:rPr lang="ru-RU" sz="2000" dirty="0">
                <a:latin typeface="Aptos"/>
                <a:cs typeface="Arial"/>
              </a:rPr>
              <a:t>Низкие прочностные свойства.</a:t>
            </a:r>
            <a:endParaRPr lang="ru-RU" sz="2000">
              <a:latin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4C807E-EDCB-3709-6947-1EC345079E60}"/>
              </a:ext>
            </a:extLst>
          </p:cNvPr>
          <p:cNvSpPr txBox="1"/>
          <p:nvPr/>
        </p:nvSpPr>
        <p:spPr>
          <a:xfrm>
            <a:off x="8799881" y="4296329"/>
            <a:ext cx="2743200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latin typeface="Aptos"/>
                <a:cs typeface="Arial"/>
              </a:rPr>
              <a:t>Высокие диэлектрические потери (</a:t>
            </a:r>
            <a:r>
              <a:rPr lang="ru-RU" sz="2000" dirty="0" err="1">
                <a:latin typeface="Aptos"/>
                <a:cs typeface="Arial"/>
              </a:rPr>
              <a:t>tan</a:t>
            </a:r>
            <a:r>
              <a:rPr lang="ru-RU" sz="2000" dirty="0">
                <a:latin typeface="Aptos"/>
                <a:cs typeface="Arial"/>
              </a:rPr>
              <a:t> δ 0.01-0.03).</a:t>
            </a:r>
            <a:endParaRPr lang="ru-RU" dirty="0">
              <a:latin typeface="Aptos"/>
              <a:cs typeface="Arial"/>
            </a:endParaRPr>
          </a:p>
          <a:p>
            <a:pPr marL="457200" indent="-457200">
              <a:buAutoNum type="arabicPeriod"/>
            </a:pPr>
            <a:r>
              <a:rPr lang="ru-RU" sz="2000" dirty="0">
                <a:latin typeface="Aptos"/>
                <a:cs typeface="Arial"/>
              </a:rPr>
              <a:t>Очень высокая стоимость</a:t>
            </a:r>
            <a:endParaRPr lang="ru-RU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915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0B14B-B923-2EDC-068B-A2C486A4F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logo-rus1">
            <a:extLst>
              <a:ext uri="{FF2B5EF4-FFF2-40B4-BE49-F238E27FC236}">
                <a16:creationId xmlns:a16="http://schemas.microsoft.com/office/drawing/2014/main" id="{06E901C8-538D-C516-17F7-B6AB007D0A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9219" name="Группа 1">
            <a:extLst>
              <a:ext uri="{FF2B5EF4-FFF2-40B4-BE49-F238E27FC236}">
                <a16:creationId xmlns:a16="http://schemas.microsoft.com/office/drawing/2014/main" id="{9C4AC7B9-EB3E-5335-2023-8AA84BD389E7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9226" name="Oval 2">
              <a:extLst>
                <a:ext uri="{FF2B5EF4-FFF2-40B4-BE49-F238E27FC236}">
                  <a16:creationId xmlns:a16="http://schemas.microsoft.com/office/drawing/2014/main" id="{93E9601C-3313-5BF1-1590-987B9598DE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9227" name="Oval 3">
              <a:extLst>
                <a:ext uri="{FF2B5EF4-FFF2-40B4-BE49-F238E27FC236}">
                  <a16:creationId xmlns:a16="http://schemas.microsoft.com/office/drawing/2014/main" id="{466690E6-37C1-4008-5088-C5F8AC681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9228" name="Oval 5">
              <a:extLst>
                <a:ext uri="{FF2B5EF4-FFF2-40B4-BE49-F238E27FC236}">
                  <a16:creationId xmlns:a16="http://schemas.microsoft.com/office/drawing/2014/main" id="{3E2F9BCA-3B84-456F-3C57-D0A7937B3DB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9229" name="Oval 6">
              <a:extLst>
                <a:ext uri="{FF2B5EF4-FFF2-40B4-BE49-F238E27FC236}">
                  <a16:creationId xmlns:a16="http://schemas.microsoft.com/office/drawing/2014/main" id="{3AB06708-71F8-F606-DDD5-6E3D9A6CF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9230" name="Oval 7">
              <a:extLst>
                <a:ext uri="{FF2B5EF4-FFF2-40B4-BE49-F238E27FC236}">
                  <a16:creationId xmlns:a16="http://schemas.microsoft.com/office/drawing/2014/main" id="{9535639A-8E09-1F4D-CEC1-CB8A16F70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9220" name="Oval 8">
            <a:extLst>
              <a:ext uri="{FF2B5EF4-FFF2-40B4-BE49-F238E27FC236}">
                <a16:creationId xmlns:a16="http://schemas.microsoft.com/office/drawing/2014/main" id="{32480FE6-F16F-9BE5-598F-0A5D24E07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9221" name="Rectangle 9">
            <a:extLst>
              <a:ext uri="{FF2B5EF4-FFF2-40B4-BE49-F238E27FC236}">
                <a16:creationId xmlns:a16="http://schemas.microsoft.com/office/drawing/2014/main" id="{3C52DA45-321F-C79F-4CF1-7FA7B70E6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223" name="Rectangle 11">
            <a:extLst>
              <a:ext uri="{FF2B5EF4-FFF2-40B4-BE49-F238E27FC236}">
                <a16:creationId xmlns:a16="http://schemas.microsoft.com/office/drawing/2014/main" id="{E6CED33C-F67E-EBB7-3F1F-92C654E5C3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8075" y="346075"/>
            <a:ext cx="7561263" cy="647700"/>
          </a:xfrm>
        </p:spPr>
        <p:txBody>
          <a:bodyPr/>
          <a:lstStyle/>
          <a:p>
            <a:r>
              <a:rPr lang="ru-RU" altLang="ru-RU" sz="2400" dirty="0">
                <a:solidFill>
                  <a:srgbClr val="004282"/>
                </a:solidFill>
                <a:latin typeface="Proxima Nova Bl" pitchFamily="50" charset="0"/>
              </a:rPr>
              <a:t>Решение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8DE17-D282-C13B-9A55-C2D7C07B3ACD}"/>
              </a:ext>
            </a:extLst>
          </p:cNvPr>
          <p:cNvSpPr txBox="1"/>
          <p:nvPr/>
        </p:nvSpPr>
        <p:spPr>
          <a:xfrm>
            <a:off x="187958" y="1258194"/>
            <a:ext cx="8594784" cy="50890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14300">
              <a:lnSpc>
                <a:spcPct val="114999"/>
              </a:lnSpc>
            </a:pPr>
            <a:endParaRPr lang="ru-RU" sz="2000" dirty="0">
              <a:latin typeface="Aptos"/>
              <a:cs typeface="Arial"/>
            </a:endParaRPr>
          </a:p>
          <a:p>
            <a:pPr marL="114300">
              <a:lnSpc>
                <a:spcPct val="114999"/>
              </a:lnSpc>
            </a:pPr>
            <a:r>
              <a:rPr lang="ru-RU" sz="2000" dirty="0">
                <a:latin typeface="Aptos"/>
                <a:cs typeface="Arial"/>
              </a:rPr>
              <a:t>Создание материала на отечественной сырьевой базе с улучшенными свойствами на полимерной основе. Такой материал расширит возможности проектирования легких и долговечных радиопрозрачных конструкций для современных телекоммуникационных и аэрокосмических систем.</a:t>
            </a:r>
          </a:p>
          <a:p>
            <a:pPr marL="114300">
              <a:lnSpc>
                <a:spcPct val="114999"/>
              </a:lnSpc>
            </a:pPr>
            <a:r>
              <a:rPr lang="ru-RU" sz="2000" dirty="0">
                <a:latin typeface="Aptos"/>
                <a:cs typeface="Arial"/>
              </a:rPr>
              <a:t>Преимуществом данного продукта по сравнению с аналогами будет являться:</a:t>
            </a:r>
          </a:p>
          <a:p>
            <a:pPr marL="571500" indent="-457200">
              <a:lnSpc>
                <a:spcPct val="114999"/>
              </a:lnSpc>
              <a:buAutoNum type="arabicPeriod"/>
            </a:pPr>
            <a:r>
              <a:rPr lang="ru-RU" sz="2000" dirty="0">
                <a:latin typeface="Aptos"/>
                <a:cs typeface="Arial"/>
              </a:rPr>
              <a:t>Отечественная сырьевая база.</a:t>
            </a:r>
          </a:p>
          <a:p>
            <a:pPr marL="571500" indent="-457200">
              <a:lnSpc>
                <a:spcPct val="114999"/>
              </a:lnSpc>
              <a:buAutoNum type="arabicPeriod"/>
            </a:pPr>
            <a:r>
              <a:rPr lang="ru-RU" sz="2000" dirty="0">
                <a:latin typeface="Aptos"/>
                <a:cs typeface="Arial"/>
              </a:rPr>
              <a:t>Дешевизна.</a:t>
            </a:r>
          </a:p>
          <a:p>
            <a:pPr marL="571500" indent="-457200">
              <a:lnSpc>
                <a:spcPct val="114999"/>
              </a:lnSpc>
              <a:buAutoNum type="arabicPeriod"/>
            </a:pPr>
            <a:r>
              <a:rPr lang="ru-RU" sz="2000" dirty="0">
                <a:latin typeface="Aptos"/>
                <a:cs typeface="Arial"/>
              </a:rPr>
              <a:t>Широкий диапазон рабочих температур.</a:t>
            </a:r>
          </a:p>
          <a:p>
            <a:pPr marL="571500" indent="-457200">
              <a:lnSpc>
                <a:spcPct val="114999"/>
              </a:lnSpc>
              <a:buAutoNum type="arabicPeriod"/>
            </a:pPr>
            <a:r>
              <a:rPr lang="ru-RU" sz="2000" dirty="0">
                <a:latin typeface="Aptos"/>
                <a:cs typeface="Arial"/>
              </a:rPr>
              <a:t>Улучшенные свойства за счет модифицирующих добавок.</a:t>
            </a:r>
          </a:p>
          <a:p>
            <a:pPr>
              <a:lnSpc>
                <a:spcPct val="114999"/>
              </a:lnSpc>
              <a:spcAft>
                <a:spcPts val="1200"/>
              </a:spcAft>
            </a:pPr>
            <a:endParaRPr lang="en-US" dirty="0">
              <a:latin typeface="Arial"/>
              <a:cs typeface="Arial"/>
            </a:endParaRPr>
          </a:p>
          <a:p>
            <a:endParaRPr lang="ru-RU" dirty="0"/>
          </a:p>
        </p:txBody>
      </p:sp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476922BE-135D-8BF8-3622-5DEE99D6DC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4" t="624" r="825" b="2174"/>
          <a:stretch>
            <a:fillRect/>
          </a:stretch>
        </p:blipFill>
        <p:spPr>
          <a:xfrm rot="5400000">
            <a:off x="8205317" y="1825617"/>
            <a:ext cx="4337628" cy="320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99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DDAA7-FCF8-2C47-EDCA-11F373842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logo-rus1">
            <a:extLst>
              <a:ext uri="{FF2B5EF4-FFF2-40B4-BE49-F238E27FC236}">
                <a16:creationId xmlns:a16="http://schemas.microsoft.com/office/drawing/2014/main" id="{80880CEC-E50C-CF69-905E-013B40F3D0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3163" y="155575"/>
            <a:ext cx="1908175" cy="885825"/>
          </a:xfrm>
        </p:spPr>
      </p:pic>
      <p:grpSp>
        <p:nvGrpSpPr>
          <p:cNvPr id="9219" name="Группа 1">
            <a:extLst>
              <a:ext uri="{FF2B5EF4-FFF2-40B4-BE49-F238E27FC236}">
                <a16:creationId xmlns:a16="http://schemas.microsoft.com/office/drawing/2014/main" id="{A53D46C2-AE86-0179-317E-EBEC929755E9}"/>
              </a:ext>
            </a:extLst>
          </p:cNvPr>
          <p:cNvGrpSpPr>
            <a:grpSpLocks/>
          </p:cNvGrpSpPr>
          <p:nvPr/>
        </p:nvGrpSpPr>
        <p:grpSpPr bwMode="auto">
          <a:xfrm>
            <a:off x="-627063" y="-458788"/>
            <a:ext cx="3698876" cy="3698876"/>
            <a:chOff x="20637" y="56529"/>
            <a:chExt cx="3698876" cy="3698875"/>
          </a:xfrm>
        </p:grpSpPr>
        <p:sp>
          <p:nvSpPr>
            <p:cNvPr id="9226" name="Oval 2">
              <a:extLst>
                <a:ext uri="{FF2B5EF4-FFF2-40B4-BE49-F238E27FC236}">
                  <a16:creationId xmlns:a16="http://schemas.microsoft.com/office/drawing/2014/main" id="{D4DFB64E-CE23-5548-6EC9-F0E7AD132D6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637" y="56529"/>
              <a:ext cx="3698876" cy="3698875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9227" name="Oval 3">
              <a:extLst>
                <a:ext uri="{FF2B5EF4-FFF2-40B4-BE49-F238E27FC236}">
                  <a16:creationId xmlns:a16="http://schemas.microsoft.com/office/drawing/2014/main" id="{01799DEF-7DE0-205F-D7C9-3630914D3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525" y="848692"/>
              <a:ext cx="996950" cy="996950"/>
            </a:xfrm>
            <a:prstGeom prst="ellipse">
              <a:avLst/>
            </a:prstGeom>
            <a:solidFill>
              <a:srgbClr val="004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9228" name="Oval 5">
              <a:extLst>
                <a:ext uri="{FF2B5EF4-FFF2-40B4-BE49-F238E27FC236}">
                  <a16:creationId xmlns:a16="http://schemas.microsoft.com/office/drawing/2014/main" id="{87CEF265-9727-E668-32AF-1DE34C77E5F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387" y="632793"/>
              <a:ext cx="1417638" cy="1417637"/>
            </a:xfrm>
            <a:prstGeom prst="ellipse">
              <a:avLst/>
            </a:prstGeom>
            <a:noFill/>
            <a:ln w="0">
              <a:solidFill>
                <a:srgbClr val="44C8F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9229" name="Oval 6">
              <a:extLst>
                <a:ext uri="{FF2B5EF4-FFF2-40B4-BE49-F238E27FC236}">
                  <a16:creationId xmlns:a16="http://schemas.microsoft.com/office/drawing/2014/main" id="{95FF8774-E83C-190E-3E26-54EA2634C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441080"/>
              <a:ext cx="144463" cy="144463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  <p:sp>
          <p:nvSpPr>
            <p:cNvPr id="9230" name="Oval 7">
              <a:extLst>
                <a:ext uri="{FF2B5EF4-FFF2-40B4-BE49-F238E27FC236}">
                  <a16:creationId xmlns:a16="http://schemas.microsoft.com/office/drawing/2014/main" id="{E5D52EB5-913F-FEF0-A291-C12745DD9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704230"/>
              <a:ext cx="282575" cy="282575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ru-RU" altLang="ru-RU"/>
            </a:p>
          </p:txBody>
        </p:sp>
      </p:grpSp>
      <p:sp>
        <p:nvSpPr>
          <p:cNvPr id="9220" name="Oval 8">
            <a:extLst>
              <a:ext uri="{FF2B5EF4-FFF2-40B4-BE49-F238E27FC236}">
                <a16:creationId xmlns:a16="http://schemas.microsoft.com/office/drawing/2014/main" id="{7CCC88A9-AA1A-883F-D81E-66D048207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6021388"/>
            <a:ext cx="636588" cy="636587"/>
          </a:xfrm>
          <a:prstGeom prst="ellipse">
            <a:avLst/>
          </a:prstGeom>
          <a:solidFill>
            <a:srgbClr val="ED1847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9221" name="Rectangle 9">
            <a:extLst>
              <a:ext uri="{FF2B5EF4-FFF2-40B4-BE49-F238E27FC236}">
                <a16:creationId xmlns:a16="http://schemas.microsoft.com/office/drawing/2014/main" id="{B3DF7AE8-9875-91F3-B805-1A688259B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0650" y="6164263"/>
            <a:ext cx="4318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222" name="Rectangle 10">
            <a:extLst>
              <a:ext uri="{FF2B5EF4-FFF2-40B4-BE49-F238E27FC236}">
                <a16:creationId xmlns:a16="http://schemas.microsoft.com/office/drawing/2014/main" id="{732FACA9-3C36-DAD4-8B63-1AB442904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993775"/>
            <a:ext cx="5545138" cy="1223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9223" name="Rectangle 11">
            <a:extLst>
              <a:ext uri="{FF2B5EF4-FFF2-40B4-BE49-F238E27FC236}">
                <a16:creationId xmlns:a16="http://schemas.microsoft.com/office/drawing/2014/main" id="{DC9178B3-AA97-0210-4D51-0577486E5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8075" y="346075"/>
            <a:ext cx="7561263" cy="647700"/>
          </a:xfrm>
        </p:spPr>
        <p:txBody>
          <a:bodyPr/>
          <a:lstStyle/>
          <a:p>
            <a:r>
              <a:rPr lang="ru-RU" altLang="ru-RU" sz="2400" dirty="0">
                <a:solidFill>
                  <a:srgbClr val="004282"/>
                </a:solidFill>
                <a:latin typeface="Proxima Nova Bl" pitchFamily="50" charset="0"/>
              </a:rPr>
              <a:t>Актуальность проблемы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CF38810-6614-7A9A-EB76-11B97FE11587}"/>
              </a:ext>
            </a:extLst>
          </p:cNvPr>
          <p:cNvSpPr/>
          <p:nvPr/>
        </p:nvSpPr>
        <p:spPr>
          <a:xfrm>
            <a:off x="1584325" y="975519"/>
            <a:ext cx="8688084" cy="33655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C5CC3D-1715-6EBF-5091-02769B63A3BC}"/>
              </a:ext>
            </a:extLst>
          </p:cNvPr>
          <p:cNvSpPr txBox="1"/>
          <p:nvPr/>
        </p:nvSpPr>
        <p:spPr>
          <a:xfrm>
            <a:off x="1451618" y="1059655"/>
            <a:ext cx="868808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Беспилотники и перспективная авиация – спрос на легкие и прочные конструкции</a:t>
            </a:r>
          </a:p>
          <a:p>
            <a:pPr marL="114300" indent="0">
              <a:buNone/>
            </a:pPr>
            <a:endParaRPr lang="ru-RU" sz="1800" dirty="0">
              <a:solidFill>
                <a:schemeClr val="tx1"/>
              </a:solidFill>
              <a:latin typeface="+mn-lt"/>
            </a:endParaRPr>
          </a:p>
          <a:p>
            <a:pPr algn="l"/>
            <a:r>
              <a:rPr lang="ru-RU" b="0" i="0" dirty="0">
                <a:effectLst/>
                <a:latin typeface="Aptos" panose="02110004020202020204"/>
              </a:rPr>
              <a:t>Современный технологический прогресс в авиации, телекоммуникациях, оборонной и космической сферах требует новых материалов с улучшенными характеристиками для радиотехнических устройств.</a:t>
            </a:r>
          </a:p>
          <a:p>
            <a:pPr algn="l"/>
            <a:r>
              <a:rPr lang="ru-RU" b="1" i="0" dirty="0">
                <a:effectLst/>
                <a:latin typeface="Aptos" panose="02110004020202020204"/>
              </a:rPr>
              <a:t>Существующие материалы</a:t>
            </a:r>
            <a:r>
              <a:rPr lang="ru-RU" b="0" i="0" dirty="0">
                <a:effectLst/>
                <a:latin typeface="Aptos" panose="02110004020202020204"/>
              </a:rPr>
              <a:t> (полимерные и композитные) имеют существенные ограничения по рабочим температурам и прочности, что создает необходимость в разработке более совершенных решений.</a:t>
            </a:r>
          </a:p>
          <a:p>
            <a:pPr algn="l"/>
            <a:r>
              <a:rPr lang="ru-RU" b="1" i="0" dirty="0">
                <a:effectLst/>
                <a:latin typeface="Aptos" panose="02110004020202020204"/>
              </a:rPr>
              <a:t>Особую актуальность</a:t>
            </a:r>
            <a:r>
              <a:rPr lang="ru-RU" b="0" i="0" dirty="0">
                <a:effectLst/>
                <a:latin typeface="Aptos" panose="02110004020202020204"/>
              </a:rPr>
              <a:t> проект приобретает в связи с развитием 5G/6G технологий, массовым запуском спутников и ростом числа базовых станций, где требуются: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Aptos" panose="02110004020202020204"/>
              </a:rPr>
              <a:t>Материалы с низкими диэлектрическими потерями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Aptos" panose="02110004020202020204"/>
              </a:rPr>
              <a:t>Легкие радиопрозрачные обтекатели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Aptos" panose="02110004020202020204"/>
              </a:rPr>
              <a:t>Защитные кожухи с климатической устойчивостью</a:t>
            </a:r>
          </a:p>
          <a:p>
            <a:pPr algn="l"/>
            <a:r>
              <a:rPr lang="ru-RU" b="1" i="0" dirty="0">
                <a:effectLst/>
                <a:latin typeface="Aptos" panose="02110004020202020204"/>
              </a:rPr>
              <a:t>Важными требованиями</a:t>
            </a:r>
            <a:r>
              <a:rPr lang="ru-RU" b="0" i="0" dirty="0">
                <a:effectLst/>
                <a:latin typeface="Aptos" panose="02110004020202020204"/>
              </a:rPr>
              <a:t> становятся экологическая безопасность, коррозионная стойкость и эффективное тепловыделение. Разработка таких материалов критически важна для повышения эффективности и надежности современного радиотехнического оборудования.</a:t>
            </a:r>
          </a:p>
          <a:p>
            <a:pPr marL="114300" indent="0">
              <a:buNone/>
            </a:pPr>
            <a:endParaRPr lang="ru-RU" sz="18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5284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2">
            <a:extLst>
              <a:ext uri="{FF2B5EF4-FFF2-40B4-BE49-F238E27FC236}">
                <a16:creationId xmlns:a16="http://schemas.microsoft.com/office/drawing/2014/main" id="{1E2881BA-6979-3488-A7E0-8961DB021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675" y="1854200"/>
            <a:ext cx="2881312" cy="28813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5123" name="Oval 3">
            <a:extLst>
              <a:ext uri="{FF2B5EF4-FFF2-40B4-BE49-F238E27FC236}">
                <a16:creationId xmlns:a16="http://schemas.microsoft.com/office/drawing/2014/main" id="{0D170DE0-EC9A-5C86-F958-0B9BF6649B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-1323975"/>
            <a:ext cx="9144000" cy="91440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5124" name="Oval 4">
            <a:extLst>
              <a:ext uri="{FF2B5EF4-FFF2-40B4-BE49-F238E27FC236}">
                <a16:creationId xmlns:a16="http://schemas.microsoft.com/office/drawing/2014/main" id="{74362AB6-5FDC-1F84-B711-6F11D4B361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711450" y="125413"/>
            <a:ext cx="6588125" cy="6588125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5125" name="Oval 5">
            <a:extLst>
              <a:ext uri="{FF2B5EF4-FFF2-40B4-BE49-F238E27FC236}">
                <a16:creationId xmlns:a16="http://schemas.microsoft.com/office/drawing/2014/main" id="{8C102633-58CD-48D8-E3C5-9E019382A3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38600" y="1333500"/>
            <a:ext cx="4038600" cy="4038600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5127" name="Заголовок 1">
            <a:extLst>
              <a:ext uri="{FF2B5EF4-FFF2-40B4-BE49-F238E27FC236}">
                <a16:creationId xmlns:a16="http://schemas.microsoft.com/office/drawing/2014/main" id="{1B67C03E-AAFE-924C-CE0B-F0C2CBF6CF3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2712" y="91603"/>
            <a:ext cx="3313113" cy="1008062"/>
          </a:xfrm>
        </p:spPr>
        <p:txBody>
          <a:bodyPr/>
          <a:lstStyle/>
          <a:p>
            <a:r>
              <a:rPr lang="ru-RU" altLang="ru-RU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Proxima Nova Bl" pitchFamily="50" charset="0"/>
              </a:rPr>
              <a:t>Команда проекта</a:t>
            </a:r>
          </a:p>
        </p:txBody>
      </p:sp>
      <p:sp>
        <p:nvSpPr>
          <p:cNvPr id="5130" name="Oval 12">
            <a:extLst>
              <a:ext uri="{FF2B5EF4-FFF2-40B4-BE49-F238E27FC236}">
                <a16:creationId xmlns:a16="http://schemas.microsoft.com/office/drawing/2014/main" id="{FBABC57C-C68B-B37A-BC8F-BE436C725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2550" y="549275"/>
            <a:ext cx="914400" cy="914400"/>
          </a:xfrm>
          <a:prstGeom prst="ellipse">
            <a:avLst/>
          </a:prstGeom>
          <a:solidFill>
            <a:srgbClr val="00428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5131" name="Picture 13" descr="буквы3">
            <a:extLst>
              <a:ext uri="{FF2B5EF4-FFF2-40B4-BE49-F238E27FC236}">
                <a16:creationId xmlns:a16="http://schemas.microsoft.com/office/drawing/2014/main" id="{BC693D4B-94CE-AB62-7D2E-5927595CB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649288"/>
            <a:ext cx="5746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Oval 15">
            <a:extLst>
              <a:ext uri="{FF2B5EF4-FFF2-40B4-BE49-F238E27FC236}">
                <a16:creationId xmlns:a16="http://schemas.microsoft.com/office/drawing/2014/main" id="{B0E11627-05D5-B81C-217C-6C2960912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932238"/>
            <a:ext cx="784225" cy="784225"/>
          </a:xfrm>
          <a:prstGeom prst="ellipse">
            <a:avLst/>
          </a:prstGeom>
          <a:solidFill>
            <a:srgbClr val="00428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5133" name="Picture 16" descr="буквы4">
            <a:extLst>
              <a:ext uri="{FF2B5EF4-FFF2-40B4-BE49-F238E27FC236}">
                <a16:creationId xmlns:a16="http://schemas.microsoft.com/office/drawing/2014/main" id="{6DC49D95-18AD-4D1B-CAAE-CB89E4987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638" y="3994150"/>
            <a:ext cx="741362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4" name="Oval 18">
            <a:extLst>
              <a:ext uri="{FF2B5EF4-FFF2-40B4-BE49-F238E27FC236}">
                <a16:creationId xmlns:a16="http://schemas.microsoft.com/office/drawing/2014/main" id="{C75E0A88-30A1-441B-BFE1-47FE92CF0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1491" y="4595615"/>
            <a:ext cx="914400" cy="914400"/>
          </a:xfrm>
          <a:prstGeom prst="ellipse">
            <a:avLst/>
          </a:prstGeom>
          <a:solidFill>
            <a:srgbClr val="00428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5135" name="Picture 19" descr="буквы5">
            <a:extLst>
              <a:ext uri="{FF2B5EF4-FFF2-40B4-BE49-F238E27FC236}">
                <a16:creationId xmlns:a16="http://schemas.microsoft.com/office/drawing/2014/main" id="{A58AC1CB-F45B-266A-BE0D-A3DA1945F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1125538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6" name="Oval 21">
            <a:extLst>
              <a:ext uri="{FF2B5EF4-FFF2-40B4-BE49-F238E27FC236}">
                <a16:creationId xmlns:a16="http://schemas.microsoft.com/office/drawing/2014/main" id="{B2F3FA8C-F51A-AA4D-58FD-EFFEEE715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3613" y="2852738"/>
            <a:ext cx="914400" cy="914400"/>
          </a:xfrm>
          <a:prstGeom prst="ellipse">
            <a:avLst/>
          </a:prstGeom>
          <a:solidFill>
            <a:srgbClr val="00428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5137" name="Picture 22" descr="буквы6">
            <a:extLst>
              <a:ext uri="{FF2B5EF4-FFF2-40B4-BE49-F238E27FC236}">
                <a16:creationId xmlns:a16="http://schemas.microsoft.com/office/drawing/2014/main" id="{8FA18699-A399-23F8-DE75-8B82CB7EF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3" y="2997200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8" name="Oval 24">
            <a:extLst>
              <a:ext uri="{FF2B5EF4-FFF2-40B4-BE49-F238E27FC236}">
                <a16:creationId xmlns:a16="http://schemas.microsoft.com/office/drawing/2014/main" id="{A1D9DF14-569C-20F1-5318-3609C5279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952" y="5351278"/>
            <a:ext cx="914400" cy="914400"/>
          </a:xfrm>
          <a:prstGeom prst="ellipse">
            <a:avLst/>
          </a:prstGeom>
          <a:solidFill>
            <a:srgbClr val="00428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5139" name="Picture 25" descr="буквы7">
            <a:extLst>
              <a:ext uri="{FF2B5EF4-FFF2-40B4-BE49-F238E27FC236}">
                <a16:creationId xmlns:a16="http://schemas.microsoft.com/office/drawing/2014/main" id="{A62EDA8D-CC01-FC08-F67B-F0BFF0E67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63" y="5390780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" name="Заголовок 1">
            <a:extLst>
              <a:ext uri="{FF2B5EF4-FFF2-40B4-BE49-F238E27FC236}">
                <a16:creationId xmlns:a16="http://schemas.microsoft.com/office/drawing/2014/main" id="{B0C26972-6C00-5BA1-ADCB-0880BD7F14F7}"/>
              </a:ext>
            </a:extLst>
          </p:cNvPr>
          <p:cNvSpPr>
            <a:spLocks/>
          </p:cNvSpPr>
          <p:nvPr/>
        </p:nvSpPr>
        <p:spPr bwMode="auto">
          <a:xfrm>
            <a:off x="3866753" y="4044156"/>
            <a:ext cx="4458494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/>
              <a:t>Петряева Т.Н.</a:t>
            </a:r>
          </a:p>
          <a:p>
            <a:pPr algn="ctr"/>
            <a:r>
              <a:rPr lang="ru-RU" altLang="ru-RU" sz="2000" b="1" dirty="0"/>
              <a:t>Специалист, исследователь</a:t>
            </a:r>
          </a:p>
        </p:txBody>
      </p:sp>
      <p:sp>
        <p:nvSpPr>
          <p:cNvPr id="5141" name="Oval 27">
            <a:extLst>
              <a:ext uri="{FF2B5EF4-FFF2-40B4-BE49-F238E27FC236}">
                <a16:creationId xmlns:a16="http://schemas.microsoft.com/office/drawing/2014/main" id="{59A04FEB-8B2E-FFB4-CAE5-317A8DCFB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5363" y="1109663"/>
            <a:ext cx="1830387" cy="18303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5142" name="Oval 28">
            <a:extLst>
              <a:ext uri="{FF2B5EF4-FFF2-40B4-BE49-F238E27FC236}">
                <a16:creationId xmlns:a16="http://schemas.microsoft.com/office/drawing/2014/main" id="{27022EE4-390D-F96D-3EA7-48C6699F2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0969" y="1380214"/>
            <a:ext cx="1368425" cy="136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5143" name="Заголовок 1">
            <a:extLst>
              <a:ext uri="{FF2B5EF4-FFF2-40B4-BE49-F238E27FC236}">
                <a16:creationId xmlns:a16="http://schemas.microsoft.com/office/drawing/2014/main" id="{3AF5DB96-8888-0B5B-4DDA-D0173E7EB1F4}"/>
              </a:ext>
            </a:extLst>
          </p:cNvPr>
          <p:cNvSpPr>
            <a:spLocks/>
          </p:cNvSpPr>
          <p:nvPr/>
        </p:nvSpPr>
        <p:spPr bwMode="auto">
          <a:xfrm>
            <a:off x="-341312" y="4044156"/>
            <a:ext cx="3484562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/>
              <a:t>Ефремова Е.В.</a:t>
            </a:r>
          </a:p>
          <a:p>
            <a:pPr algn="ctr"/>
            <a:r>
              <a:rPr lang="ru-RU" altLang="ru-RU" sz="2000" b="1" dirty="0"/>
              <a:t>Лидер команды, координатор</a:t>
            </a:r>
          </a:p>
        </p:txBody>
      </p:sp>
      <p:sp>
        <p:nvSpPr>
          <p:cNvPr id="5144" name="Заголовок 1">
            <a:extLst>
              <a:ext uri="{FF2B5EF4-FFF2-40B4-BE49-F238E27FC236}">
                <a16:creationId xmlns:a16="http://schemas.microsoft.com/office/drawing/2014/main" id="{A1E46DC8-5172-4E5A-C69E-2F2C02DD591D}"/>
              </a:ext>
            </a:extLst>
          </p:cNvPr>
          <p:cNvSpPr>
            <a:spLocks/>
          </p:cNvSpPr>
          <p:nvPr/>
        </p:nvSpPr>
        <p:spPr bwMode="auto">
          <a:xfrm>
            <a:off x="8249047" y="4019549"/>
            <a:ext cx="3949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/>
              <a:t>Чернова А.И.</a:t>
            </a:r>
          </a:p>
          <a:p>
            <a:pPr algn="ctr"/>
            <a:r>
              <a:rPr lang="ru-RU" altLang="ru-RU" sz="2000" b="1" dirty="0"/>
              <a:t>Специалист, аналитик </a:t>
            </a:r>
          </a:p>
        </p:txBody>
      </p:sp>
      <p:grpSp>
        <p:nvGrpSpPr>
          <p:cNvPr id="5145" name="Group 31">
            <a:extLst>
              <a:ext uri="{FF2B5EF4-FFF2-40B4-BE49-F238E27FC236}">
                <a16:creationId xmlns:a16="http://schemas.microsoft.com/office/drawing/2014/main" id="{0CE0F171-1FB1-A7C8-C156-1AB57C6F0A98}"/>
              </a:ext>
            </a:extLst>
          </p:cNvPr>
          <p:cNvGrpSpPr>
            <a:grpSpLocks/>
          </p:cNvGrpSpPr>
          <p:nvPr/>
        </p:nvGrpSpPr>
        <p:grpSpPr bwMode="auto">
          <a:xfrm>
            <a:off x="3216275" y="763588"/>
            <a:ext cx="720725" cy="720725"/>
            <a:chOff x="3198" y="3475"/>
            <a:chExt cx="576" cy="576"/>
          </a:xfrm>
        </p:grpSpPr>
        <p:sp>
          <p:nvSpPr>
            <p:cNvPr id="5155" name="Oval 32">
              <a:extLst>
                <a:ext uri="{FF2B5EF4-FFF2-40B4-BE49-F238E27FC236}">
                  <a16:creationId xmlns:a16="http://schemas.microsoft.com/office/drawing/2014/main" id="{512F461E-01AB-2C48-18FE-830C2946E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3475"/>
              <a:ext cx="576" cy="576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5156" name="Picture 33" descr="буквы8">
              <a:extLst>
                <a:ext uri="{FF2B5EF4-FFF2-40B4-BE49-F238E27FC236}">
                  <a16:creationId xmlns:a16="http://schemas.microsoft.com/office/drawing/2014/main" id="{A4552774-3A91-F610-17B9-551253BC1C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3566"/>
              <a:ext cx="40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46" name="Rectangle 34">
            <a:extLst>
              <a:ext uri="{FF2B5EF4-FFF2-40B4-BE49-F238E27FC236}">
                <a16:creationId xmlns:a16="http://schemas.microsoft.com/office/drawing/2014/main" id="{6902B6E2-2FA4-0688-AF80-042ED943A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8711" y="150813"/>
            <a:ext cx="2100263" cy="1074737"/>
          </a:xfrm>
          <a:prstGeom prst="rect">
            <a:avLst/>
          </a:prstGeom>
          <a:solidFill>
            <a:srgbClr val="0042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5147" name="Oval 36">
            <a:extLst>
              <a:ext uri="{FF2B5EF4-FFF2-40B4-BE49-F238E27FC236}">
                <a16:creationId xmlns:a16="http://schemas.microsoft.com/office/drawing/2014/main" id="{0BD214C0-72D0-3C01-DA2E-7D9BC080F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0" y="4148138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5148" name="Oval 37">
            <a:extLst>
              <a:ext uri="{FF2B5EF4-FFF2-40B4-BE49-F238E27FC236}">
                <a16:creationId xmlns:a16="http://schemas.microsoft.com/office/drawing/2014/main" id="{450A1FD7-E4F5-4D07-3CAF-DA8B2E782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088" y="4437063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5149" name="Oval 38">
            <a:extLst>
              <a:ext uri="{FF2B5EF4-FFF2-40B4-BE49-F238E27FC236}">
                <a16:creationId xmlns:a16="http://schemas.microsoft.com/office/drawing/2014/main" id="{BD8DD564-5A38-082C-A644-8EFB6D70E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4149725"/>
            <a:ext cx="215900" cy="215900"/>
          </a:xfrm>
          <a:prstGeom prst="ellipse">
            <a:avLst/>
          </a:prstGeom>
          <a:solidFill>
            <a:srgbClr val="ED1847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5150" name="Oval 39">
            <a:extLst>
              <a:ext uri="{FF2B5EF4-FFF2-40B4-BE49-F238E27FC236}">
                <a16:creationId xmlns:a16="http://schemas.microsoft.com/office/drawing/2014/main" id="{47A2B36A-228D-4FD7-0A24-FCBD84B42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4437063"/>
            <a:ext cx="215900" cy="215900"/>
          </a:xfrm>
          <a:prstGeom prst="ellipse">
            <a:avLst/>
          </a:prstGeom>
          <a:solidFill>
            <a:srgbClr val="44C8F5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5151" name="Oval 40">
            <a:extLst>
              <a:ext uri="{FF2B5EF4-FFF2-40B4-BE49-F238E27FC236}">
                <a16:creationId xmlns:a16="http://schemas.microsoft.com/office/drawing/2014/main" id="{1F996BEE-5642-F564-40FC-308CCA80E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4724400"/>
            <a:ext cx="215900" cy="215900"/>
          </a:xfrm>
          <a:prstGeom prst="ellipse">
            <a:avLst/>
          </a:prstGeom>
          <a:solidFill>
            <a:srgbClr val="44C8F5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5152" name="Oval 41">
            <a:extLst>
              <a:ext uri="{FF2B5EF4-FFF2-40B4-BE49-F238E27FC236}">
                <a16:creationId xmlns:a16="http://schemas.microsoft.com/office/drawing/2014/main" id="{D0B45C1E-CBF7-DC64-BC22-0EA8290D8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4724400"/>
            <a:ext cx="215900" cy="215900"/>
          </a:xfrm>
          <a:prstGeom prst="ellipse">
            <a:avLst/>
          </a:prstGeom>
          <a:solidFill>
            <a:srgbClr val="44C8F5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5153" name="Oval 42">
            <a:extLst>
              <a:ext uri="{FF2B5EF4-FFF2-40B4-BE49-F238E27FC236}">
                <a16:creationId xmlns:a16="http://schemas.microsoft.com/office/drawing/2014/main" id="{79623B82-3556-7770-F43D-48D007AD0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4149725"/>
            <a:ext cx="215900" cy="215900"/>
          </a:xfrm>
          <a:prstGeom prst="ellipse">
            <a:avLst/>
          </a:prstGeom>
          <a:solidFill>
            <a:srgbClr val="44C8F5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pic>
        <p:nvPicPr>
          <p:cNvPr id="5154" name="Picture 43" descr="logo-rus1_">
            <a:extLst>
              <a:ext uri="{FF2B5EF4-FFF2-40B4-BE49-F238E27FC236}">
                <a16:creationId xmlns:a16="http://schemas.microsoft.com/office/drawing/2014/main" id="{03B4C8E1-0074-9615-1CFD-B40D774BD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7925" y="293688"/>
            <a:ext cx="158273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3E0892-8DF5-404F-8F6C-E666DC6108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33" y="956110"/>
            <a:ext cx="2267839" cy="30360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94EB3C-787A-4150-8FE9-3D06351D43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9" t="1" r="7465" b="17898"/>
          <a:stretch/>
        </p:blipFill>
        <p:spPr>
          <a:xfrm>
            <a:off x="4764139" y="885465"/>
            <a:ext cx="2261095" cy="31027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AEE70C-104E-4B2C-AE45-F5E0F6AD7E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963" y="1030288"/>
            <a:ext cx="2256353" cy="30138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19">
            <a:extLst>
              <a:ext uri="{FF2B5EF4-FFF2-40B4-BE49-F238E27FC236}">
                <a16:creationId xmlns:a16="http://schemas.microsoft.com/office/drawing/2014/main" id="{CC6A4502-32B0-756B-87E4-2FE3CE20F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1463" y="1557338"/>
            <a:ext cx="3744912" cy="3744912"/>
          </a:xfrm>
          <a:prstGeom prst="ellipse">
            <a:avLst/>
          </a:prstGeom>
          <a:solidFill>
            <a:srgbClr val="00428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0243" name="Oval 20">
            <a:extLst>
              <a:ext uri="{FF2B5EF4-FFF2-40B4-BE49-F238E27FC236}">
                <a16:creationId xmlns:a16="http://schemas.microsoft.com/office/drawing/2014/main" id="{9ED4FEFB-B9C6-0E5C-BAE2-4C199E4696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21100" y="1268413"/>
            <a:ext cx="4397375" cy="4397375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/>
          </a:p>
        </p:txBody>
      </p:sp>
      <p:sp>
        <p:nvSpPr>
          <p:cNvPr id="10244" name="Oval 21">
            <a:extLst>
              <a:ext uri="{FF2B5EF4-FFF2-40B4-BE49-F238E27FC236}">
                <a16:creationId xmlns:a16="http://schemas.microsoft.com/office/drawing/2014/main" id="{6C599A5D-BF4B-8141-9D9E-9ED902B673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78113" y="220663"/>
            <a:ext cx="6480175" cy="6480175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0245" name="Oval 22">
            <a:extLst>
              <a:ext uri="{FF2B5EF4-FFF2-40B4-BE49-F238E27FC236}">
                <a16:creationId xmlns:a16="http://schemas.microsoft.com/office/drawing/2014/main" id="{BFFBAA98-B89C-C5EE-4DAD-1C08B23D97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7275" y="-1323975"/>
            <a:ext cx="9577388" cy="9577388"/>
          </a:xfrm>
          <a:prstGeom prst="ellipse">
            <a:avLst/>
          </a:prstGeom>
          <a:noFill/>
          <a:ln w="0">
            <a:solidFill>
              <a:srgbClr val="44C8F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grpSp>
        <p:nvGrpSpPr>
          <p:cNvPr id="10246" name="Group 23">
            <a:extLst>
              <a:ext uri="{FF2B5EF4-FFF2-40B4-BE49-F238E27FC236}">
                <a16:creationId xmlns:a16="http://schemas.microsoft.com/office/drawing/2014/main" id="{9B667E16-E3F7-9FE1-AF7C-1192B97A1FB4}"/>
              </a:ext>
            </a:extLst>
          </p:cNvPr>
          <p:cNvGrpSpPr>
            <a:grpSpLocks/>
          </p:cNvGrpSpPr>
          <p:nvPr/>
        </p:nvGrpSpPr>
        <p:grpSpPr bwMode="auto">
          <a:xfrm>
            <a:off x="6818313" y="4581525"/>
            <a:ext cx="1008062" cy="1008063"/>
            <a:chOff x="3198" y="3475"/>
            <a:chExt cx="576" cy="576"/>
          </a:xfrm>
        </p:grpSpPr>
        <p:sp>
          <p:nvSpPr>
            <p:cNvPr id="10267" name="Oval 24">
              <a:extLst>
                <a:ext uri="{FF2B5EF4-FFF2-40B4-BE49-F238E27FC236}">
                  <a16:creationId xmlns:a16="http://schemas.microsoft.com/office/drawing/2014/main" id="{A887976E-80A3-199A-7CE0-76EE0DE11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3475"/>
              <a:ext cx="576" cy="576"/>
            </a:xfrm>
            <a:prstGeom prst="ellipse">
              <a:avLst/>
            </a:prstGeom>
            <a:solidFill>
              <a:srgbClr val="44C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0268" name="Picture 25" descr="буквы8">
              <a:extLst>
                <a:ext uri="{FF2B5EF4-FFF2-40B4-BE49-F238E27FC236}">
                  <a16:creationId xmlns:a16="http://schemas.microsoft.com/office/drawing/2014/main" id="{D5BEF118-C3D7-0461-CF0E-53EF8942AC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3566"/>
              <a:ext cx="40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47" name="Group 26">
            <a:extLst>
              <a:ext uri="{FF2B5EF4-FFF2-40B4-BE49-F238E27FC236}">
                <a16:creationId xmlns:a16="http://schemas.microsoft.com/office/drawing/2014/main" id="{F019BEA4-42B6-1FC1-3144-3E6E124C52D7}"/>
              </a:ext>
            </a:extLst>
          </p:cNvPr>
          <p:cNvGrpSpPr>
            <a:grpSpLocks/>
          </p:cNvGrpSpPr>
          <p:nvPr/>
        </p:nvGrpSpPr>
        <p:grpSpPr bwMode="auto">
          <a:xfrm>
            <a:off x="2928938" y="1052513"/>
            <a:ext cx="914400" cy="914400"/>
            <a:chOff x="4422" y="3249"/>
            <a:chExt cx="576" cy="576"/>
          </a:xfrm>
        </p:grpSpPr>
        <p:sp>
          <p:nvSpPr>
            <p:cNvPr id="10265" name="Oval 27">
              <a:extLst>
                <a:ext uri="{FF2B5EF4-FFF2-40B4-BE49-F238E27FC236}">
                  <a16:creationId xmlns:a16="http://schemas.microsoft.com/office/drawing/2014/main" id="{BA78A9AA-C776-9F00-40B5-15E7D9F1C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24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0266" name="Picture 28" descr="буквы7">
              <a:extLst>
                <a:ext uri="{FF2B5EF4-FFF2-40B4-BE49-F238E27FC236}">
                  <a16:creationId xmlns:a16="http://schemas.microsoft.com/office/drawing/2014/main" id="{1D96451A-70B0-B27E-1479-B04061FE3D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3294"/>
              <a:ext cx="45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48" name="Group 34">
            <a:extLst>
              <a:ext uri="{FF2B5EF4-FFF2-40B4-BE49-F238E27FC236}">
                <a16:creationId xmlns:a16="http://schemas.microsoft.com/office/drawing/2014/main" id="{30DE9BBF-180E-AC4C-DE53-5045FF7DD074}"/>
              </a:ext>
            </a:extLst>
          </p:cNvPr>
          <p:cNvGrpSpPr>
            <a:grpSpLocks/>
          </p:cNvGrpSpPr>
          <p:nvPr/>
        </p:nvGrpSpPr>
        <p:grpSpPr bwMode="auto">
          <a:xfrm>
            <a:off x="8807450" y="3001963"/>
            <a:ext cx="669925" cy="669925"/>
            <a:chOff x="3288" y="1842"/>
            <a:chExt cx="576" cy="576"/>
          </a:xfrm>
        </p:grpSpPr>
        <p:sp>
          <p:nvSpPr>
            <p:cNvPr id="10263" name="Oval 30">
              <a:extLst>
                <a:ext uri="{FF2B5EF4-FFF2-40B4-BE49-F238E27FC236}">
                  <a16:creationId xmlns:a16="http://schemas.microsoft.com/office/drawing/2014/main" id="{0305DA9E-8A41-E9C5-0BF9-665CD6FA0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42"/>
              <a:ext cx="576" cy="576"/>
            </a:xfrm>
            <a:prstGeom prst="ellipse">
              <a:avLst/>
            </a:prstGeom>
            <a:solidFill>
              <a:srgbClr val="ED1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0264" name="Picture 32" descr="буквы9">
              <a:extLst>
                <a:ext uri="{FF2B5EF4-FFF2-40B4-BE49-F238E27FC236}">
                  <a16:creationId xmlns:a16="http://schemas.microsoft.com/office/drawing/2014/main" id="{F953AC95-AAC4-AEC3-ADBC-65349EFD1E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9" y="1933"/>
              <a:ext cx="409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49" name="Group 35">
            <a:extLst>
              <a:ext uri="{FF2B5EF4-FFF2-40B4-BE49-F238E27FC236}">
                <a16:creationId xmlns:a16="http://schemas.microsoft.com/office/drawing/2014/main" id="{0713794B-1599-759C-E5A9-B78CDB69470A}"/>
              </a:ext>
            </a:extLst>
          </p:cNvPr>
          <p:cNvGrpSpPr>
            <a:grpSpLocks/>
          </p:cNvGrpSpPr>
          <p:nvPr/>
        </p:nvGrpSpPr>
        <p:grpSpPr bwMode="auto">
          <a:xfrm>
            <a:off x="9925050" y="4568825"/>
            <a:ext cx="914400" cy="914400"/>
            <a:chOff x="2699" y="119"/>
            <a:chExt cx="576" cy="576"/>
          </a:xfrm>
        </p:grpSpPr>
        <p:sp>
          <p:nvSpPr>
            <p:cNvPr id="10261" name="Oval 36">
              <a:extLst>
                <a:ext uri="{FF2B5EF4-FFF2-40B4-BE49-F238E27FC236}">
                  <a16:creationId xmlns:a16="http://schemas.microsoft.com/office/drawing/2014/main" id="{B41C0476-2B69-6731-D73F-498D689D7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9" y="11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0262" name="Picture 37" descr="буквы3">
              <a:extLst>
                <a:ext uri="{FF2B5EF4-FFF2-40B4-BE49-F238E27FC236}">
                  <a16:creationId xmlns:a16="http://schemas.microsoft.com/office/drawing/2014/main" id="{E5CFC41C-5812-9D53-9A6D-C1F5396556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10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50" name="Group 38">
            <a:extLst>
              <a:ext uri="{FF2B5EF4-FFF2-40B4-BE49-F238E27FC236}">
                <a16:creationId xmlns:a16="http://schemas.microsoft.com/office/drawing/2014/main" id="{392CE41C-93E4-1CA6-A00C-6F6E219348DF}"/>
              </a:ext>
            </a:extLst>
          </p:cNvPr>
          <p:cNvGrpSpPr>
            <a:grpSpLocks/>
          </p:cNvGrpSpPr>
          <p:nvPr/>
        </p:nvGrpSpPr>
        <p:grpSpPr bwMode="auto">
          <a:xfrm>
            <a:off x="3217863" y="5229225"/>
            <a:ext cx="914400" cy="914400"/>
            <a:chOff x="612" y="1888"/>
            <a:chExt cx="576" cy="576"/>
          </a:xfrm>
        </p:grpSpPr>
        <p:sp>
          <p:nvSpPr>
            <p:cNvPr id="10259" name="Oval 39">
              <a:extLst>
                <a:ext uri="{FF2B5EF4-FFF2-40B4-BE49-F238E27FC236}">
                  <a16:creationId xmlns:a16="http://schemas.microsoft.com/office/drawing/2014/main" id="{90D96E52-57FB-3B1C-FCDB-CA723ED81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1888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0260" name="Picture 40" descr="буквы6">
              <a:extLst>
                <a:ext uri="{FF2B5EF4-FFF2-40B4-BE49-F238E27FC236}">
                  <a16:creationId xmlns:a16="http://schemas.microsoft.com/office/drawing/2014/main" id="{4D1E0B03-107E-6695-B826-1129DF5AFB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1979"/>
              <a:ext cx="40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51" name="Group 41">
            <a:extLst>
              <a:ext uri="{FF2B5EF4-FFF2-40B4-BE49-F238E27FC236}">
                <a16:creationId xmlns:a16="http://schemas.microsoft.com/office/drawing/2014/main" id="{56AAC8FB-CCC2-E870-E50C-D624826030CD}"/>
              </a:ext>
            </a:extLst>
          </p:cNvPr>
          <p:cNvGrpSpPr>
            <a:grpSpLocks/>
          </p:cNvGrpSpPr>
          <p:nvPr/>
        </p:nvGrpSpPr>
        <p:grpSpPr bwMode="auto">
          <a:xfrm>
            <a:off x="560388" y="2708275"/>
            <a:ext cx="1006475" cy="936625"/>
            <a:chOff x="2835" y="2568"/>
            <a:chExt cx="634" cy="590"/>
          </a:xfrm>
        </p:grpSpPr>
        <p:sp>
          <p:nvSpPr>
            <p:cNvPr id="10257" name="Oval 42">
              <a:extLst>
                <a:ext uri="{FF2B5EF4-FFF2-40B4-BE49-F238E27FC236}">
                  <a16:creationId xmlns:a16="http://schemas.microsoft.com/office/drawing/2014/main" id="{38367ECA-70E9-FB17-C73C-2C8D1366D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568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0258" name="Picture 43" descr="буквы4">
              <a:extLst>
                <a:ext uri="{FF2B5EF4-FFF2-40B4-BE49-F238E27FC236}">
                  <a16:creationId xmlns:a16="http://schemas.microsoft.com/office/drawing/2014/main" id="{AC50B76E-A6BA-44C9-9EAB-DFE11F8ADE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2614"/>
              <a:ext cx="54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52" name="Group 44">
            <a:extLst>
              <a:ext uri="{FF2B5EF4-FFF2-40B4-BE49-F238E27FC236}">
                <a16:creationId xmlns:a16="http://schemas.microsoft.com/office/drawing/2014/main" id="{1C1FA173-AB6B-0BAF-F973-59DAE4CB3AF6}"/>
              </a:ext>
            </a:extLst>
          </p:cNvPr>
          <p:cNvGrpSpPr>
            <a:grpSpLocks/>
          </p:cNvGrpSpPr>
          <p:nvPr/>
        </p:nvGrpSpPr>
        <p:grpSpPr bwMode="auto">
          <a:xfrm>
            <a:off x="7297738" y="319088"/>
            <a:ext cx="914400" cy="914400"/>
            <a:chOff x="249" y="3339"/>
            <a:chExt cx="576" cy="576"/>
          </a:xfrm>
        </p:grpSpPr>
        <p:sp>
          <p:nvSpPr>
            <p:cNvPr id="10255" name="Oval 45">
              <a:extLst>
                <a:ext uri="{FF2B5EF4-FFF2-40B4-BE49-F238E27FC236}">
                  <a16:creationId xmlns:a16="http://schemas.microsoft.com/office/drawing/2014/main" id="{4B15D4CF-C3CA-5DB8-6FE2-E2ECF3901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3339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pic>
          <p:nvPicPr>
            <p:cNvPr id="10256" name="Picture 46" descr="буквы5">
              <a:extLst>
                <a:ext uri="{FF2B5EF4-FFF2-40B4-BE49-F238E27FC236}">
                  <a16:creationId xmlns:a16="http://schemas.microsoft.com/office/drawing/2014/main" id="{F970713D-771B-50D2-2D58-86F5BA5A25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3430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53" name="Заголовок 1">
            <a:extLst>
              <a:ext uri="{FF2B5EF4-FFF2-40B4-BE49-F238E27FC236}">
                <a16:creationId xmlns:a16="http://schemas.microsoft.com/office/drawing/2014/main" id="{965956DB-24F1-0D4F-9758-1BBDF57F1986}"/>
              </a:ext>
            </a:extLst>
          </p:cNvPr>
          <p:cNvSpPr>
            <a:spLocks/>
          </p:cNvSpPr>
          <p:nvPr/>
        </p:nvSpPr>
        <p:spPr bwMode="auto">
          <a:xfrm>
            <a:off x="4441825" y="2636838"/>
            <a:ext cx="331311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4000" b="1">
                <a:solidFill>
                  <a:schemeClr val="bg1"/>
                </a:solidFill>
              </a:rPr>
              <a:t>СПАСИБО</a:t>
            </a:r>
          </a:p>
        </p:txBody>
      </p:sp>
      <p:sp>
        <p:nvSpPr>
          <p:cNvPr id="10254" name="Rectangle 48">
            <a:extLst>
              <a:ext uri="{FF2B5EF4-FFF2-40B4-BE49-F238E27FC236}">
                <a16:creationId xmlns:a16="http://schemas.microsoft.com/office/drawing/2014/main" id="{235C0DFA-7129-4705-3514-34752D0CD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263" y="3284538"/>
            <a:ext cx="3384550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/>
          <a:lstStyle>
            <a:lvl1pPr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800" dirty="0">
                <a:solidFill>
                  <a:schemeClr val="bg1"/>
                </a:solidFill>
                <a:latin typeface="Proxima Nova Rg" pitchFamily="50" charset="0"/>
              </a:rPr>
              <a:t>Самарский государственный</a:t>
            </a:r>
            <a:br>
              <a:rPr lang="ru-RU" altLang="ru-RU" sz="1800" dirty="0">
                <a:solidFill>
                  <a:schemeClr val="bg1"/>
                </a:solidFill>
                <a:latin typeface="Proxima Nova Rg" pitchFamily="50" charset="0"/>
              </a:rPr>
            </a:br>
            <a:r>
              <a:rPr lang="ru-RU" altLang="ru-RU" sz="1800" dirty="0">
                <a:solidFill>
                  <a:schemeClr val="bg1"/>
                </a:solidFill>
                <a:latin typeface="Proxima Nova Rg" pitchFamily="50" charset="0"/>
              </a:rPr>
              <a:t>технический университет</a:t>
            </a:r>
            <a:endParaRPr lang="en-US" altLang="ru-RU" sz="1800" dirty="0">
              <a:solidFill>
                <a:schemeClr val="bg1"/>
              </a:solidFill>
              <a:latin typeface="Proxima Nova Rg" pitchFamily="50" charset="0"/>
            </a:endParaRPr>
          </a:p>
          <a:p>
            <a:endParaRPr lang="en-US" altLang="ru-RU" sz="1800" dirty="0">
              <a:solidFill>
                <a:schemeClr val="bg1"/>
              </a:solidFill>
              <a:latin typeface="Proxima Nova Rg" pitchFamily="50" charset="0"/>
            </a:endParaRPr>
          </a:p>
          <a:p>
            <a:r>
              <a:rPr lang="en-US" altLang="ru-RU" sz="1800" dirty="0">
                <a:solidFill>
                  <a:schemeClr val="bg1"/>
                </a:solidFill>
                <a:latin typeface="Proxima Nova Rg" pitchFamily="50" charset="0"/>
              </a:rPr>
              <a:t>https://samgtu.ru/</a:t>
            </a:r>
            <a:endParaRPr lang="ru-RU" altLang="ru-RU" sz="1800" dirty="0">
              <a:solidFill>
                <a:schemeClr val="bg1"/>
              </a:solidFill>
              <a:latin typeface="Proxima Nova Rg" pitchFamily="5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366</Words>
  <Application>Microsoft Office PowerPoint</Application>
  <PresentationFormat>Широкоэкранный</PresentationFormat>
  <Paragraphs>51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Arial Black</vt:lpstr>
      <vt:lpstr>Proxima Nova Bl</vt:lpstr>
      <vt:lpstr>Proxima Nova Rg</vt:lpstr>
      <vt:lpstr>Тема Office</vt:lpstr>
      <vt:lpstr>Разработка полимерной композиции для радиопрозрачных конструкций</vt:lpstr>
      <vt:lpstr>Проблема</vt:lpstr>
      <vt:lpstr>Аналоги</vt:lpstr>
      <vt:lpstr>Решение</vt:lpstr>
      <vt:lpstr>Актуальность проблемы</vt:lpstr>
      <vt:lpstr>Команда проекта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полимерной композиции для радиопрозрачных конструкций</dc:title>
  <dc:creator>User</dc:creator>
  <cp:lastModifiedBy>Алексей</cp:lastModifiedBy>
  <cp:revision>192</cp:revision>
  <dcterms:created xsi:type="dcterms:W3CDTF">2025-05-28T07:12:55Z</dcterms:created>
  <dcterms:modified xsi:type="dcterms:W3CDTF">2025-05-29T18:10:39Z</dcterms:modified>
</cp:coreProperties>
</file>