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4" r:id="rId4"/>
    <p:sldId id="295" r:id="rId5"/>
    <p:sldId id="297" r:id="rId6"/>
    <p:sldId id="299" r:id="rId7"/>
    <p:sldId id="306" r:id="rId8"/>
    <p:sldId id="301" r:id="rId9"/>
    <p:sldId id="302" r:id="rId10"/>
    <p:sldId id="307" r:id="rId11"/>
    <p:sldId id="298" r:id="rId12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016" autoAdjust="0"/>
  </p:normalViewPr>
  <p:slideViewPr>
    <p:cSldViewPr snapToGrid="0" snapToObjects="1">
      <p:cViewPr>
        <p:scale>
          <a:sx n="100" d="100"/>
          <a:sy n="100" d="100"/>
        </p:scale>
        <p:origin x="72" y="136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755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363632"/>
            <a:ext cx="10513824" cy="2276995"/>
          </a:xfrm>
        </p:spPr>
        <p:txBody>
          <a:bodyPr>
            <a:normAutofit/>
          </a:bodyPr>
          <a:lstStyle/>
          <a:p>
            <a:r>
              <a:rPr lang="ru-RU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Спикеры: </a:t>
            </a:r>
            <a:r>
              <a:rPr lang="ru-RU" sz="1800" b="1" dirty="0"/>
              <a:t>Михаил Тихонов, Константин Малахов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Суть проекта, стадия проекта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B4D359-83F8-47C0-9E57-1F6307051B5E}"/>
              </a:ext>
            </a:extLst>
          </p:cNvPr>
          <p:cNvSpPr txBox="1"/>
          <p:nvPr/>
        </p:nvSpPr>
        <p:spPr>
          <a:xfrm>
            <a:off x="443677" y="1267097"/>
            <a:ext cx="10737668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800" b="1" dirty="0" smtClean="0"/>
              <a:t> Новая технология электропитания</a:t>
            </a:r>
          </a:p>
          <a:p>
            <a:r>
              <a:rPr lang="ru-RU" sz="1400" dirty="0" smtClean="0"/>
              <a:t>Проект </a:t>
            </a:r>
            <a:r>
              <a:rPr lang="ru-RU" sz="1400" dirty="0"/>
              <a:t>предлагает беспроводное питание датчиков на высоковольтных ЛЭП, что значительно упрощает и удешевляет их установку и обслуживание.</a:t>
            </a:r>
            <a:r>
              <a:rPr lang="ru-RU" sz="1800" b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92C318-B2A1-4760-90A2-1F05B6BA7B9E}"/>
              </a:ext>
            </a:extLst>
          </p:cNvPr>
          <p:cNvSpPr txBox="1"/>
          <p:nvPr/>
        </p:nvSpPr>
        <p:spPr>
          <a:xfrm>
            <a:off x="443677" y="3027204"/>
            <a:ext cx="10737668" cy="10150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Снижение рисков и затрат</a:t>
            </a:r>
          </a:p>
          <a:p>
            <a:r>
              <a:rPr lang="ru-RU" sz="1400" dirty="0"/>
              <a:t>Использование </a:t>
            </a:r>
            <a:r>
              <a:rPr lang="ru-RU" sz="1400" dirty="0" smtClean="0"/>
              <a:t>технологии беспроводного питания позволяет </a:t>
            </a:r>
            <a:r>
              <a:rPr lang="ru-RU" sz="1400" dirty="0"/>
              <a:t>избежать прокладки дополнительных </a:t>
            </a:r>
            <a:r>
              <a:rPr lang="ru-RU" sz="1400" dirty="0" smtClean="0"/>
              <a:t> силовых кабелей. Помогает компаниям по электроснабжению иметь меньший процент потерь, так как они смогут использовать навесные датчики для контроля ЛЭП. </a:t>
            </a:r>
            <a:r>
              <a:rPr lang="ru-RU" sz="1400" dirty="0" smtClean="0"/>
              <a:t>Так же </a:t>
            </a:r>
            <a:r>
              <a:rPr lang="ru-RU" sz="1400" dirty="0" smtClean="0"/>
              <a:t>снизятся </a:t>
            </a:r>
            <a:r>
              <a:rPr lang="ru-RU" sz="1400" dirty="0"/>
              <a:t>потенциальные риски для персонала и оборудования.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B281B4-1525-497B-B040-2B4623EF1034}"/>
              </a:ext>
            </a:extLst>
          </p:cNvPr>
          <p:cNvSpPr txBox="1"/>
          <p:nvPr/>
        </p:nvSpPr>
        <p:spPr>
          <a:xfrm>
            <a:off x="496094" y="4725115"/>
            <a:ext cx="10737668" cy="799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Улучшение оперативности</a:t>
            </a:r>
          </a:p>
          <a:p>
            <a:r>
              <a:rPr lang="ru-RU" sz="1400" dirty="0"/>
              <a:t>Получение реального времени данных с помощью беспроводных датчиков обеспечивает более оперативные и точные данные по состоянию ЛЭП.</a:t>
            </a:r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Актуальность и проблема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B4BBAD-B2B8-4F9A-A932-7A680DEF29A7}"/>
              </a:ext>
            </a:extLst>
          </p:cNvPr>
          <p:cNvSpPr txBox="1"/>
          <p:nvPr/>
        </p:nvSpPr>
        <p:spPr>
          <a:xfrm>
            <a:off x="576264" y="1627093"/>
            <a:ext cx="9468689" cy="799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Устаревшая технология</a:t>
            </a:r>
          </a:p>
          <a:p>
            <a:r>
              <a:rPr lang="ru-RU" sz="1400" dirty="0"/>
              <a:t>Традиционные методы питания датчиков на высоковольтных ЛЭП требуют использования долгих и дорогостоящих процессов прокладки проводов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BF151-6C7B-4B05-A4C0-504C775E4FE5}"/>
              </a:ext>
            </a:extLst>
          </p:cNvPr>
          <p:cNvSpPr txBox="1"/>
          <p:nvPr/>
        </p:nvSpPr>
        <p:spPr>
          <a:xfrm>
            <a:off x="576264" y="3245490"/>
            <a:ext cx="9468689" cy="799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Высокие операционные затраты</a:t>
            </a:r>
          </a:p>
          <a:p>
            <a:r>
              <a:rPr lang="ru-RU" sz="1400" dirty="0"/>
              <a:t>Регулярное обслуживание и замена проводов, а так же высокая стоимость электропитания оказывают существенное влияние на операционные затраты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081823-9B42-4E63-B9CB-39AEBA9CC41D}"/>
              </a:ext>
            </a:extLst>
          </p:cNvPr>
          <p:cNvSpPr txBox="1"/>
          <p:nvPr/>
        </p:nvSpPr>
        <p:spPr>
          <a:xfrm>
            <a:off x="576264" y="4751323"/>
            <a:ext cx="9468689" cy="799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На сегодняшний день</a:t>
            </a:r>
          </a:p>
          <a:p>
            <a:r>
              <a:rPr lang="ru-RU" sz="1400" dirty="0"/>
              <a:t>Крупные компании не используют такую передачу энергии из за кризиса инновационных решений в сфере </a:t>
            </a:r>
            <a:r>
              <a:rPr lang="ru-RU" sz="1400" dirty="0" smtClean="0"/>
              <a:t>энергоснабжения, а так же отсутствия контроля потерь со стороны государственного управления.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6264" y="336784"/>
            <a:ext cx="11251546" cy="364195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7852F1-DE47-4DD1-AAA8-236047034897}"/>
              </a:ext>
            </a:extLst>
          </p:cNvPr>
          <p:cNvSpPr txBox="1"/>
          <p:nvPr/>
        </p:nvSpPr>
        <p:spPr>
          <a:xfrm>
            <a:off x="6494929" y="1048871"/>
            <a:ext cx="5025559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Беспроводная</a:t>
            </a:r>
            <a:r>
              <a:rPr lang="ru-RU" sz="2400" dirty="0"/>
              <a:t> </a:t>
            </a:r>
            <a:r>
              <a:rPr lang="ru-RU" sz="2400" b="1" dirty="0"/>
              <a:t>энергии</a:t>
            </a:r>
          </a:p>
          <a:p>
            <a:endParaRPr lang="ru-RU" dirty="0"/>
          </a:p>
          <a:p>
            <a:r>
              <a:rPr lang="ru-RU" dirty="0"/>
              <a:t>Мы предлагаем инновационное решение позволяющее передавать энергию на датчики с использованием беспроводных </a:t>
            </a:r>
            <a:r>
              <a:rPr lang="ru-RU" dirty="0" smtClean="0"/>
              <a:t>технологий (метод </a:t>
            </a:r>
            <a:r>
              <a:rPr lang="ru-RU" dirty="0" err="1"/>
              <a:t>электроиндукции</a:t>
            </a:r>
            <a:r>
              <a:rPr lang="ru-RU" dirty="0"/>
              <a:t>), исключая необходимость проводов. Для этого мы будем использовать токовый трансформатор, который позволит уменьшить относительно большой ток на проводниках в виде ЛЭП и позволит питать любой потребитель, используемый для контроля системы передачи от 5 до 220 </a:t>
            </a:r>
            <a:r>
              <a:rPr lang="ru-RU" dirty="0" smtClean="0"/>
              <a:t>Вольт. Климат в нашем случае не имеет никакого значения, это означает, что наша технология подойдет для регионов в любой части земного шара.</a:t>
            </a:r>
            <a:endParaRPr lang="ru-RU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7AC470EF-3015-4D88-AE01-13BC62C50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4" y="761489"/>
            <a:ext cx="3561056" cy="534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630009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D826C1-A065-4844-93F6-04FD5EDC0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4" y="986538"/>
            <a:ext cx="4106764" cy="28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97B852-DBDC-4D4F-9A61-2C91FE5BB6A4}"/>
              </a:ext>
            </a:extLst>
          </p:cNvPr>
          <p:cNvSpPr txBox="1"/>
          <p:nvPr/>
        </p:nvSpPr>
        <p:spPr>
          <a:xfrm>
            <a:off x="547449" y="4807685"/>
            <a:ext cx="3759362" cy="92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 Тюменской области: 70 817</a:t>
            </a:r>
          </a:p>
          <a:p>
            <a:r>
              <a:rPr lang="ru-RU" dirty="0"/>
              <a:t>В Ямало-Ненецком АО: 2688 </a:t>
            </a:r>
          </a:p>
          <a:p>
            <a:r>
              <a:rPr lang="ru-RU" dirty="0"/>
              <a:t>В Ханты-Мансийском АО: 550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065858-D94F-47BB-94E3-FBD2EA639CF1}"/>
              </a:ext>
            </a:extLst>
          </p:cNvPr>
          <p:cNvSpPr txBox="1"/>
          <p:nvPr/>
        </p:nvSpPr>
        <p:spPr>
          <a:xfrm>
            <a:off x="547449" y="4235339"/>
            <a:ext cx="5725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Общее количество опор ВЛЭП 210-500кВ: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71023D-B6CB-4203-9863-89C596AB2636}"/>
              </a:ext>
            </a:extLst>
          </p:cNvPr>
          <p:cNvSpPr txBox="1"/>
          <p:nvPr/>
        </p:nvSpPr>
        <p:spPr>
          <a:xfrm flipH="1">
            <a:off x="6031217" y="836544"/>
            <a:ext cx="4703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Организации владеющие ВЛЭП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9BC254-A52F-4DF8-80BC-EA9D0E3203B7}"/>
              </a:ext>
            </a:extLst>
          </p:cNvPr>
          <p:cNvSpPr txBox="1"/>
          <p:nvPr/>
        </p:nvSpPr>
        <p:spPr>
          <a:xfrm>
            <a:off x="6084094" y="1685109"/>
            <a:ext cx="5436393" cy="175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</a:t>
            </a:r>
            <a:r>
              <a:rPr lang="ru-RU" sz="1800" dirty="0">
                <a:cs typeface="Times New Roman" panose="02020603050405020304" pitchFamily="18" charset="0"/>
              </a:rPr>
              <a:t>ПАО "ФСК ЕЭС" (Федеральная сетевая компания Единой энергетической системы)</a:t>
            </a:r>
            <a:endParaRPr lang="ru-RU" sz="1600" dirty="0">
              <a:cs typeface="Times New Roman" panose="02020603050405020304" pitchFamily="18" charset="0"/>
            </a:endParaRPr>
          </a:p>
          <a:p>
            <a:endParaRPr lang="ru-RU" dirty="0"/>
          </a:p>
          <a:p>
            <a:r>
              <a:rPr lang="ru-RU" dirty="0" smtClean="0"/>
              <a:t>2.ПАО «Лукойл Энергосети»</a:t>
            </a:r>
            <a:endParaRPr lang="ru-RU" dirty="0"/>
          </a:p>
          <a:p>
            <a:endParaRPr lang="ru-RU" dirty="0"/>
          </a:p>
          <a:p>
            <a:r>
              <a:rPr lang="ru-RU" dirty="0"/>
              <a:t>3. </a:t>
            </a:r>
            <a:r>
              <a:rPr lang="ru-RU" dirty="0" smtClean="0"/>
              <a:t>ООО «</a:t>
            </a:r>
            <a:r>
              <a:rPr lang="ru-RU" dirty="0" err="1" smtClean="0"/>
              <a:t>Суэнко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AC9FB4-381E-438C-87DC-B3A7D1512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55" y="5431862"/>
            <a:ext cx="1755404" cy="73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EA97475-5000-4869-B340-CD3D3CCE5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57" y="5431862"/>
            <a:ext cx="1657205" cy="78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5E7A898-B37A-447F-9488-5EE38A054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861" y="5196494"/>
            <a:ext cx="1045136" cy="93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6264" y="451746"/>
            <a:ext cx="10944223" cy="90798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4078E-9D0A-4A5C-98BD-553509EB69F6}"/>
              </a:ext>
            </a:extLst>
          </p:cNvPr>
          <p:cNvSpPr txBox="1"/>
          <p:nvPr/>
        </p:nvSpPr>
        <p:spPr>
          <a:xfrm>
            <a:off x="576264" y="3677078"/>
            <a:ext cx="3094783" cy="2579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ru-RU" dirty="0"/>
              <a:t>Компания «</a:t>
            </a:r>
            <a:r>
              <a:rPr lang="en-US" dirty="0"/>
              <a:t>DILIN</a:t>
            </a:r>
            <a:r>
              <a:rPr lang="ru-RU" dirty="0"/>
              <a:t>» является наиболее известным производителем традиционных проводных систем питания, но имеют большую стоимость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95F988-5B71-4251-B633-BEFA9B062602}"/>
              </a:ext>
            </a:extLst>
          </p:cNvPr>
          <p:cNvSpPr txBox="1"/>
          <p:nvPr/>
        </p:nvSpPr>
        <p:spPr>
          <a:xfrm>
            <a:off x="4019271" y="3953435"/>
            <a:ext cx="2810435" cy="230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Компания «</a:t>
            </a:r>
            <a:r>
              <a:rPr lang="en-US" dirty="0"/>
              <a:t>Control Engineering</a:t>
            </a:r>
            <a:r>
              <a:rPr lang="ru-RU" dirty="0"/>
              <a:t>» специализируется на батарейных системах питания, но их решения имеют ограниченную масштабность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4ED751-F151-4724-93CC-5E31F8AE2A0D}"/>
              </a:ext>
            </a:extLst>
          </p:cNvPr>
          <p:cNvSpPr txBox="1"/>
          <p:nvPr/>
        </p:nvSpPr>
        <p:spPr>
          <a:xfrm>
            <a:off x="7691719" y="3953435"/>
            <a:ext cx="3281082" cy="230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Компания «</a:t>
            </a:r>
            <a:r>
              <a:rPr lang="en-US" dirty="0" err="1"/>
              <a:t>Servis</a:t>
            </a:r>
            <a:r>
              <a:rPr lang="en-US" dirty="0"/>
              <a:t> Energy</a:t>
            </a:r>
            <a:r>
              <a:rPr lang="ru-RU" dirty="0"/>
              <a:t>» разрабатывает беспроводные технологии для энергетических систем, но их фокус направлен на другие области применения.</a:t>
            </a:r>
          </a:p>
        </p:txBody>
      </p:sp>
      <p:pic>
        <p:nvPicPr>
          <p:cNvPr id="9" name="Picture 14" descr="DiLin - система мониторинга и диагностики технического состояния воздушных линий">
            <a:extLst>
              <a:ext uri="{FF2B5EF4-FFF2-40B4-BE49-F238E27FC236}">
                <a16:creationId xmlns:a16="http://schemas.microsoft.com/office/drawing/2014/main" id="{0A07A390-1EA7-4D13-BB60-267CC57D8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4" y="1105068"/>
            <a:ext cx="2943225" cy="274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Рис. 7.  Общий вид прибора OTLM">
            <a:extLst>
              <a:ext uri="{FF2B5EF4-FFF2-40B4-BE49-F238E27FC236}">
                <a16:creationId xmlns:a16="http://schemas.microsoft.com/office/drawing/2014/main" id="{578BFA8D-49BC-44FE-A745-BCACACDA7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537" y="1146318"/>
            <a:ext cx="2926169" cy="274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www.serviceenergy.ru/local/templates/aspro-allcorp3_energy/images/monitoring-vozdushnykh-liniy-elektroperedach42.png">
            <a:extLst>
              <a:ext uri="{FF2B5EF4-FFF2-40B4-BE49-F238E27FC236}">
                <a16:creationId xmlns:a16="http://schemas.microsoft.com/office/drawing/2014/main" id="{73CA21F7-EF02-4E3C-B678-914C2D8BB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719" y="1105068"/>
            <a:ext cx="2926169" cy="272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1551E9-E9DB-4F75-94C1-1FF2739FF81E}"/>
              </a:ext>
            </a:extLst>
          </p:cNvPr>
          <p:cNvSpPr txBox="1"/>
          <p:nvPr/>
        </p:nvSpPr>
        <p:spPr>
          <a:xfrm>
            <a:off x="3903537" y="587980"/>
            <a:ext cx="3201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«</a:t>
            </a:r>
            <a:r>
              <a:rPr lang="en-US" sz="2000" b="1" dirty="0"/>
              <a:t>Control Engineering</a:t>
            </a:r>
            <a:r>
              <a:rPr lang="ru-RU" sz="2000" b="1" dirty="0"/>
              <a:t>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EFB90C-1412-4F88-A246-CBAE88537D34}"/>
              </a:ext>
            </a:extLst>
          </p:cNvPr>
          <p:cNvSpPr txBox="1"/>
          <p:nvPr/>
        </p:nvSpPr>
        <p:spPr>
          <a:xfrm>
            <a:off x="7549774" y="592605"/>
            <a:ext cx="2375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 «</a:t>
            </a:r>
            <a:r>
              <a:rPr lang="en-US" sz="2000" b="1" dirty="0" err="1"/>
              <a:t>Servis</a:t>
            </a:r>
            <a:r>
              <a:rPr lang="en-US" sz="2000" b="1" dirty="0"/>
              <a:t> Energy</a:t>
            </a:r>
            <a:r>
              <a:rPr lang="ru-RU" sz="2000" b="1" dirty="0"/>
              <a:t>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F901C2-9E7F-4B08-8AA3-45ACFC76DDE8}"/>
              </a:ext>
            </a:extLst>
          </p:cNvPr>
          <p:cNvSpPr txBox="1"/>
          <p:nvPr/>
        </p:nvSpPr>
        <p:spPr>
          <a:xfrm>
            <a:off x="576264" y="583908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«</a:t>
            </a:r>
            <a:r>
              <a:rPr lang="en-US" sz="2000" b="1" dirty="0"/>
              <a:t>DILIN</a:t>
            </a:r>
            <a:r>
              <a:rPr lang="ru-RU" sz="2000" b="1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44636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5E4554-2D9B-1F72-2580-461A5C5D63F4}"/>
              </a:ext>
            </a:extLst>
          </p:cNvPr>
          <p:cNvSpPr txBox="1"/>
          <p:nvPr/>
        </p:nvSpPr>
        <p:spPr>
          <a:xfrm>
            <a:off x="556283" y="354480"/>
            <a:ext cx="649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kern="0" dirty="0">
                <a:solidFill>
                  <a:srgbClr val="164194"/>
                </a:solidFill>
                <a:latin typeface="Montserrat"/>
                <a:ea typeface="Montserrat"/>
                <a:cs typeface="Montserrat"/>
                <a:sym typeface="Montserrat"/>
              </a:rPr>
              <a:t>Экономическая эффективность </a:t>
            </a:r>
            <a:endParaRPr lang="ru-RU" sz="2800" dirty="0">
              <a:solidFill>
                <a:srgbClr val="164194"/>
              </a:solidFill>
            </a:endParaRPr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95F59138-C460-47D0-9EB5-A7FBDF91A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571210"/>
              </p:ext>
            </p:extLst>
          </p:nvPr>
        </p:nvGraphicFramePr>
        <p:xfrm>
          <a:off x="1845149" y="1800444"/>
          <a:ext cx="8944770" cy="1830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1590">
                  <a:extLst>
                    <a:ext uri="{9D8B030D-6E8A-4147-A177-3AD203B41FA5}">
                      <a16:colId xmlns:a16="http://schemas.microsoft.com/office/drawing/2014/main" val="1134785695"/>
                    </a:ext>
                  </a:extLst>
                </a:gridCol>
                <a:gridCol w="2981590">
                  <a:extLst>
                    <a:ext uri="{9D8B030D-6E8A-4147-A177-3AD203B41FA5}">
                      <a16:colId xmlns:a16="http://schemas.microsoft.com/office/drawing/2014/main" val="2136671835"/>
                    </a:ext>
                  </a:extLst>
                </a:gridCol>
                <a:gridCol w="2981590">
                  <a:extLst>
                    <a:ext uri="{9D8B030D-6E8A-4147-A177-3AD203B41FA5}">
                      <a16:colId xmlns:a16="http://schemas.microsoft.com/office/drawing/2014/main" val="2552575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Сегодня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нашей технологией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Затраты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85 </a:t>
                      </a:r>
                      <a:r>
                        <a:rPr lang="ru-RU" dirty="0" smtClean="0"/>
                        <a:t>000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₽</a:t>
                      </a:r>
                      <a:r>
                        <a:rPr lang="ru-RU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ru-RU" dirty="0" smtClean="0"/>
                        <a:t>ежемесячно    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 рабочий,  </a:t>
                      </a:r>
                      <a:r>
                        <a:rPr lang="ru-RU" dirty="0"/>
                        <a:t>обслуживающий ЛЭП </a:t>
                      </a:r>
                      <a:r>
                        <a:rPr lang="ru-RU" dirty="0" smtClean="0"/>
                        <a:t>ежемесячно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</a:t>
                      </a:r>
                      <a:r>
                        <a:rPr lang="ru-RU" dirty="0" smtClean="0"/>
                        <a:t>000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₽</a:t>
                      </a:r>
                      <a:r>
                        <a:rPr lang="ru-RU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ru-RU" dirty="0" smtClean="0"/>
                        <a:t>единовременно 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для покупки патента на установку </a:t>
                      </a:r>
                      <a:r>
                        <a:rPr lang="ru-RU" dirty="0"/>
                        <a:t>нашей </a:t>
                      </a:r>
                      <a:r>
                        <a:rPr lang="ru-RU" dirty="0" smtClean="0"/>
                        <a:t>технологии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9607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55C388C-73E6-4ED5-82F3-687936CC71CD}"/>
              </a:ext>
            </a:extLst>
          </p:cNvPr>
          <p:cNvSpPr txBox="1"/>
          <p:nvPr/>
        </p:nvSpPr>
        <p:spPr>
          <a:xfrm>
            <a:off x="744584" y="4271554"/>
            <a:ext cx="10436762" cy="92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Исходя из данной таблицы мы можем понять, что благодаря нашей разработки годовые затраты компаний уменьшатся на 13%(в расчет бралась з/п на 1 работника в год)</a:t>
            </a:r>
          </a:p>
        </p:txBody>
      </p:sp>
    </p:spTree>
    <p:extLst>
      <p:ext uri="{BB962C8B-B14F-4D97-AF65-F5344CB8AC3E}">
        <p14:creationId xmlns:p14="http://schemas.microsoft.com/office/powerpoint/2010/main" val="2515829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6094" y="630009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4FE9D-A128-4F31-8877-E52A22CC6F19}"/>
              </a:ext>
            </a:extLst>
          </p:cNvPr>
          <p:cNvSpPr txBox="1"/>
          <p:nvPr/>
        </p:nvSpPr>
        <p:spPr>
          <a:xfrm>
            <a:off x="705749" y="986538"/>
            <a:ext cx="10605081" cy="92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Инвестиции в исследовании и разработке</a:t>
            </a:r>
          </a:p>
          <a:p>
            <a:r>
              <a:rPr lang="ru-RU" dirty="0"/>
              <a:t>Мы активно инвестируем в исследования и разработки, чтобы усовершенствовать наше решение и оставаться конкурентноспособными на рынке.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0BE1F3-8D30-4E75-A1BD-EEA7D90ADAC6}"/>
              </a:ext>
            </a:extLst>
          </p:cNvPr>
          <p:cNvSpPr txBox="1"/>
          <p:nvPr/>
        </p:nvSpPr>
        <p:spPr>
          <a:xfrm>
            <a:off x="685800" y="2564043"/>
            <a:ext cx="10125635" cy="92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Партнерство с энергетическими компаниями</a:t>
            </a:r>
          </a:p>
          <a:p>
            <a:r>
              <a:rPr lang="ru-RU" dirty="0"/>
              <a:t>Мы стремимся установить сотрудничество с крупными энергосистемами в России для внедрения нашего решения на их объектах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B72B8C-4C56-4A2A-AAB1-223C336731D0}"/>
              </a:ext>
            </a:extLst>
          </p:cNvPr>
          <p:cNvSpPr txBox="1"/>
          <p:nvPr/>
        </p:nvSpPr>
        <p:spPr>
          <a:xfrm>
            <a:off x="705749" y="4099953"/>
            <a:ext cx="9619590" cy="92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Обучение и поддержка клиентов </a:t>
            </a:r>
          </a:p>
          <a:p>
            <a:r>
              <a:rPr lang="ru-RU" dirty="0"/>
              <a:t>Мы предоставляем обучение и поддержку клиентам по использованию и обслуживанию нашей технологии по беспроводному питанию датчиков.</a:t>
            </a: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 smtClean="0">
                <a:solidFill>
                  <a:srgbClr val="000000"/>
                </a:solidFill>
                <a:latin typeface="Montserrat"/>
                <a:sym typeface="Montserrat"/>
              </a:rPr>
              <a:t>Дорожная карта на 2023 год </a:t>
            </a:r>
            <a:br>
              <a:rPr lang="ru-RU" sz="3600" kern="0" dirty="0" smtClean="0">
                <a:solidFill>
                  <a:srgbClr val="000000"/>
                </a:solidFill>
                <a:latin typeface="Montserrat"/>
                <a:sym typeface="Montserrat"/>
              </a:rPr>
            </a:br>
            <a:endParaRPr lang="ru-RU" dirty="0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76264" y="1304544"/>
            <a:ext cx="1630488" cy="914400"/>
          </a:xfrm>
          <a:prstGeom prst="flowChartProcess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3325560" y="1298448"/>
            <a:ext cx="1630488" cy="914400"/>
          </a:xfrm>
          <a:prstGeom prst="flowChartProcess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6074856" y="1304544"/>
            <a:ext cx="1630488" cy="914400"/>
          </a:xfrm>
          <a:prstGeom prst="flowChartProcess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2911032" y="3505200"/>
            <a:ext cx="1630488" cy="914400"/>
          </a:xfrm>
          <a:prstGeom prst="flowChartProcess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5703000" y="3511296"/>
            <a:ext cx="1630488" cy="914400"/>
          </a:xfrm>
          <a:prstGeom prst="flowChartProcess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8494968" y="3499104"/>
            <a:ext cx="1630488" cy="914400"/>
          </a:xfrm>
          <a:prstGeom prst="flowChartProcess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438400" y="1755648"/>
            <a:ext cx="6339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163312" y="1755648"/>
            <a:ext cx="6339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67072" y="3956304"/>
            <a:ext cx="6339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589520" y="3950208"/>
            <a:ext cx="6339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90755" y="1532543"/>
            <a:ext cx="1429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Создание команды 15.09</a:t>
            </a:r>
            <a:endParaRPr lang="ru-RU" sz="1200" b="1" i="1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486912" y="1432482"/>
            <a:ext cx="1537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/>
              <a:t>Определение направления работы 20.09</a:t>
            </a:r>
            <a:endParaRPr lang="ru-RU" sz="1200" b="1" i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143341" y="1435929"/>
            <a:ext cx="1562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/>
              <a:t>Структурирова-ние проекта 30.09</a:t>
            </a:r>
            <a:endParaRPr lang="ru-RU" sz="1200" b="1" i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027796" y="3743759"/>
            <a:ext cx="1513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/>
              <a:t>Анализ рынка 4.10</a:t>
            </a:r>
            <a:endParaRPr lang="ru-RU" sz="1200" b="1" i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5824543" y="3605259"/>
            <a:ext cx="13874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i="1" dirty="0" smtClean="0"/>
              <a:t>Разработка технического решения проекта 15.10</a:t>
            </a:r>
            <a:endParaRPr lang="ru-RU" sz="1050" b="1" i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628789" y="3620947"/>
            <a:ext cx="1321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/>
              <a:t>Создание бизнес-плана  01.11</a:t>
            </a:r>
            <a:endParaRPr lang="ru-RU" sz="1200" b="1" i="1" dirty="0"/>
          </a:p>
        </p:txBody>
      </p:sp>
      <p:sp>
        <p:nvSpPr>
          <p:cNvPr id="40" name="Полилиния 39"/>
          <p:cNvSpPr/>
          <p:nvPr/>
        </p:nvSpPr>
        <p:spPr>
          <a:xfrm>
            <a:off x="668715" y="1762125"/>
            <a:ext cx="7930094" cy="2152650"/>
          </a:xfrm>
          <a:custGeom>
            <a:avLst/>
            <a:gdLst>
              <a:gd name="connsiteX0" fmla="*/ 7284660 w 7930094"/>
              <a:gd name="connsiteY0" fmla="*/ 0 h 2152650"/>
              <a:gd name="connsiteX1" fmla="*/ 7237035 w 7930094"/>
              <a:gd name="connsiteY1" fmla="*/ 1038225 h 2152650"/>
              <a:gd name="connsiteX2" fmla="*/ 198060 w 7930094"/>
              <a:gd name="connsiteY2" fmla="*/ 1666875 h 2152650"/>
              <a:gd name="connsiteX3" fmla="*/ 1979235 w 7930094"/>
              <a:gd name="connsiteY3" fmla="*/ 215265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30094" h="2152650">
                <a:moveTo>
                  <a:pt x="7284660" y="0"/>
                </a:moveTo>
                <a:cubicBezTo>
                  <a:pt x="7851397" y="380206"/>
                  <a:pt x="8418135" y="760413"/>
                  <a:pt x="7237035" y="1038225"/>
                </a:cubicBezTo>
                <a:cubicBezTo>
                  <a:pt x="6055935" y="1316037"/>
                  <a:pt x="1074360" y="1481138"/>
                  <a:pt x="198060" y="1666875"/>
                </a:cubicBezTo>
                <a:cubicBezTo>
                  <a:pt x="-678240" y="1852613"/>
                  <a:pt x="1615697" y="2051050"/>
                  <a:pt x="1979235" y="2152650"/>
                </a:cubicBezTo>
              </a:path>
            </a:pathLst>
          </a:custGeom>
          <a:noFill/>
          <a:ln w="19050">
            <a:solidFill>
              <a:srgbClr val="9460A4"/>
            </a:solidFill>
          </a:ln>
        </p:spPr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1696C-5B0B-48A6-BB9E-1BD2AF6D9321}"/>
              </a:ext>
            </a:extLst>
          </p:cNvPr>
          <p:cNvSpPr txBox="1"/>
          <p:nvPr/>
        </p:nvSpPr>
        <p:spPr>
          <a:xfrm>
            <a:off x="927847" y="1371600"/>
            <a:ext cx="6776214" cy="368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1. Тихонов Михаил – капитан команды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2. Малахов Константин – Аналитическая часть проекта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3. Осипов Матвей – Работа с информацией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Обвинцева</a:t>
            </a:r>
            <a:r>
              <a:rPr lang="ru-RU" dirty="0"/>
              <a:t> Майя – Работа с информацией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5. Миронов Артём – Экономическая часть проекта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77648E-DAF1-42D5-B28D-553D78BEC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894" y="451744"/>
            <a:ext cx="1015704" cy="15241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5FB509-C20C-4D96-A8E8-B8E5B8043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2646" y="1848157"/>
            <a:ext cx="1259116" cy="12271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33FD73-5BB7-406A-88DB-3605F5D2A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799" y="3420269"/>
            <a:ext cx="1008798" cy="12441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E06D62-4F63-4203-AAE6-03A4A6856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4061" y="4462668"/>
            <a:ext cx="1249785" cy="11878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D0D2265-C8A1-4882-A876-EF1C06EDD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4061" y="2514911"/>
            <a:ext cx="915472" cy="122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98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latin typeface="Fedra Sans Pro" panose="020B0504040000020004" pitchFamily="34" charset="0"/>
              </a:rPr>
              <a:t>Беспроводная передача энергии на потребители для ВЛЭП 500кВ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8B6C0F-E3DC-446D-BCC2-8E0541CCA726}"/>
              </a:ext>
            </a:extLst>
          </p:cNvPr>
          <p:cNvSpPr txBox="1"/>
          <p:nvPr/>
        </p:nvSpPr>
        <p:spPr>
          <a:xfrm>
            <a:off x="5345262" y="2674179"/>
            <a:ext cx="3294492" cy="6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Тихонов Михаил</a:t>
            </a:r>
          </a:p>
          <a:p>
            <a:r>
              <a:rPr lang="en-US" dirty="0"/>
              <a:t>tikhonoffmixail@yandex.ru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82FC53-D41D-44F9-82BC-2BE59D1092DC}"/>
              </a:ext>
            </a:extLst>
          </p:cNvPr>
          <p:cNvSpPr/>
          <p:nvPr/>
        </p:nvSpPr>
        <p:spPr>
          <a:xfrm>
            <a:off x="5212080" y="2075772"/>
            <a:ext cx="3383280" cy="1841863"/>
          </a:xfrm>
          <a:prstGeom prst="rect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302E83-4F61-4AEB-8B1D-7D928C43B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42" y="972707"/>
            <a:ext cx="3429837" cy="51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6937</TotalTime>
  <Words>667</Words>
  <Application>Microsoft Office PowerPoint</Application>
  <PresentationFormat>Произвольный</PresentationFormat>
  <Paragraphs>103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Arial Black</vt:lpstr>
      <vt:lpstr>Calibri</vt:lpstr>
      <vt:lpstr>Fedra Sans Alt Pro</vt:lpstr>
      <vt:lpstr>Fedra Sans Alt Pro Light</vt:lpstr>
      <vt:lpstr>Fedra Sans Pro</vt:lpstr>
      <vt:lpstr>Fedra Sans Pro Bold</vt:lpstr>
      <vt:lpstr>Fedra Sans Pro Light</vt:lpstr>
      <vt:lpstr>Montserrat</vt:lpstr>
      <vt:lpstr>Times New Roman</vt:lpstr>
      <vt:lpstr>Тема Office</vt:lpstr>
      <vt:lpstr>Беспроводная передача энергии на потребители для ВЛЭП 500кВ</vt:lpstr>
      <vt:lpstr>Что делает проект? Суть проекта, стадия проекта </vt:lpstr>
      <vt:lpstr>Актуальность и проблема  </vt:lpstr>
      <vt:lpstr>Решение  </vt:lpstr>
      <vt:lpstr>Рынок   </vt:lpstr>
      <vt:lpstr>Конкуренты </vt:lpstr>
      <vt:lpstr>Презентация PowerPoint</vt:lpstr>
      <vt:lpstr>Стратегия развития   </vt:lpstr>
      <vt:lpstr>Дорожная карта на 2023 год  </vt:lpstr>
      <vt:lpstr>Команда 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User</cp:lastModifiedBy>
  <cp:revision>209</cp:revision>
  <cp:lastPrinted>2021-05-14T10:36:39Z</cp:lastPrinted>
  <dcterms:created xsi:type="dcterms:W3CDTF">2021-05-14T09:45:42Z</dcterms:created>
  <dcterms:modified xsi:type="dcterms:W3CDTF">2023-12-02T06:33:55Z</dcterms:modified>
</cp:coreProperties>
</file>