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70" r:id="rId2"/>
    <p:sldId id="307" r:id="rId3"/>
    <p:sldId id="281" r:id="rId4"/>
    <p:sldId id="308" r:id="rId5"/>
    <p:sldId id="286" r:id="rId6"/>
    <p:sldId id="291" r:id="rId7"/>
    <p:sldId id="306" r:id="rId8"/>
    <p:sldId id="296" r:id="rId9"/>
    <p:sldId id="269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CAF17"/>
    <a:srgbClr val="9F00FF"/>
    <a:srgbClr val="B5D8E1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46" autoAdjust="0"/>
    <p:restoredTop sz="94694"/>
  </p:normalViewPr>
  <p:slideViewPr>
    <p:cSldViewPr snapToGrid="0" snapToObjects="1" showGuides="1">
      <p:cViewPr varScale="1">
        <p:scale>
          <a:sx n="78" d="100"/>
          <a:sy n="78" d="100"/>
        </p:scale>
        <p:origin x="624" y="6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95400000000003E-2"/>
          <c:y val="3.4485799999999997E-2"/>
          <c:w val="0.93565600000000004"/>
          <c:h val="0.8843400000000000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Регион 1</c:v>
                </c:pt>
              </c:strCache>
            </c:strRef>
          </c:tx>
          <c:spPr>
            <a:ln w="63500" cap="flat">
              <a:solidFill>
                <a:srgbClr val="FD493D"/>
              </a:solidFill>
              <a:prstDash val="solid"/>
              <a:miter lim="800000"/>
            </a:ln>
            <a:effectLst/>
          </c:spPr>
          <c:marker>
            <c:symbol val="circle"/>
            <c:size val="3"/>
            <c:spPr>
              <a:solidFill>
                <a:srgbClr val="FCAF17"/>
              </a:solidFill>
              <a:ln w="6350" cap="flat">
                <a:solidFill>
                  <a:srgbClr val="FD493D"/>
                </a:solidFill>
                <a:prstDash val="solid"/>
                <a:miter lim="8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Апрель</c:v>
                </c:pt>
                <c:pt idx="1">
                  <c:v>Май</c:v>
                </c:pt>
                <c:pt idx="2">
                  <c:v>Июнь</c:v>
                </c:pt>
                <c:pt idx="3">
                  <c:v>Июль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45-4D70-88AF-F6969EE53A2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Регион 2</c:v>
                </c:pt>
              </c:strCache>
            </c:strRef>
          </c:tx>
          <c:spPr>
            <a:ln w="63500" cap="flat">
              <a:solidFill>
                <a:srgbClr val="FCAF17"/>
              </a:solidFill>
              <a:prstDash val="solid"/>
              <a:miter lim="800000"/>
            </a:ln>
            <a:effectLst/>
          </c:spPr>
          <c:marker>
            <c:symbol val="circle"/>
            <c:size val="3"/>
            <c:spPr>
              <a:solidFill>
                <a:srgbClr val="FD493D"/>
              </a:solidFill>
              <a:ln w="6350" cap="flat">
                <a:solidFill>
                  <a:srgbClr val="FCAF17"/>
                </a:solidFill>
                <a:prstDash val="solid"/>
                <a:miter lim="8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Апрель</c:v>
                </c:pt>
                <c:pt idx="1">
                  <c:v>Май</c:v>
                </c:pt>
                <c:pt idx="2">
                  <c:v>Июнь</c:v>
                </c:pt>
                <c:pt idx="3">
                  <c:v>Июль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45-4D70-88AF-F6969EE53A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38100" cap="flat">
            <a:solidFill>
              <a:srgbClr val="FBB3C1"/>
            </a:solidFill>
            <a:prstDash val="solid"/>
            <a:miter lim="800000"/>
          </a:ln>
        </c:spPr>
        <c:txPr>
          <a:bodyPr rot="0"/>
          <a:lstStyle/>
          <a:p>
            <a:pPr>
              <a:defRPr sz="1200" b="0" i="0" u="none" strike="noStrike">
                <a:solidFill>
                  <a:srgbClr val="000000"/>
                </a:solidFill>
                <a:latin typeface="Gilroy-Light"/>
              </a:defRPr>
            </a:pPr>
            <a:endParaRPr lang="ru-RU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miter lim="800000"/>
            </a:ln>
          </c:spPr>
        </c:majorGridlines>
        <c:numFmt formatCode="0" sourceLinked="0"/>
        <c:majorTickMark val="out"/>
        <c:minorTickMark val="none"/>
        <c:tickLblPos val="nextTo"/>
        <c:spPr>
          <a:ln w="38100" cap="flat">
            <a:solidFill>
              <a:srgbClr val="FBB3C1"/>
            </a:solidFill>
            <a:prstDash val="solid"/>
            <a:miter lim="800000"/>
          </a:ln>
        </c:spPr>
        <c:txPr>
          <a:bodyPr rot="0"/>
          <a:lstStyle/>
          <a:p>
            <a:pPr>
              <a:defRPr sz="1200" b="0" i="0" u="none" strike="noStrike">
                <a:solidFill>
                  <a:srgbClr val="000000"/>
                </a:solidFill>
                <a:latin typeface="Gilroy-Light"/>
              </a:defRPr>
            </a:pPr>
            <a:endParaRPr lang="ru-RU"/>
          </a:p>
        </c:txPr>
        <c:crossAx val="2094734552"/>
        <c:crosses val="autoZero"/>
        <c:crossBetween val="midCat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1226159" y="16756"/>
            <a:ext cx="5200038" cy="575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4300" dirty="0"/>
              <a:t>QuizQuest</a:t>
            </a:r>
            <a:endParaRPr sz="71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lnSpc>
                <a:spcPct val="160000"/>
              </a:lnSpc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600" dirty="0"/>
              <a:t>Блюдин Александр </a:t>
            </a:r>
          </a:p>
          <a:p>
            <a:pPr defTabSz="877822">
              <a:lnSpc>
                <a:spcPct val="16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600" dirty="0"/>
              <a:t>Глухова Дарья</a:t>
            </a:r>
          </a:p>
          <a:p>
            <a:pPr defTabSz="877822">
              <a:lnSpc>
                <a:spcPct val="16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600" dirty="0"/>
              <a:t>Мартьянова Дарья</a:t>
            </a:r>
          </a:p>
          <a:p>
            <a:pPr defTabSz="877822">
              <a:lnSpc>
                <a:spcPct val="16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600" dirty="0"/>
              <a:t>Матвеева Марина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D243AA-8D46-3FBD-C62A-3502A238D5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679209" y="6746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Актуальность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3F4B2CA-F128-4D17-863D-F6A13067E952}"/>
              </a:ext>
            </a:extLst>
          </p:cNvPr>
          <p:cNvSpPr txBox="1"/>
          <p:nvPr/>
        </p:nvSpPr>
        <p:spPr>
          <a:xfrm>
            <a:off x="254948" y="1514956"/>
            <a:ext cx="5946154" cy="31393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15875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kern="1200" dirty="0">
                <a:solidFill>
                  <a:prstClr val="black"/>
                </a:solidFill>
                <a:latin typeface="Arial" panose="020B0604020202020204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обильное приложение для создания тестов является актуальным и востребованным на рынке образовательных технологий. Так как на данный момент отсутствует понятное и простое решение дл</a:t>
            </a:r>
            <a:r>
              <a:rPr lang="ru-RU" sz="2000" kern="1200" dirty="0">
                <a:solidFill>
                  <a:prstClr val="black"/>
                </a:solidFill>
                <a:latin typeface="Arial" panose="020B0604020202020204"/>
              </a:rPr>
              <a:t>я преподавателей, с помощью которого можно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ru-RU" sz="2000" kern="1200" dirty="0">
                <a:solidFill>
                  <a:prstClr val="black"/>
                </a:solidFill>
                <a:latin typeface="Arial" panose="020B0604020202020204"/>
              </a:rPr>
              <a:t>создать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тесты, оценить знания учащихся. Мобильное приложение позволит создавать тесты прямо на своих смартфонах или планшетах, что значительно упростит процесс создания и использования тестов в учебном процессе.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2886C237-6932-4C84-8DF6-F5B2BFABAACA}"/>
              </a:ext>
            </a:extLst>
          </p:cNvPr>
          <p:cNvCxnSpPr>
            <a:cxnSpLocks/>
          </p:cNvCxnSpPr>
          <p:nvPr/>
        </p:nvCxnSpPr>
        <p:spPr>
          <a:xfrm>
            <a:off x="6397747" y="1602965"/>
            <a:ext cx="0" cy="2731813"/>
          </a:xfrm>
          <a:prstGeom prst="line">
            <a:avLst/>
          </a:prstGeom>
          <a:noFill/>
          <a:ln w="25400" cap="flat" cmpd="thickThin">
            <a:solidFill>
              <a:srgbClr val="FFFF00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83E20DC6-419F-49B2-B8DA-9C4F13D63FD8}"/>
              </a:ext>
            </a:extLst>
          </p:cNvPr>
          <p:cNvCxnSpPr>
            <a:cxnSpLocks/>
          </p:cNvCxnSpPr>
          <p:nvPr/>
        </p:nvCxnSpPr>
        <p:spPr>
          <a:xfrm flipH="1" flipV="1">
            <a:off x="344614" y="4911736"/>
            <a:ext cx="11502771" cy="8814"/>
          </a:xfrm>
          <a:prstGeom prst="line">
            <a:avLst/>
          </a:prstGeom>
          <a:noFill/>
          <a:ln w="25400" cap="flat" cmpd="thickThin">
            <a:solidFill>
              <a:srgbClr val="FFFF00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FABA7FC-E3AD-4731-915A-3BDD0BE95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174" y="1260354"/>
            <a:ext cx="3074424" cy="30744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C5B562-8E51-0EF9-29FA-4B9F72802A5E}"/>
              </a:ext>
            </a:extLst>
          </p:cNvPr>
          <p:cNvSpPr txBox="1"/>
          <p:nvPr/>
        </p:nvSpPr>
        <p:spPr>
          <a:xfrm>
            <a:off x="3137554" y="5158197"/>
            <a:ext cx="6105832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Кроме того, мобильное приложение может быть интегрировано с существующими LMS (системами управления обучением), что сделает его еще более удобным для пользователей.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466400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2836533" y="88899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Научно-техническое решение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28772E6-F311-473C-80F2-B385CA382763}"/>
              </a:ext>
            </a:extLst>
          </p:cNvPr>
          <p:cNvSpPr txBox="1"/>
          <p:nvPr/>
        </p:nvSpPr>
        <p:spPr>
          <a:xfrm>
            <a:off x="1195424" y="1954896"/>
            <a:ext cx="6103856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Проблема</a:t>
            </a:r>
            <a:endParaRPr lang="ru-RU" sz="1200" dirty="0">
              <a:solidFill>
                <a:srgbClr val="8F00FF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EF3D43-AD78-4533-990D-8316B74039AB}"/>
              </a:ext>
            </a:extLst>
          </p:cNvPr>
          <p:cNvSpPr txBox="1"/>
          <p:nvPr/>
        </p:nvSpPr>
        <p:spPr>
          <a:xfrm>
            <a:off x="7299280" y="1920095"/>
            <a:ext cx="6103856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3200" b="1" kern="1200" dirty="0">
                <a:solidFill>
                  <a:srgbClr val="8F00FF"/>
                </a:solidFill>
                <a:latin typeface="Arial" panose="020B0604020202020204"/>
                <a:ea typeface="+mj-ea"/>
                <a:cs typeface="+mj-cs"/>
              </a:rPr>
              <a:t>Решение</a:t>
            </a:r>
            <a:endParaRPr lang="ru-RU" sz="1200" dirty="0">
              <a:solidFill>
                <a:srgbClr val="8F00FF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DB3A52-E3D7-4055-8340-A8881504DC37}"/>
              </a:ext>
            </a:extLst>
          </p:cNvPr>
          <p:cNvSpPr txBox="1"/>
          <p:nvPr/>
        </p:nvSpPr>
        <p:spPr>
          <a:xfrm>
            <a:off x="336583" y="2875701"/>
            <a:ext cx="5184742" cy="2031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/>
              <a:t>Проблема заключается в том, что существует малое количество приложений, позволяющих проверять знания студентов по различным направлениям. Кроме этого, не хватает программы с тестами, которую можно изменять по желанию, вносить своевременно новшества, улучшать для общего удобства.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05B8C32C-64E2-4785-926F-776AAE6F4844}"/>
              </a:ext>
            </a:extLst>
          </p:cNvPr>
          <p:cNvSpPr txBox="1">
            <a:spLocks/>
          </p:cNvSpPr>
          <p:nvPr/>
        </p:nvSpPr>
        <p:spPr>
          <a:xfrm>
            <a:off x="6024382" y="2875701"/>
            <a:ext cx="5979268" cy="2621716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5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Мы предлагаем универсальное приложение по созданию тестов на любые тематики. Каждый вопрос будет генерироваться автоматически, в зависимости от предмета, направления, на котором учатся студенты и исходя из множества других факторов. После ответов студентам будет показана их оценка/баллы и неверные варианты ответов с ссылками на статьи, чтобы они смогли самостоятельно изучить сложную для них тему.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218230B-15D7-4C0A-AC3E-B03E6E9C15E7}"/>
              </a:ext>
            </a:extLst>
          </p:cNvPr>
          <p:cNvCxnSpPr>
            <a:cxnSpLocks/>
          </p:cNvCxnSpPr>
          <p:nvPr/>
        </p:nvCxnSpPr>
        <p:spPr>
          <a:xfrm>
            <a:off x="5819604" y="2719427"/>
            <a:ext cx="0" cy="2430208"/>
          </a:xfrm>
          <a:prstGeom prst="line">
            <a:avLst/>
          </a:prstGeom>
          <a:noFill/>
          <a:ln w="25400" cap="flat" cmpd="thickThin">
            <a:solidFill>
              <a:srgbClr val="FFFF00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68B4F021-9E60-4B8F-8DAE-C9A09883F9BD}"/>
              </a:ext>
            </a:extLst>
          </p:cNvPr>
          <p:cNvCxnSpPr>
            <a:cxnSpLocks/>
          </p:cNvCxnSpPr>
          <p:nvPr/>
        </p:nvCxnSpPr>
        <p:spPr>
          <a:xfrm flipH="1" flipV="1">
            <a:off x="256721" y="2585846"/>
            <a:ext cx="11686783" cy="12389"/>
          </a:xfrm>
          <a:prstGeom prst="line">
            <a:avLst/>
          </a:prstGeom>
          <a:noFill/>
          <a:ln w="25400" cap="flat" cmpd="thickThin">
            <a:solidFill>
              <a:srgbClr val="FFFF00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813A4C97-2EC7-49F4-B12B-341C1B10A9F0}"/>
              </a:ext>
            </a:extLst>
          </p:cNvPr>
          <p:cNvCxnSpPr>
            <a:cxnSpLocks/>
          </p:cNvCxnSpPr>
          <p:nvPr/>
        </p:nvCxnSpPr>
        <p:spPr>
          <a:xfrm flipH="1" flipV="1">
            <a:off x="252608" y="5328754"/>
            <a:ext cx="11686783" cy="12389"/>
          </a:xfrm>
          <a:prstGeom prst="line">
            <a:avLst/>
          </a:prstGeom>
          <a:noFill/>
          <a:ln w="25400" cap="flat" cmpd="thickThin">
            <a:solidFill>
              <a:srgbClr val="FFFF00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832274" y="88899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Целевая аудитория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28772E6-F311-473C-80F2-B385CA382763}"/>
              </a:ext>
            </a:extLst>
          </p:cNvPr>
          <p:cNvSpPr txBox="1"/>
          <p:nvPr/>
        </p:nvSpPr>
        <p:spPr>
          <a:xfrm>
            <a:off x="2288320" y="2019361"/>
            <a:ext cx="6103856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B2C</a:t>
            </a:r>
            <a:endParaRPr lang="ru-RU" sz="1200" dirty="0">
              <a:solidFill>
                <a:srgbClr val="8F00FF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EF3D43-AD78-4533-990D-8316B74039AB}"/>
              </a:ext>
            </a:extLst>
          </p:cNvPr>
          <p:cNvSpPr txBox="1"/>
          <p:nvPr/>
        </p:nvSpPr>
        <p:spPr>
          <a:xfrm>
            <a:off x="8095693" y="2009560"/>
            <a:ext cx="6103856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200" b="1" kern="1200" dirty="0">
                <a:solidFill>
                  <a:srgbClr val="8F00FF"/>
                </a:solidFill>
                <a:latin typeface="Arial" panose="020B0604020202020204"/>
                <a:ea typeface="+mj-ea"/>
                <a:cs typeface="+mj-cs"/>
              </a:rPr>
              <a:t>B2G</a:t>
            </a:r>
            <a:endParaRPr lang="ru-RU" sz="1200" dirty="0">
              <a:solidFill>
                <a:srgbClr val="8F00FF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DB3A52-E3D7-4055-8340-A8881504DC37}"/>
              </a:ext>
            </a:extLst>
          </p:cNvPr>
          <p:cNvSpPr txBox="1"/>
          <p:nvPr/>
        </p:nvSpPr>
        <p:spPr>
          <a:xfrm>
            <a:off x="983814" y="2994152"/>
            <a:ext cx="5184742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Преподаватели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Студенты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05B8C32C-64E2-4785-926F-776AAE6F4844}"/>
              </a:ext>
            </a:extLst>
          </p:cNvPr>
          <p:cNvSpPr txBox="1">
            <a:spLocks/>
          </p:cNvSpPr>
          <p:nvPr/>
        </p:nvSpPr>
        <p:spPr>
          <a:xfrm>
            <a:off x="6681946" y="2938273"/>
            <a:ext cx="5979268" cy="2621716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440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Высшие учебные заведения</a:t>
            </a:r>
          </a:p>
          <a:p>
            <a:pPr marL="28440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Школы</a:t>
            </a:r>
          </a:p>
          <a:p>
            <a:pPr marL="28440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Колледжи</a:t>
            </a:r>
            <a:endParaRPr lang="ru-RU" sz="1800" dirty="0">
              <a:solidFill>
                <a:sysClr val="windowText" lastClr="000000"/>
              </a:solidFill>
            </a:endParaRP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218230B-15D7-4C0A-AC3E-B03E6E9C15E7}"/>
              </a:ext>
            </a:extLst>
          </p:cNvPr>
          <p:cNvCxnSpPr>
            <a:cxnSpLocks/>
          </p:cNvCxnSpPr>
          <p:nvPr/>
        </p:nvCxnSpPr>
        <p:spPr>
          <a:xfrm>
            <a:off x="5819604" y="2580103"/>
            <a:ext cx="0" cy="1800000"/>
          </a:xfrm>
          <a:prstGeom prst="line">
            <a:avLst/>
          </a:prstGeom>
          <a:noFill/>
          <a:ln w="25400" cap="flat" cmpd="thickThin">
            <a:solidFill>
              <a:srgbClr val="FFFF00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68B4F021-9E60-4B8F-8DAE-C9A09883F9BD}"/>
              </a:ext>
            </a:extLst>
          </p:cNvPr>
          <p:cNvCxnSpPr>
            <a:cxnSpLocks/>
          </p:cNvCxnSpPr>
          <p:nvPr/>
        </p:nvCxnSpPr>
        <p:spPr>
          <a:xfrm flipH="1" flipV="1">
            <a:off x="256721" y="2585846"/>
            <a:ext cx="11686783" cy="12389"/>
          </a:xfrm>
          <a:prstGeom prst="line">
            <a:avLst/>
          </a:prstGeom>
          <a:noFill/>
          <a:ln w="25400" cap="flat" cmpd="thickThin">
            <a:solidFill>
              <a:srgbClr val="FFFF00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813A4C97-2EC7-49F4-B12B-341C1B10A9F0}"/>
              </a:ext>
            </a:extLst>
          </p:cNvPr>
          <p:cNvCxnSpPr>
            <a:cxnSpLocks/>
          </p:cNvCxnSpPr>
          <p:nvPr/>
        </p:nvCxnSpPr>
        <p:spPr>
          <a:xfrm flipH="1" flipV="1">
            <a:off x="186434" y="4397102"/>
            <a:ext cx="11686783" cy="12389"/>
          </a:xfrm>
          <a:prstGeom prst="line">
            <a:avLst/>
          </a:prstGeom>
          <a:noFill/>
          <a:ln w="25400" cap="flat" cmpd="thickThin">
            <a:solidFill>
              <a:srgbClr val="FFFF00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62060151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148267" y="78957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BCF9BB-EC8C-4D29-B589-647FB948F29A}"/>
              </a:ext>
            </a:extLst>
          </p:cNvPr>
          <p:cNvSpPr txBox="1"/>
          <p:nvPr/>
        </p:nvSpPr>
        <p:spPr>
          <a:xfrm>
            <a:off x="188169" y="1919583"/>
            <a:ext cx="11592698" cy="2462213"/>
          </a:xfrm>
          <a:prstGeom prst="rect">
            <a:avLst/>
          </a:prstGeom>
          <a:noFill/>
          <a:ln w="28575" cap="flat" cmpd="thinThick">
            <a:solidFill>
              <a:schemeClr val="bg1"/>
            </a:solidFill>
            <a:prstDash val="dash"/>
            <a:miter lim="400000"/>
          </a:ln>
          <a:effectLst/>
          <a:scene3d>
            <a:camera prst="orthographicFront"/>
            <a:lightRig rig="flat" dir="t"/>
          </a:scene3d>
          <a:sp3d extrusionH="76200" prstMaterial="softEdge">
            <a:bevelT w="165100" prst="coolSlant"/>
            <a:extrusionClr>
              <a:schemeClr val="tx1"/>
            </a:extrusion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8F00FF"/>
                </a:solidFill>
                <a:latin typeface="Garamond" panose="02020404030301010803" pitchFamily="18" charset="0"/>
              </a:rPr>
              <a:t>1</a:t>
            </a:r>
            <a:r>
              <a:rPr lang="ru-RU" dirty="0"/>
              <a:t>. Потоки доходов: </a:t>
            </a:r>
          </a:p>
          <a:p>
            <a:pPr algn="just"/>
            <a:r>
              <a:rPr lang="ru-RU" dirty="0"/>
              <a:t>Подписка по 2 тарифам: </a:t>
            </a:r>
            <a:r>
              <a:rPr lang="en-US" dirty="0"/>
              <a:t>“</a:t>
            </a:r>
            <a:r>
              <a:rPr lang="ru-RU" dirty="0" err="1"/>
              <a:t>Freemium</a:t>
            </a:r>
            <a:r>
              <a:rPr lang="en-US" dirty="0"/>
              <a:t>”</a:t>
            </a:r>
            <a:r>
              <a:rPr lang="ru-RU" dirty="0"/>
              <a:t>, расширенный функционал – 500 рублей, реклама, продажа лицензий на использование сервиса ВУЗу – 8 000 рублей. </a:t>
            </a:r>
          </a:p>
          <a:p>
            <a:pPr algn="just"/>
            <a:r>
              <a:rPr lang="ru-RU" sz="2000" dirty="0">
                <a:solidFill>
                  <a:srgbClr val="8F00FF"/>
                </a:solidFill>
                <a:latin typeface="Garamond" panose="02020404030301010803" pitchFamily="18" charset="0"/>
              </a:rPr>
              <a:t>2</a:t>
            </a:r>
            <a:r>
              <a:rPr lang="ru-RU" dirty="0"/>
              <a:t>. Потоки расходов: Постоянные ФОТ, север, домен, хостинг, поддержка, банковское обслуживание расчетного счета. Переменные налоги, маркетинг, банковский эквайринг. </a:t>
            </a:r>
          </a:p>
          <a:p>
            <a:pPr algn="just"/>
            <a:r>
              <a:rPr lang="ru-RU" sz="2000" dirty="0">
                <a:solidFill>
                  <a:srgbClr val="8F00FF"/>
                </a:solidFill>
                <a:latin typeface="Garamond" panose="02020404030301010803" pitchFamily="18" charset="0"/>
              </a:rPr>
              <a:t>3</a:t>
            </a:r>
            <a:r>
              <a:rPr lang="ru-RU" dirty="0"/>
              <a:t>. Себестоимость продукта: 820 000 рублей. </a:t>
            </a:r>
          </a:p>
          <a:p>
            <a:pPr algn="just"/>
            <a:r>
              <a:rPr lang="ru-RU" sz="2000" dirty="0">
                <a:solidFill>
                  <a:srgbClr val="8F00FF"/>
                </a:solidFill>
                <a:latin typeface="Garamond" panose="02020404030301010803" pitchFamily="18" charset="0"/>
              </a:rPr>
              <a:t>4</a:t>
            </a:r>
            <a:r>
              <a:rPr lang="ru-RU" dirty="0"/>
              <a:t>. Срок окупаемости проекта: 7 месяцев. </a:t>
            </a:r>
          </a:p>
          <a:p>
            <a:pPr algn="just"/>
            <a:r>
              <a:rPr lang="ru-RU" sz="2000" dirty="0">
                <a:solidFill>
                  <a:srgbClr val="8F00FF"/>
                </a:solidFill>
                <a:latin typeface="Garamond" panose="02020404030301010803" pitchFamily="18" charset="0"/>
              </a:rPr>
              <a:t>5</a:t>
            </a:r>
            <a:r>
              <a:rPr lang="ru-RU" dirty="0"/>
              <a:t>. Потенциальная прибыль за 12 месяцев: 2 851 655 руб.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21AC82A2-AEFE-430E-BBA7-7F35C5B61F24}"/>
              </a:ext>
            </a:extLst>
          </p:cNvPr>
          <p:cNvCxnSpPr>
            <a:cxnSpLocks/>
          </p:cNvCxnSpPr>
          <p:nvPr/>
        </p:nvCxnSpPr>
        <p:spPr>
          <a:xfrm flipH="1" flipV="1">
            <a:off x="18533" y="1695326"/>
            <a:ext cx="11686783" cy="12389"/>
          </a:xfrm>
          <a:prstGeom prst="line">
            <a:avLst/>
          </a:prstGeom>
          <a:noFill/>
          <a:ln w="25400" cap="flat" cmpd="thickThin">
            <a:solidFill>
              <a:srgbClr val="FFFF00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72925FD4-96BB-4BC0-9B58-591E8EAB43F3}"/>
              </a:ext>
            </a:extLst>
          </p:cNvPr>
          <p:cNvCxnSpPr>
            <a:cxnSpLocks/>
          </p:cNvCxnSpPr>
          <p:nvPr/>
        </p:nvCxnSpPr>
        <p:spPr>
          <a:xfrm flipH="1" flipV="1">
            <a:off x="252607" y="6134269"/>
            <a:ext cx="11686783" cy="12389"/>
          </a:xfrm>
          <a:prstGeom prst="line">
            <a:avLst/>
          </a:prstGeom>
          <a:noFill/>
          <a:ln w="25400" cap="flat" cmpd="thickThin">
            <a:solidFill>
              <a:srgbClr val="FFFF00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3805662" y="582809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5758301"/>
              </p:ext>
            </p:extLst>
          </p:nvPr>
        </p:nvGraphicFramePr>
        <p:xfrm>
          <a:off x="1041881" y="1510743"/>
          <a:ext cx="10235970" cy="4410284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6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59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59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59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059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2158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158"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/>
                        <a:t>Масштабируемость системы</a:t>
                      </a:r>
                      <a:endParaRPr dirty="0"/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2158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/>
                        <a:t>Легкость использования</a:t>
                      </a:r>
                      <a:endParaRPr dirty="0"/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2158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/>
                        <a:t>Функциональность</a:t>
                      </a:r>
                      <a:endParaRPr dirty="0"/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2158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/>
                        <a:t>Надежность и безопасность</a:t>
                      </a:r>
                      <a:endParaRPr dirty="0"/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9494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/>
                        <a:t>Совместимость</a:t>
                      </a:r>
                      <a:endParaRPr dirty="0"/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1B2A2CB7-E1F4-4F68-AE62-39E8205CAA3F}"/>
              </a:ext>
            </a:extLst>
          </p:cNvPr>
          <p:cNvSpPr txBox="1"/>
          <p:nvPr/>
        </p:nvSpPr>
        <p:spPr>
          <a:xfrm>
            <a:off x="3121973" y="1674103"/>
            <a:ext cx="610125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oltest.ru</a:t>
            </a:r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7F8407-F343-4909-A151-B6AB5667DCF8}"/>
              </a:ext>
            </a:extLst>
          </p:cNvPr>
          <p:cNvSpPr txBox="1"/>
          <p:nvPr/>
        </p:nvSpPr>
        <p:spPr>
          <a:xfrm>
            <a:off x="4499105" y="1703619"/>
            <a:ext cx="610125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edu.garant.ru</a:t>
            </a: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E5F517-9862-4639-9312-4381AAA0B727}"/>
              </a:ext>
            </a:extLst>
          </p:cNvPr>
          <p:cNvSpPr txBox="1"/>
          <p:nvPr/>
        </p:nvSpPr>
        <p:spPr>
          <a:xfrm>
            <a:off x="6344755" y="1675223"/>
            <a:ext cx="610125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testua.ru</a:t>
            </a:r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73DC38-B8AD-4786-9B11-2831602F20EE}"/>
              </a:ext>
            </a:extLst>
          </p:cNvPr>
          <p:cNvSpPr txBox="1"/>
          <p:nvPr/>
        </p:nvSpPr>
        <p:spPr>
          <a:xfrm>
            <a:off x="7945365" y="1674538"/>
            <a:ext cx="610125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kupidonia.ru</a:t>
            </a:r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26782F-16FF-4E36-B5DE-930BDA4118C6}"/>
              </a:ext>
            </a:extLst>
          </p:cNvPr>
          <p:cNvSpPr txBox="1"/>
          <p:nvPr/>
        </p:nvSpPr>
        <p:spPr>
          <a:xfrm>
            <a:off x="9687235" y="1681205"/>
            <a:ext cx="611702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zaochnik.com</a:t>
            </a:r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4405120-D12A-4B4F-82A7-0EC135AA54C6}"/>
              </a:ext>
            </a:extLst>
          </p:cNvPr>
          <p:cNvSpPr txBox="1"/>
          <p:nvPr/>
        </p:nvSpPr>
        <p:spPr>
          <a:xfrm>
            <a:off x="1099516" y="1547206"/>
            <a:ext cx="1664705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/>
              <a:t>Плюсы /</a:t>
            </a:r>
          </a:p>
          <a:p>
            <a:r>
              <a:rPr lang="ru-RU" dirty="0"/>
              <a:t>         Минусы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A28599C-5317-4A07-BD5A-5083259DFA58}"/>
              </a:ext>
            </a:extLst>
          </p:cNvPr>
          <p:cNvSpPr txBox="1"/>
          <p:nvPr/>
        </p:nvSpPr>
        <p:spPr>
          <a:xfrm>
            <a:off x="3368817" y="2283613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+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9B105C1-9DF9-4B11-8F77-9F88F158503D}"/>
              </a:ext>
            </a:extLst>
          </p:cNvPr>
          <p:cNvSpPr txBox="1"/>
          <p:nvPr/>
        </p:nvSpPr>
        <p:spPr>
          <a:xfrm>
            <a:off x="5141482" y="2240026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-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225D9DA-D038-4307-9223-34AE3A442DD0}"/>
              </a:ext>
            </a:extLst>
          </p:cNvPr>
          <p:cNvSpPr txBox="1"/>
          <p:nvPr/>
        </p:nvSpPr>
        <p:spPr>
          <a:xfrm>
            <a:off x="8491492" y="3744276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+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0E847B8-9B70-451F-B7F5-D9508C15FEF9}"/>
              </a:ext>
            </a:extLst>
          </p:cNvPr>
          <p:cNvSpPr txBox="1"/>
          <p:nvPr/>
        </p:nvSpPr>
        <p:spPr>
          <a:xfrm>
            <a:off x="8491492" y="3047841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+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6809CFA-3995-4DBA-A28D-3111F4AE3EE5}"/>
              </a:ext>
            </a:extLst>
          </p:cNvPr>
          <p:cNvSpPr txBox="1"/>
          <p:nvPr/>
        </p:nvSpPr>
        <p:spPr>
          <a:xfrm>
            <a:off x="3368817" y="2999700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+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E08F0EF-34BA-49D5-9AF2-5234BA54E26A}"/>
              </a:ext>
            </a:extLst>
          </p:cNvPr>
          <p:cNvSpPr txBox="1"/>
          <p:nvPr/>
        </p:nvSpPr>
        <p:spPr>
          <a:xfrm>
            <a:off x="5069386" y="2980047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+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445E638-2446-4674-B0CA-6C36BAC98D75}"/>
              </a:ext>
            </a:extLst>
          </p:cNvPr>
          <p:cNvSpPr txBox="1"/>
          <p:nvPr/>
        </p:nvSpPr>
        <p:spPr>
          <a:xfrm>
            <a:off x="5069386" y="4464901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+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F5EDC31-E209-4DBA-920F-53ED9F8D241E}"/>
              </a:ext>
            </a:extLst>
          </p:cNvPr>
          <p:cNvSpPr txBox="1"/>
          <p:nvPr/>
        </p:nvSpPr>
        <p:spPr>
          <a:xfrm>
            <a:off x="3384618" y="3744275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+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A8545C9-2FDB-435E-A8F0-6EF6411ED59B}"/>
              </a:ext>
            </a:extLst>
          </p:cNvPr>
          <p:cNvSpPr txBox="1"/>
          <p:nvPr/>
        </p:nvSpPr>
        <p:spPr>
          <a:xfrm>
            <a:off x="10176208" y="4458132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+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5E8A1BC-8BCC-4300-A369-87EDF05C920B}"/>
              </a:ext>
            </a:extLst>
          </p:cNvPr>
          <p:cNvSpPr txBox="1"/>
          <p:nvPr/>
        </p:nvSpPr>
        <p:spPr>
          <a:xfrm>
            <a:off x="6772513" y="5199108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+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74B7F23-9E2B-46CC-8B16-5E0A2E111E65}"/>
              </a:ext>
            </a:extLst>
          </p:cNvPr>
          <p:cNvSpPr txBox="1"/>
          <p:nvPr/>
        </p:nvSpPr>
        <p:spPr>
          <a:xfrm>
            <a:off x="5069386" y="5260363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+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3B89652-F37A-4A79-86AE-6CE086311CBF}"/>
              </a:ext>
            </a:extLst>
          </p:cNvPr>
          <p:cNvSpPr txBox="1"/>
          <p:nvPr/>
        </p:nvSpPr>
        <p:spPr>
          <a:xfrm>
            <a:off x="10176208" y="2254532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+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BE36485-40AA-4AFD-874D-31EC8AB0D1D6}"/>
              </a:ext>
            </a:extLst>
          </p:cNvPr>
          <p:cNvSpPr txBox="1"/>
          <p:nvPr/>
        </p:nvSpPr>
        <p:spPr>
          <a:xfrm>
            <a:off x="6825316" y="3727562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-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1C13F35-3771-47C1-856E-7739B4E70D4A}"/>
              </a:ext>
            </a:extLst>
          </p:cNvPr>
          <p:cNvSpPr txBox="1"/>
          <p:nvPr/>
        </p:nvSpPr>
        <p:spPr>
          <a:xfrm>
            <a:off x="6845458" y="2975865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-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3A53E0B-68BF-410A-8CF7-BB68219981C3}"/>
              </a:ext>
            </a:extLst>
          </p:cNvPr>
          <p:cNvSpPr txBox="1"/>
          <p:nvPr/>
        </p:nvSpPr>
        <p:spPr>
          <a:xfrm>
            <a:off x="5104967" y="3716453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-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E065809-A94C-48A5-9CA3-A8407D0C22F8}"/>
              </a:ext>
            </a:extLst>
          </p:cNvPr>
          <p:cNvSpPr txBox="1"/>
          <p:nvPr/>
        </p:nvSpPr>
        <p:spPr>
          <a:xfrm>
            <a:off x="8557966" y="5267529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-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5C7B80B-0CF0-4023-8998-6F2BC6FF3092}"/>
              </a:ext>
            </a:extLst>
          </p:cNvPr>
          <p:cNvSpPr txBox="1"/>
          <p:nvPr/>
        </p:nvSpPr>
        <p:spPr>
          <a:xfrm>
            <a:off x="3472780" y="5149781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-</a:t>
            </a:r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379D0C88-733D-4B3D-B62D-4F0E1D4E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239" y="4345673"/>
            <a:ext cx="8096190" cy="969348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DBAF95B9-2822-4724-8DB1-94B3A933FFA4}"/>
              </a:ext>
            </a:extLst>
          </p:cNvPr>
          <p:cNvSpPr txBox="1"/>
          <p:nvPr/>
        </p:nvSpPr>
        <p:spPr>
          <a:xfrm>
            <a:off x="8538996" y="4430309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-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BE91980-E40E-4006-990D-5DB80D17EEEB}"/>
              </a:ext>
            </a:extLst>
          </p:cNvPr>
          <p:cNvSpPr txBox="1"/>
          <p:nvPr/>
        </p:nvSpPr>
        <p:spPr>
          <a:xfrm>
            <a:off x="8523195" y="2281441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-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4BCC9F7-3D13-4FA6-8A8E-0E690AEC9B3F}"/>
              </a:ext>
            </a:extLst>
          </p:cNvPr>
          <p:cNvSpPr txBox="1"/>
          <p:nvPr/>
        </p:nvSpPr>
        <p:spPr>
          <a:xfrm>
            <a:off x="6818908" y="4452362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-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66469A6-0AFA-4C61-B92F-02B97F31AB93}"/>
              </a:ext>
            </a:extLst>
          </p:cNvPr>
          <p:cNvSpPr txBox="1"/>
          <p:nvPr/>
        </p:nvSpPr>
        <p:spPr>
          <a:xfrm>
            <a:off x="10261093" y="2959846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-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23B2E08-205C-43B3-BDF5-A4D203D586C7}"/>
              </a:ext>
            </a:extLst>
          </p:cNvPr>
          <p:cNvSpPr txBox="1"/>
          <p:nvPr/>
        </p:nvSpPr>
        <p:spPr>
          <a:xfrm>
            <a:off x="10211841" y="3737890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-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7A88FD4-30BA-425D-A81E-3C65ECD58B4E}"/>
              </a:ext>
            </a:extLst>
          </p:cNvPr>
          <p:cNvSpPr txBox="1"/>
          <p:nvPr/>
        </p:nvSpPr>
        <p:spPr>
          <a:xfrm>
            <a:off x="10261093" y="5216256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-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BF0C768-6C8A-49E5-83F9-3705F7AA57CE}"/>
              </a:ext>
            </a:extLst>
          </p:cNvPr>
          <p:cNvSpPr txBox="1"/>
          <p:nvPr/>
        </p:nvSpPr>
        <p:spPr>
          <a:xfrm>
            <a:off x="6757980" y="2273637"/>
            <a:ext cx="7909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b="1" dirty="0">
                <a:solidFill>
                  <a:srgbClr val="8F00FF"/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498427" y="2160820"/>
            <a:ext cx="6289953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pl-PL" sz="2000" dirty="0">
                <a:cs typeface="Arial" panose="020B0604020202020204" pitchFamily="34" charset="0"/>
              </a:rPr>
              <a:t>PAM 600 000 000 </a:t>
            </a:r>
            <a:endParaRPr lang="ru-RU" sz="2000" dirty="0">
              <a:cs typeface="Arial" panose="020B0604020202020204" pitchFamily="3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pl-PL" sz="2000" dirty="0">
                <a:cs typeface="Arial" panose="020B0604020202020204" pitchFamily="34" charset="0"/>
              </a:rPr>
              <a:t>TAM 165 000 000 </a:t>
            </a:r>
            <a:endParaRPr lang="ru-RU" sz="2000" dirty="0">
              <a:cs typeface="Arial" panose="020B0604020202020204" pitchFamily="3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pl-PL" sz="2000" dirty="0">
                <a:cs typeface="Arial" panose="020B0604020202020204" pitchFamily="34" charset="0"/>
              </a:rPr>
              <a:t>SAM 37 500 000 </a:t>
            </a:r>
            <a:endParaRPr lang="ru-RU" sz="2000" dirty="0">
              <a:cs typeface="Arial" panose="020B0604020202020204" pitchFamily="3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pl-PL" sz="2000" dirty="0">
                <a:cs typeface="Arial" panose="020B0604020202020204" pitchFamily="34" charset="0"/>
              </a:rPr>
              <a:t>SOM 10 000 000</a:t>
            </a:r>
            <a:endParaRPr sz="2000" dirty="0">
              <a:cs typeface="Arial" panose="020B0604020202020204" pitchFamily="34" charset="0"/>
            </a:endParaRP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DDA9B59B-8DBC-8B84-4CA9-5CD80BDE414A}"/>
              </a:ext>
            </a:extLst>
          </p:cNvPr>
          <p:cNvSpPr txBox="1"/>
          <p:nvPr/>
        </p:nvSpPr>
        <p:spPr>
          <a:xfrm>
            <a:off x="535483" y="1183830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Рынок</a:t>
            </a:r>
            <a:endParaRPr sz="3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9E5D84-D3B2-4A3D-AED2-2A14BF427B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711" y="0"/>
            <a:ext cx="4572289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627792F-1356-451E-A616-91024BBB9530}"/>
              </a:ext>
            </a:extLst>
          </p:cNvPr>
          <p:cNvSpPr/>
          <p:nvPr/>
        </p:nvSpPr>
        <p:spPr>
          <a:xfrm>
            <a:off x="7619711" y="0"/>
            <a:ext cx="4572289" cy="6858000"/>
          </a:xfrm>
          <a:prstGeom prst="rect">
            <a:avLst/>
          </a:prstGeom>
          <a:solidFill>
            <a:srgbClr val="FFC000">
              <a:alpha val="37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graphicFrame>
        <p:nvGraphicFramePr>
          <p:cNvPr id="18" name="2D‑линейная диаграмма">
            <a:extLst>
              <a:ext uri="{FF2B5EF4-FFF2-40B4-BE49-F238E27FC236}">
                <a16:creationId xmlns:a16="http://schemas.microsoft.com/office/drawing/2014/main" id="{DCD9AA97-C031-F9F7-F20D-EECE32690A06}"/>
              </a:ext>
            </a:extLst>
          </p:cNvPr>
          <p:cNvGraphicFramePr/>
          <p:nvPr/>
        </p:nvGraphicFramePr>
        <p:xfrm>
          <a:off x="612408" y="1626134"/>
          <a:ext cx="10682357" cy="4271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C6BE7C10-D1EB-3AE1-6876-39029DDB4C98}"/>
              </a:ext>
            </a:extLst>
          </p:cNvPr>
          <p:cNvSpPr txBox="1"/>
          <p:nvPr/>
        </p:nvSpPr>
        <p:spPr>
          <a:xfrm>
            <a:off x="673166" y="94438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Дополнительная информация</a:t>
            </a: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+79020038802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6145</TotalTime>
  <Words>399</Words>
  <Application>Microsoft Office PowerPoint</Application>
  <PresentationFormat>Широкоэкранный</PresentationFormat>
  <Paragraphs>90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0" baseType="lpstr">
      <vt:lpstr>Arial</vt:lpstr>
      <vt:lpstr>Calibri</vt:lpstr>
      <vt:lpstr>Calibri Light</vt:lpstr>
      <vt:lpstr>Garamond</vt:lpstr>
      <vt:lpstr>Gilroy-Bold</vt:lpstr>
      <vt:lpstr>Gilroy-ExtraBold</vt:lpstr>
      <vt:lpstr>Gilroy-Light</vt:lpstr>
      <vt:lpstr>Helvetica</vt:lpstr>
      <vt:lpstr>Helvetica Neue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Марина Матвеева</cp:lastModifiedBy>
  <cp:revision>43</cp:revision>
  <dcterms:modified xsi:type="dcterms:W3CDTF">2023-12-09T18:26:32Z</dcterms:modified>
</cp:coreProperties>
</file>