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9403" y="188640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>
                <a:effectLst/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Лазерная </a:t>
            </a:r>
            <a:r>
              <a:rPr lang="ru-RU" sz="4800" dirty="0" smtClean="0">
                <a:effectLst/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резка</a:t>
            </a:r>
            <a:r>
              <a:rPr lang="ru-RU" sz="4800" dirty="0">
                <a:solidFill>
                  <a:srgbClr val="FF0000"/>
                </a:solidFill>
              </a:rPr>
              <a:t>«</a:t>
            </a:r>
            <a:r>
              <a:rPr lang="en-US" sz="4800" dirty="0">
                <a:solidFill>
                  <a:srgbClr val="FF0000"/>
                </a:solidFill>
                <a:latin typeface="AR CARTER" panose="02000000000000000000" pitchFamily="2" charset="0"/>
              </a:rPr>
              <a:t>Magi</a:t>
            </a:r>
            <a:r>
              <a:rPr lang="ru-RU" sz="4800" dirty="0">
                <a:solidFill>
                  <a:srgbClr val="FF0000"/>
                </a:solidFill>
                <a:latin typeface="AR DECODE" panose="02000000000000000000" pitchFamily="2" charset="0"/>
              </a:rPr>
              <a:t>С</a:t>
            </a:r>
            <a:r>
              <a:rPr lang="en-US" sz="4800" dirty="0" err="1">
                <a:solidFill>
                  <a:srgbClr val="FF0000"/>
                </a:solidFill>
                <a:latin typeface="AR CARTER" panose="02000000000000000000" pitchFamily="2" charset="0"/>
              </a:rPr>
              <a:t>utting</a:t>
            </a:r>
            <a:r>
              <a:rPr lang="ru-RU" sz="4800" dirty="0">
                <a:solidFill>
                  <a:srgbClr val="FF0000"/>
                </a:solidFill>
              </a:rPr>
              <a:t>»</a:t>
            </a:r>
            <a:br>
              <a:rPr lang="ru-RU" sz="4800" dirty="0">
                <a:solidFill>
                  <a:srgbClr val="FF0000"/>
                </a:solidFill>
              </a:rPr>
            </a:br>
            <a:endParaRPr lang="ru-RU" dirty="0">
              <a:latin typeface="Microsoft Sans Serif" pitchFamily="34" charset="0"/>
              <a:ea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72816"/>
            <a:ext cx="3843342" cy="28161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2717">
            <a:off x="4806701" y="1854503"/>
            <a:ext cx="3665915" cy="234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6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616" y="4293096"/>
            <a:ext cx="8183880" cy="2750056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Саратову и Саратовской области особых конкурентов нет. Все конкуренты области выполняют отдельные заказы, а мы хотим расшириться до масштабов оптовой торговли с магазинами. Так же мы хотим обеспечить доставку на всей территории России </a:t>
            </a:r>
            <a:r>
              <a:rPr lang="ru-RU" dirty="0">
                <a:solidFill>
                  <a:schemeClr val="tx1"/>
                </a:solidFill>
                <a:latin typeface="Mistral" panose="03090702030407020403" pitchFamily="66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Mistral" panose="03090702030407020403" pitchFamily="66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25057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Лазерная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резка — технология резки и раскроя материалов, использующая 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лазер высокой мощности</a:t>
            </a:r>
            <a:r>
              <a:rPr lang="ru-RU" dirty="0">
                <a:latin typeface="Arial" pitchFamily="34" charset="0"/>
                <a:cs typeface="Arial" pitchFamily="34" charset="0"/>
              </a:rPr>
              <a:t> и обычно применяемая на промышленных производственных линиях</a:t>
            </a:r>
            <a:r>
              <a:rPr lang="ru-RU" dirty="0">
                <a:latin typeface="Mistral" panose="03090702030407020403" pitchFamily="66" charset="0"/>
              </a:rPr>
              <a:t>. 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35" y="2276872"/>
            <a:ext cx="2498100" cy="1494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76872"/>
            <a:ext cx="3146806" cy="149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5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55" y="836712"/>
            <a:ext cx="8229600" cy="6021288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dirty="0"/>
              <a:t>Особенностью отрасли является то, что потребителями подарочной продукции являются практически все группы населения. Основной спрос на подарочную продукцию наблюдается перед основными «крупными» праздниками: Нового года, Рождества, 8 марта, 23 февраля, Дня Святого Валентина. В принципе, в роли подарков могут выступать абсолютно любые предметы. </a:t>
            </a:r>
            <a:endParaRPr lang="ru-RU" dirty="0" smtClean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Для организации и функционирования бизнеса планируется зарегистрировать Общество с ограниченной ответственностью (это обеспечивает имидж «серьезной» компании и определяет возможность дальнейшего развития и масштабирования бизнеса).</a:t>
            </a:r>
          </a:p>
          <a:p>
            <a:pPr marL="109728" indent="0">
              <a:buNone/>
            </a:pPr>
            <a:endParaRPr lang="ru-RU" dirty="0"/>
          </a:p>
        </p:txBody>
      </p:sp>
      <p:pic>
        <p:nvPicPr>
          <p:cNvPr id="2050" name="Picture 2" descr="C:\Users\Zver\Desktop\r-4qmzn9lq-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698" y="2996952"/>
            <a:ext cx="339702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Zver\Desktop\cc36a366b9a92130697a55fbd1it--suveniry-i-podarki-eko-korobochka-8-mar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70154"/>
            <a:ext cx="271400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477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18" y="2636912"/>
            <a:ext cx="6661368" cy="3542144"/>
          </a:xfrm>
        </p:spPr>
        <p:txBody>
          <a:bodyPr>
            <a:noAutofit/>
          </a:bodyPr>
          <a:lstStyle/>
          <a:p>
            <a:pPr fontAlgn="base"/>
            <a: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Материальная </a:t>
            </a:r>
            <a:r>
              <a:rPr lang="ru-RU" sz="2000" dirty="0" smtClean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база:</a:t>
            </a:r>
            <a:br>
              <a:rPr lang="ru-RU" sz="2000" dirty="0" smtClean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пильное оборудование;</a:t>
            </a:r>
            <a:b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станок для лазерной резки с программным управлением;</a:t>
            </a:r>
            <a:b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различное оборудование и ручной инструмент для доводки выточенного изделия;</a:t>
            </a:r>
            <a:b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покрасочное оборудование;</a:t>
            </a:r>
            <a:b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столы для сборки;</a:t>
            </a:r>
            <a:b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линия упаковки;</a:t>
            </a:r>
            <a:b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прочие виды устройств, в соответствии с технологическим циклом.</a:t>
            </a:r>
            <a:br>
              <a:rPr lang="ru-RU" sz="2000" dirty="0">
                <a:solidFill>
                  <a:schemeClr val="tx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</a:br>
            <a:endParaRPr lang="ru-RU" sz="2000" dirty="0">
              <a:solidFill>
                <a:schemeClr val="tx1"/>
              </a:solidFill>
              <a:latin typeface="Microsoft Sans Serif" pitchFamily="34" charset="0"/>
              <a:ea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9756">
            <a:off x="5162156" y="400231"/>
            <a:ext cx="3498868" cy="259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9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348880"/>
            <a:ext cx="8229600" cy="4325112"/>
          </a:xfrm>
        </p:spPr>
        <p:txBody>
          <a:bodyPr/>
          <a:lstStyle/>
          <a:p>
            <a:r>
              <a:rPr lang="ru-RU" dirty="0"/>
              <a:t>Ставка дисконтирования – 15 % 	</a:t>
            </a:r>
          </a:p>
          <a:p>
            <a:r>
              <a:rPr lang="ru-RU" dirty="0"/>
              <a:t>Период окупаемости – 7 мес.</a:t>
            </a:r>
          </a:p>
          <a:p>
            <a:r>
              <a:rPr lang="ru-RU" dirty="0"/>
              <a:t>Дисконтированный период окупаемости – 8 мес.</a:t>
            </a:r>
          </a:p>
          <a:p>
            <a:r>
              <a:rPr lang="ru-RU" dirty="0"/>
              <a:t>Средняя норма рентабельности – 150% </a:t>
            </a:r>
          </a:p>
          <a:p>
            <a:r>
              <a:rPr lang="ru-RU" dirty="0"/>
              <a:t>Чистый приведенный доход – 4 504,73 </a:t>
            </a:r>
            <a:r>
              <a:rPr lang="ru-RU" dirty="0" err="1"/>
              <a:t>тыс.руб</a:t>
            </a:r>
            <a:r>
              <a:rPr lang="ru-RU" dirty="0"/>
              <a:t>.</a:t>
            </a:r>
          </a:p>
          <a:p>
            <a:r>
              <a:rPr lang="ru-RU" dirty="0"/>
              <a:t> Индекс прибыльности ‒ 8,34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620686"/>
            <a:ext cx="3816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Показатели </a:t>
            </a:r>
            <a:r>
              <a:rPr lang="ru-RU" sz="2400" b="1" dirty="0" smtClean="0"/>
              <a:t>проекта</a:t>
            </a:r>
            <a:endParaRPr lang="ru-RU" sz="2400" dirty="0"/>
          </a:p>
          <a:p>
            <a:endParaRPr lang="ru-RU" dirty="0"/>
          </a:p>
        </p:txBody>
      </p:sp>
      <p:pic>
        <p:nvPicPr>
          <p:cNvPr id="1026" name="Picture 2" descr="C:\Users\Zver\Desktop\93504764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62" y="620686"/>
            <a:ext cx="3642617" cy="180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32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8229600" cy="3888432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en-US" b="1" i="1" dirty="0" err="1"/>
              <a:t>Основная</a:t>
            </a:r>
            <a:r>
              <a:rPr lang="en-US" b="1" i="1" dirty="0"/>
              <a:t> </a:t>
            </a:r>
            <a:r>
              <a:rPr lang="en-US" b="1" i="1" dirty="0" err="1"/>
              <a:t>продукция</a:t>
            </a:r>
            <a:r>
              <a:rPr lang="en-US" b="1" i="1" dirty="0"/>
              <a:t>: </a:t>
            </a:r>
            <a:r>
              <a:rPr lang="en-US" dirty="0" err="1"/>
              <a:t>сувенирная</a:t>
            </a:r>
            <a:r>
              <a:rPr lang="en-US" dirty="0"/>
              <a:t> </a:t>
            </a:r>
            <a:r>
              <a:rPr lang="en-US" dirty="0" err="1"/>
              <a:t>продукция</a:t>
            </a:r>
            <a:r>
              <a:rPr lang="en-US" dirty="0"/>
              <a:t> </a:t>
            </a:r>
            <a:r>
              <a:rPr lang="en-US" dirty="0" err="1"/>
              <a:t>широкого</a:t>
            </a:r>
            <a:r>
              <a:rPr lang="en-US" dirty="0"/>
              <a:t> </a:t>
            </a:r>
            <a:r>
              <a:rPr lang="en-US" dirty="0" err="1"/>
              <a:t>диапазона</a:t>
            </a:r>
            <a:r>
              <a:rPr lang="en-US" dirty="0"/>
              <a:t> </a:t>
            </a:r>
            <a:r>
              <a:rPr lang="en-US" dirty="0" err="1"/>
              <a:t>наименований</a:t>
            </a:r>
            <a:r>
              <a:rPr lang="ru-RU" b="1" i="1" dirty="0"/>
              <a:t>.  </a:t>
            </a:r>
            <a:endParaRPr lang="ru-RU" dirty="0"/>
          </a:p>
          <a:p>
            <a:pPr marL="109728" indent="0">
              <a:buNone/>
            </a:pPr>
            <a:r>
              <a:rPr lang="en-US" b="1" i="1" dirty="0" err="1"/>
              <a:t>Спрос</a:t>
            </a:r>
            <a:r>
              <a:rPr lang="en-US" b="1" i="1" dirty="0"/>
              <a:t>: </a:t>
            </a:r>
            <a:r>
              <a:rPr lang="ru-RU" dirty="0"/>
              <a:t>имеется неудовлетворенный спрос с тенденцией к повышению.</a:t>
            </a:r>
          </a:p>
          <a:p>
            <a:pPr marL="109728" indent="0">
              <a:buNone/>
            </a:pPr>
            <a:r>
              <a:rPr lang="en-US" b="1" i="1" dirty="0" err="1"/>
              <a:t>Основные</a:t>
            </a:r>
            <a:r>
              <a:rPr lang="en-US" b="1" i="1" dirty="0"/>
              <a:t> </a:t>
            </a:r>
            <a:r>
              <a:rPr lang="en-US" b="1" i="1" dirty="0" err="1"/>
              <a:t>потребители</a:t>
            </a:r>
            <a:r>
              <a:rPr lang="en-US" b="1" i="1" dirty="0"/>
              <a:t>:</a:t>
            </a:r>
            <a:r>
              <a:rPr lang="en-US" dirty="0"/>
              <a:t> </a:t>
            </a:r>
            <a:r>
              <a:rPr lang="en-US" dirty="0" err="1"/>
              <a:t>физические</a:t>
            </a:r>
            <a:r>
              <a:rPr lang="en-US" dirty="0"/>
              <a:t> и </a:t>
            </a:r>
            <a:r>
              <a:rPr lang="en-US" dirty="0" err="1"/>
              <a:t>корпоративные</a:t>
            </a:r>
            <a:r>
              <a:rPr lang="en-US" dirty="0"/>
              <a:t> </a:t>
            </a:r>
            <a:r>
              <a:rPr lang="en-US" dirty="0" err="1"/>
              <a:t>клиенты</a:t>
            </a:r>
            <a:r>
              <a:rPr lang="en-US" b="1" i="1" dirty="0"/>
              <a:t>.</a:t>
            </a:r>
            <a:endParaRPr lang="ru-RU" dirty="0"/>
          </a:p>
          <a:p>
            <a:pPr marL="109728" indent="0">
              <a:buNone/>
            </a:pPr>
            <a:r>
              <a:rPr lang="en-US" b="1" i="1" dirty="0" err="1"/>
              <a:t>Продвижение</a:t>
            </a:r>
            <a:r>
              <a:rPr lang="en-US" b="1" i="1" dirty="0"/>
              <a:t> </a:t>
            </a:r>
            <a:r>
              <a:rPr lang="en-US" b="1" i="1" dirty="0" err="1"/>
              <a:t>услуг</a:t>
            </a:r>
            <a:r>
              <a:rPr lang="en-US" b="1" i="1" dirty="0"/>
              <a:t>:</a:t>
            </a:r>
            <a:r>
              <a:rPr lang="en-US" dirty="0"/>
              <a:t> </a:t>
            </a:r>
            <a:r>
              <a:rPr lang="ru-RU" dirty="0"/>
              <a:t>через Интернет-сайт, социальные сети, интернет-магазины.</a:t>
            </a:r>
          </a:p>
          <a:p>
            <a:pPr marL="109728" indent="0">
              <a:buNone/>
            </a:pPr>
            <a:r>
              <a:rPr lang="ru-RU" b="1" i="1" dirty="0"/>
              <a:t>Поставщики:</a:t>
            </a:r>
            <a:r>
              <a:rPr lang="ru-RU" dirty="0"/>
              <a:t> отсутствие уникальных материалов и оборудования для осуществления проекта, снижает риски недопоставки или срыва сроков поставки необходимых компонентов </a:t>
            </a:r>
          </a:p>
          <a:p>
            <a:pPr marL="109728" indent="0">
              <a:buNone/>
            </a:pPr>
            <a:endParaRPr lang="ru-RU" dirty="0"/>
          </a:p>
        </p:txBody>
      </p:sp>
      <p:pic>
        <p:nvPicPr>
          <p:cNvPr id="1026" name="Picture 2" descr="C:\Users\Zver\Desktop\662940662_w640_h640_lazernaya-rezk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4149080"/>
            <a:ext cx="4860033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62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20688"/>
            <a:ext cx="5004048" cy="6120680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dirty="0"/>
              <a:t>Производство планируется разместить в арендуемом помещении площадью 25 </a:t>
            </a:r>
            <a:r>
              <a:rPr lang="ru-RU" dirty="0" err="1"/>
              <a:t>кв.м</a:t>
            </a:r>
            <a:r>
              <a:rPr lang="ru-RU" dirty="0"/>
              <a:t>., территориально находящемся в центральном районе г. Саратова, что обеспечит необходимую инфраструктуру и благоприятные условия для общения с клиентами. Территориальное расположение было определено с использованием данных портала «Бизнес-навигатор», демонстрирующих оптимальное соотношение предложения и спроса по данному виду деятельности, а также с позиций наличия помещений, сдаваемых в аренду, для данного вида бизнеса.  </a:t>
            </a:r>
          </a:p>
          <a:p>
            <a:pPr marL="109728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3" y="1412776"/>
            <a:ext cx="392392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979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/>
              <a:t>Ш</a:t>
            </a:r>
            <a:r>
              <a:rPr lang="ru-RU" dirty="0" smtClean="0"/>
              <a:t>тат компании, планируемый  </a:t>
            </a:r>
            <a:r>
              <a:rPr lang="ru-RU" dirty="0"/>
              <a:t>на первом этапе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221810"/>
              </p:ext>
            </p:extLst>
          </p:nvPr>
        </p:nvGraphicFramePr>
        <p:xfrm>
          <a:off x="107504" y="1988840"/>
          <a:ext cx="9036496" cy="48691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4091"/>
                <a:gridCol w="3016015"/>
                <a:gridCol w="3006390"/>
              </a:tblGrid>
              <a:tr h="10973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Должность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человек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Фонд оплаты труда, руб.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</a:tr>
              <a:tr h="858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Оператор лазерного станка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70 000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</a:tr>
              <a:tr h="410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Дизайнер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30 000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</a:tr>
              <a:tr h="858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Менеджер по продажам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20 000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</a:tr>
              <a:tr h="410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Директор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40 000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</a:tr>
              <a:tr h="410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Бухгалтер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10 000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</a:tr>
              <a:tr h="410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Уборщица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8 000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</a:tr>
              <a:tr h="410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178 000</a:t>
                      </a:r>
                      <a:endParaRPr lang="ru-RU" sz="12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0" marR="177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96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Возможные риски проекта</a:t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171221"/>
              </p:ext>
            </p:extLst>
          </p:nvPr>
        </p:nvGraphicFramePr>
        <p:xfrm>
          <a:off x="107502" y="1484783"/>
          <a:ext cx="9036497" cy="537321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39193"/>
                <a:gridCol w="2405721"/>
                <a:gridCol w="2569032"/>
                <a:gridCol w="3322551"/>
              </a:tblGrid>
              <a:tr h="251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№ п/п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Факторы риска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Последствия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Способы нейтрализации рисков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</a:tr>
              <a:tr h="1571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Риски, связанные с покупкой оборудования и техники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46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Брак приобретенного оборудования и техники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Невозможность оказания услуг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Наличие гарантий поставщика оборудования и техники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</a:tr>
              <a:tr h="1571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Риски, связанные с поставкой сырья 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08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Повышение цен на материалы для изготовления продукции  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Увеличение издержек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Изменение ценовой политики для достижения плановой рентабельности, учет инфляции при расчетах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</a:tr>
              <a:tr h="1571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Риски, связанные с персоналом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34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Снижение/отсутствие квалифицированности персонала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Снижение качества продукции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 настоящее время на рынке имеется достаточное предложение работников необходимой квалификации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</a:tr>
              <a:tr h="1571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Риски, связанные со сбытом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09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Появление конкурентов, предоставляющих аналогичные услуги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Снижение спроса на предоставляемые услуги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Обеспечение высокого качества предоставляемых услуг, использование передовых технологий позволяют удовлетворять уникальные потребности покупателей и обеспечивают устойчивый спрос на предоставляемые услуги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</a:tr>
              <a:tr h="8734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Неустойчивость спроса на продукцию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Снижение спроса на предоставляемые услуги</a:t>
                      </a:r>
                      <a:endParaRPr lang="ru-RU" sz="80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Постоянное обновление ассортимента, сезонные обновления товарного предложения, использование маркетинговых инструментов</a:t>
                      </a:r>
                      <a:endParaRPr lang="ru-RU" sz="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45488" marR="4548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5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190</TotalTime>
  <Words>457</Words>
  <Application>Microsoft Office PowerPoint</Application>
  <PresentationFormat>Экран (4:3)</PresentationFormat>
  <Paragraphs>83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Лазерная резка«MagiСutting» </vt:lpstr>
      <vt:lpstr>По Саратову и Саратовской области особых конкурентов нет. Все конкуренты области выполняют отдельные заказы, а мы хотим расшириться до масштабов оптовой торговли с магазинами. Так же мы хотим обеспечить доставку на всей территории России  </vt:lpstr>
      <vt:lpstr>Презентация PowerPoint</vt:lpstr>
      <vt:lpstr>Материальная база: пильное оборудование; станок для лазерной резки с программным управлением; различное оборудование и ручной инструмент для доводки выточенного изделия; покрасочное оборудование; столы для сборки; линия упаковки; прочие виды устройств, в соответствии с технологическим циклом. </vt:lpstr>
      <vt:lpstr>Презентация PowerPoint</vt:lpstr>
      <vt:lpstr>Презентация PowerPoint</vt:lpstr>
      <vt:lpstr>Презентация PowerPoint</vt:lpstr>
      <vt:lpstr>Штат компании, планируемый  на первом этапе</vt:lpstr>
      <vt:lpstr>Возможные риски проекта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Лазерная резка«MagiСutting» </dc:title>
  <dc:creator>Zver</dc:creator>
  <cp:lastModifiedBy>Zver</cp:lastModifiedBy>
  <cp:revision>19</cp:revision>
  <dcterms:created xsi:type="dcterms:W3CDTF">2021-04-05T18:36:23Z</dcterms:created>
  <dcterms:modified xsi:type="dcterms:W3CDTF">2021-07-07T22:34:26Z</dcterms:modified>
</cp:coreProperties>
</file>