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38" r:id="rId2"/>
    <p:sldId id="439" r:id="rId3"/>
    <p:sldId id="256" r:id="rId4"/>
    <p:sldId id="257" r:id="rId5"/>
    <p:sldId id="44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етров Владимир Николаевич" initials="ПВН" lastIdx="1" clrIdx="0">
    <p:extLst>
      <p:ext uri="{19B8F6BF-5375-455C-9EA6-DF929625EA0E}">
        <p15:presenceInfo xmlns:p15="http://schemas.microsoft.com/office/powerpoint/2012/main" userId="S-1-5-21-1237681034-4001173222-1162664255-252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3346C-6A6C-463F-9107-D9B56A849349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B4811-CB77-4786-B769-91F4A78335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190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5055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74CC71-4D82-46BD-8B17-DA6D33FF5BB6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505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9075" y="812800"/>
            <a:ext cx="7186613" cy="4041775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258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D89C86-D272-46B0-B85A-73A22CADF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4044D8F-2735-474D-B4D9-50281A002F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997688-9730-4B65-B31C-016DE675F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71B5-91C2-44DD-8519-10602BA58A70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C0C9D9-F5FE-47DC-8C8F-E4B0012F7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5ACD5A-6C3B-48D6-A399-D8EC8A6F6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BD4D-A8D1-40E2-B8B9-07C55A72F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717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50D9CF-39F5-4997-B6F9-854F80AEA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ECCE96-EED2-48BC-9023-8296C663A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E907F3-BE56-458E-A5CE-0F111F224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71B5-91C2-44DD-8519-10602BA58A70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F028BB-8756-499F-BCF3-3688D4FA0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B86235-A81E-4D60-B350-B1B9531DF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BD4D-A8D1-40E2-B8B9-07C55A72F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58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97766C-DB1C-4A05-B85B-E5C393D7D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856F70-FA1F-4891-94BF-166A650BB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595153-7C67-4C58-9D26-F34ABA5C5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71B5-91C2-44DD-8519-10602BA58A70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2EE2C4-8557-4B31-980E-437B38D1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51F355-44F5-43FF-855A-484C590C5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BD4D-A8D1-40E2-B8B9-07C55A72F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443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8A80D-C2E7-41B7-B2C4-019282C38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3A62C3-960F-45E1-BCE1-F3E07A359C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F635A5-0653-4CAB-A4BE-383F9E8C2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D18D8D-B01A-4F84-884E-DE1D45C4D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71B5-91C2-44DD-8519-10602BA58A70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E2A520-49D2-4701-B7A7-6B3161D07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E9F823-4B65-422B-8796-9A7FEE2DE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BD4D-A8D1-40E2-B8B9-07C55A72F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261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7DD414-6FDC-4AED-85AE-C4AEE898A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0146A2-B59C-4BF1-8380-A57401A9E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22FD5B-CCE5-4D00-938D-530520AD99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62E60A8-57E1-43E9-A5F9-4361002FD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E508497-ECCA-4862-9A11-156BFBBA03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F8A2B63-E8FA-4101-8A42-61C96EC9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71B5-91C2-44DD-8519-10602BA58A70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C787C36-F650-42E2-A64B-9584C6B0C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B481FE1-E42F-4463-8F2A-F7E68C434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BD4D-A8D1-40E2-B8B9-07C55A72F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661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CD7835-5CA8-4221-9308-A8AE211B6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E3F57FF-9712-4D7E-855A-9537265B5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71B5-91C2-44DD-8519-10602BA58A70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B7B11C-5789-44EF-849C-8AABE359C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3B7BC8-A2E3-4F60-9584-892DA0F4A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BD4D-A8D1-40E2-B8B9-07C55A72F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782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C0EEEE2-9374-4A87-A768-70587DA20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71B5-91C2-44DD-8519-10602BA58A70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DDEAB13-339A-427E-9837-C49E8C127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5CF120-D0CC-48EA-8AD4-3BD9065B4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BD4D-A8D1-40E2-B8B9-07C55A72F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723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21924-D34C-48C9-8DA8-3C3F63806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5E19C6-288B-4DEE-9045-82DDDFB8A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EEAB956-E4A3-44C8-89B6-A468E13ADF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CCF7CE-6B4A-40A2-BF67-133257452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71B5-91C2-44DD-8519-10602BA58A70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DE5E96-90D5-47AC-94D8-C851B183B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7CBEC4-07CF-4B87-A625-079BF8FD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BD4D-A8D1-40E2-B8B9-07C55A72F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337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57974A-4CF9-407B-A9DC-77E95896E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019A27-ED3E-4445-8982-2AA26BEC31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2E3A8E-64B5-4D50-8203-A0102F1B3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0EEAAD-B939-40FA-9110-CD3FCB008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71B5-91C2-44DD-8519-10602BA58A70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435DC1-01BA-49AB-81AE-3DD37981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E4DD5E-2B44-4DE6-BB51-3BDA4E7D1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BD4D-A8D1-40E2-B8B9-07C55A72F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934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0A0C9-E668-4611-B5BC-DEA2A6A3C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B7DB128-9F99-4216-B106-C9C7EB9A31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E9E59B-762C-4AE8-A6BD-E765A9D10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71B5-91C2-44DD-8519-10602BA58A70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CCC975-3AC6-4E59-894B-A1861377C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8D540F-D68F-4B16-BD89-49D33F1DE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BD4D-A8D1-40E2-B8B9-07C55A72F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344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B6809C5-20BC-47CB-8566-B2ABD4081D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E9F52E9-694B-45AA-866F-9AE00B83C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42686B-83DF-4762-B299-F0A2CC923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71B5-91C2-44DD-8519-10602BA58A70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B34BA0-BFA3-4BB9-8EF3-B21927C97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6507C-5043-4DB9-9667-FBBF16856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BD4D-A8D1-40E2-B8B9-07C55A72F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925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901F80-6F55-4ACD-BF3D-6B565E610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023D31-3679-4695-9EAD-48E988550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6B32B1-D002-47BB-BE55-BC9BF1422E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571B5-91C2-44DD-8519-10602BA58A70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F30720-62C3-4122-9771-C0B0B80FE6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B89EC4-9A84-4245-971D-6495FD151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8BD4D-A8D1-40E2-B8B9-07C55A72F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307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D4E6C7A-88EC-4997-AECD-4F366678B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9246" y="1662132"/>
            <a:ext cx="9413508" cy="1041311"/>
          </a:xfrm>
          <a:solidFill>
            <a:schemeClr val="accent6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br>
              <a:rPr lang="ru-RU" altLang="ru-RU" sz="2400" b="1" dirty="0">
                <a:solidFill>
                  <a:srgbClr val="C00000"/>
                </a:solidFill>
                <a:latin typeface="Arial" charset="0"/>
              </a:rPr>
            </a:br>
            <a:r>
              <a:rPr lang="ru-RU" altLang="ru-RU" sz="2400" b="1" dirty="0">
                <a:solidFill>
                  <a:srgbClr val="C00000"/>
                </a:solidFill>
                <a:latin typeface="Arial" charset="0"/>
              </a:rPr>
              <a:t>Совершенствование технологии разработки залежи высоковязкой нефти </a:t>
            </a:r>
            <a:r>
              <a:rPr lang="ru-RU" altLang="ru-RU" sz="2400" b="1" dirty="0" err="1">
                <a:solidFill>
                  <a:srgbClr val="C00000"/>
                </a:solidFill>
                <a:latin typeface="Arial" charset="0"/>
              </a:rPr>
              <a:t>термовоздействием</a:t>
            </a:r>
            <a:r>
              <a:rPr lang="ru-RU" altLang="ru-RU" sz="2400" b="1" dirty="0">
                <a:solidFill>
                  <a:srgbClr val="C00000"/>
                </a:solidFill>
                <a:latin typeface="Arial" charset="0"/>
              </a:rPr>
              <a:t> на пласт</a:t>
            </a:r>
            <a:br>
              <a:rPr lang="ru-RU" altLang="ru-RU" sz="2400" b="1" dirty="0">
                <a:solidFill>
                  <a:srgbClr val="C00000"/>
                </a:solidFill>
                <a:latin typeface="Arial" charset="0"/>
              </a:rPr>
            </a:br>
            <a:endParaRPr lang="ru-RU" sz="2400" b="1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D6ABFF9-4FB4-443D-8F58-EF97284C3320}"/>
              </a:ext>
            </a:extLst>
          </p:cNvPr>
          <p:cNvSpPr txBox="1">
            <a:spLocks/>
          </p:cNvSpPr>
          <p:nvPr/>
        </p:nvSpPr>
        <p:spPr>
          <a:xfrm>
            <a:off x="1389246" y="4154558"/>
            <a:ext cx="9413508" cy="34027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400" b="1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Авторы</a:t>
            </a:r>
            <a:r>
              <a:rPr lang="en-US" altLang="ru-RU" sz="2400" b="1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: </a:t>
            </a:r>
            <a:r>
              <a:rPr lang="ru-RU" altLang="ru-RU" sz="2400" b="1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Петрова Е.В., </a:t>
            </a:r>
            <a:r>
              <a:rPr lang="ru-RU" altLang="ru-RU" sz="2400" b="1" dirty="0" err="1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Альмухаметова</a:t>
            </a:r>
            <a:r>
              <a:rPr lang="ru-RU" altLang="ru-RU" sz="2400" b="1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Э.М.</a:t>
            </a:r>
            <a:br>
              <a:rPr lang="ru-RU" altLang="ru-RU" sz="2400" b="1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</a:br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7966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">
            <a:extLst>
              <a:ext uri="{FF2B5EF4-FFF2-40B4-BE49-F238E27FC236}">
                <a16:creationId xmlns:a16="http://schemas.microsoft.com/office/drawing/2014/main" id="{14ED0590-D034-42E5-A71A-3B7027218152}"/>
              </a:ext>
            </a:extLst>
          </p:cNvPr>
          <p:cNvSpPr txBox="1">
            <a:spLocks/>
          </p:cNvSpPr>
          <p:nvPr/>
        </p:nvSpPr>
        <p:spPr>
          <a:xfrm>
            <a:off x="4796932" y="1082906"/>
            <a:ext cx="1924299" cy="51729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500" kern="1200">
                <a:solidFill>
                  <a:schemeClr val="tx1"/>
                </a:solidFill>
                <a:latin typeface="Pragmatica" panose="020B05030405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5AFF7C-513A-4DB5-AC7A-9FD7315AA3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12" t="2731" r="2242" b="58420"/>
          <a:stretch/>
        </p:blipFill>
        <p:spPr>
          <a:xfrm>
            <a:off x="5480533" y="930031"/>
            <a:ext cx="920268" cy="2275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8EAB6E-80A7-46B0-A85A-6016DFAEBEDD}"/>
              </a:ext>
            </a:extLst>
          </p:cNvPr>
          <p:cNvSpPr txBox="1"/>
          <p:nvPr/>
        </p:nvSpPr>
        <p:spPr>
          <a:xfrm>
            <a:off x="3126154" y="3625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			</a:t>
            </a:r>
          </a:p>
        </p:txBody>
      </p:sp>
      <p:sp>
        <p:nvSpPr>
          <p:cNvPr id="13" name="Текст 1">
            <a:extLst>
              <a:ext uri="{FF2B5EF4-FFF2-40B4-BE49-F238E27FC236}">
                <a16:creationId xmlns:a16="http://schemas.microsoft.com/office/drawing/2014/main" id="{EFBF801E-1D59-4AD9-9DB0-C310036744A3}"/>
              </a:ext>
            </a:extLst>
          </p:cNvPr>
          <p:cNvSpPr txBox="1">
            <a:spLocks/>
          </p:cNvSpPr>
          <p:nvPr/>
        </p:nvSpPr>
        <p:spPr>
          <a:xfrm>
            <a:off x="2113143" y="164437"/>
            <a:ext cx="7965714" cy="3399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Геолого-физическая характеристика  продуктивного пласта залежи (объекта исследования)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1E2D71-C2CA-4AB8-A873-029C25C81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7116" y="613983"/>
            <a:ext cx="7114075" cy="607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58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1FD1575-6C32-416F-925E-8FCFC9838A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12" t="2731" r="2242" b="58420"/>
          <a:stretch/>
        </p:blipFill>
        <p:spPr>
          <a:xfrm>
            <a:off x="8468821" y="686350"/>
            <a:ext cx="920268" cy="17646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0A9C53-F8AA-4EAB-8CE9-0A3FD44A88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12" t="2731" r="2242" b="58420"/>
          <a:stretch/>
        </p:blipFill>
        <p:spPr>
          <a:xfrm>
            <a:off x="5480533" y="538681"/>
            <a:ext cx="920268" cy="517294"/>
          </a:xfrm>
          <a:prstGeom prst="rect">
            <a:avLst/>
          </a:prstGeom>
        </p:spPr>
      </p:pic>
      <p:sp>
        <p:nvSpPr>
          <p:cNvPr id="12" name="Текст 1">
            <a:extLst>
              <a:ext uri="{FF2B5EF4-FFF2-40B4-BE49-F238E27FC236}">
                <a16:creationId xmlns:a16="http://schemas.microsoft.com/office/drawing/2014/main" id="{4D014837-B85A-40C3-8224-1F5A886B3412}"/>
              </a:ext>
            </a:extLst>
          </p:cNvPr>
          <p:cNvSpPr txBox="1">
            <a:spLocks/>
          </p:cNvSpPr>
          <p:nvPr/>
        </p:nvSpPr>
        <p:spPr>
          <a:xfrm>
            <a:off x="182880" y="270275"/>
            <a:ext cx="12282657" cy="632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Сечение геологической модели по линии скважин №№ 1,2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7DA0EAE0-3D61-45EA-B1B4-88C20265C68E}"/>
              </a:ext>
            </a:extLst>
          </p:cNvPr>
          <p:cNvGrpSpPr/>
          <p:nvPr/>
        </p:nvGrpSpPr>
        <p:grpSpPr>
          <a:xfrm>
            <a:off x="1274152" y="930031"/>
            <a:ext cx="9925050" cy="4600047"/>
            <a:chOff x="1274152" y="930031"/>
            <a:chExt cx="9925050" cy="4600047"/>
          </a:xfrm>
        </p:grpSpPr>
        <p:sp>
          <p:nvSpPr>
            <p:cNvPr id="5" name="Текст 1">
              <a:extLst>
                <a:ext uri="{FF2B5EF4-FFF2-40B4-BE49-F238E27FC236}">
                  <a16:creationId xmlns:a16="http://schemas.microsoft.com/office/drawing/2014/main" id="{14ED0590-D034-42E5-A71A-3B7027218152}"/>
                </a:ext>
              </a:extLst>
            </p:cNvPr>
            <p:cNvSpPr txBox="1">
              <a:spLocks/>
            </p:cNvSpPr>
            <p:nvPr/>
          </p:nvSpPr>
          <p:spPr>
            <a:xfrm>
              <a:off x="4796932" y="1082906"/>
              <a:ext cx="1924299" cy="51729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500" kern="1200">
                  <a:solidFill>
                    <a:schemeClr val="tx1"/>
                  </a:solidFill>
                  <a:latin typeface="Pragmatica" panose="020B050304050202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1863C3CF-6A3C-4913-83AE-BC24DB59F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4152" y="1043803"/>
              <a:ext cx="9925050" cy="448627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D05AFF7C-513A-4DB5-AC7A-9FD7315AA3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612" t="2731" r="2242" b="58420"/>
            <a:stretch/>
          </p:blipFill>
          <p:spPr>
            <a:xfrm>
              <a:off x="5480533" y="930031"/>
              <a:ext cx="920268" cy="22754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36BA5283-B319-4C66-B0A9-3718C84EBF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76" t="7308" r="2166" b="50229"/>
            <a:stretch/>
          </p:blipFill>
          <p:spPr>
            <a:xfrm>
              <a:off x="5663408" y="1095078"/>
              <a:ext cx="1057823" cy="39444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5FAF422-2D1D-49BB-8899-51840573EE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76" t="7308" r="2166" b="50229"/>
            <a:stretch/>
          </p:blipFill>
          <p:spPr>
            <a:xfrm>
              <a:off x="8331266" y="1043803"/>
              <a:ext cx="1057823" cy="1791228"/>
            </a:xfrm>
            <a:prstGeom prst="rect">
              <a:avLst/>
            </a:prstGeom>
          </p:spPr>
        </p:pic>
      </p:grpSp>
      <p:sp>
        <p:nvSpPr>
          <p:cNvPr id="16" name="Текст 1">
            <a:extLst>
              <a:ext uri="{FF2B5EF4-FFF2-40B4-BE49-F238E27FC236}">
                <a16:creationId xmlns:a16="http://schemas.microsoft.com/office/drawing/2014/main" id="{DF8D9461-2849-4E4D-ABB9-39D949D7712E}"/>
              </a:ext>
            </a:extLst>
          </p:cNvPr>
          <p:cNvSpPr txBox="1">
            <a:spLocks/>
          </p:cNvSpPr>
          <p:nvPr/>
        </p:nvSpPr>
        <p:spPr>
          <a:xfrm>
            <a:off x="8364345" y="2366686"/>
            <a:ext cx="564610" cy="632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7" name="Текст 1">
            <a:extLst>
              <a:ext uri="{FF2B5EF4-FFF2-40B4-BE49-F238E27FC236}">
                <a16:creationId xmlns:a16="http://schemas.microsoft.com/office/drawing/2014/main" id="{6ADF938A-08CF-441B-AA41-7F1DF7708C9F}"/>
              </a:ext>
            </a:extLst>
          </p:cNvPr>
          <p:cNvSpPr txBox="1">
            <a:spLocks/>
          </p:cNvSpPr>
          <p:nvPr/>
        </p:nvSpPr>
        <p:spPr>
          <a:xfrm>
            <a:off x="5759081" y="1007968"/>
            <a:ext cx="564610" cy="632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29569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">
            <a:extLst>
              <a:ext uri="{FF2B5EF4-FFF2-40B4-BE49-F238E27FC236}">
                <a16:creationId xmlns:a16="http://schemas.microsoft.com/office/drawing/2014/main" id="{14ED0590-D034-42E5-A71A-3B7027218152}"/>
              </a:ext>
            </a:extLst>
          </p:cNvPr>
          <p:cNvSpPr txBox="1">
            <a:spLocks/>
          </p:cNvSpPr>
          <p:nvPr/>
        </p:nvSpPr>
        <p:spPr>
          <a:xfrm>
            <a:off x="4796932" y="1082906"/>
            <a:ext cx="1924299" cy="51729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500" kern="1200">
                <a:solidFill>
                  <a:schemeClr val="tx1"/>
                </a:solidFill>
                <a:latin typeface="Pragmatica" panose="020B05030405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916BA79C-5CDF-4D37-B98E-9BC94A97F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355" y="581490"/>
            <a:ext cx="1121929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1) Бурят две скважины – нагнетательную и добывающую</a:t>
            </a:r>
            <a:r>
              <a:rPr kumimoji="0" lang="en-US" altLang="ru-RU" sz="1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kumimoji="0" lang="ru-RU" altLang="ru-RU" sz="1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kumimoji="0" lang="ru-RU" altLang="ru-RU" sz="1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Термонагнетательный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участок бурят в виде горизонтального ствола, нагнетательную скважину 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вскрывают от кровли продуктивного пласта до забоя, при этом горизонтальный ствол оснащают технологической колонной</a:t>
            </a:r>
            <a:r>
              <a:rPr kumimoji="0" lang="en-US" altLang="ru-RU" sz="1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kumimoji="0" lang="ru-RU" altLang="ru-RU" sz="1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2) Вытеснение продукции пласта из нагнетательной скважины производят закачкой горячей воды по межтрубному пространству</a:t>
            </a:r>
            <a:r>
              <a:rPr kumimoji="0" lang="en-US" altLang="ru-RU" sz="1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kumimoji="0" lang="ru-RU" altLang="ru-RU" sz="1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00" dirty="0">
                <a:solidFill>
                  <a:srgbClr val="002060"/>
                </a:solidFill>
                <a:cs typeface="Arial" panose="020B0604020202020204" pitchFamily="34" charset="0"/>
              </a:rPr>
              <a:t>3) Закачку пара производят через </a:t>
            </a:r>
            <a:r>
              <a:rPr lang="ru-RU" altLang="ru-RU" sz="1000" dirty="0" err="1">
                <a:solidFill>
                  <a:srgbClr val="002060"/>
                </a:solidFill>
                <a:cs typeface="Arial" panose="020B0604020202020204" pitchFamily="34" charset="0"/>
              </a:rPr>
              <a:t>термонагнетательный</a:t>
            </a:r>
            <a:r>
              <a:rPr lang="ru-RU" altLang="ru-RU" sz="1000" dirty="0">
                <a:solidFill>
                  <a:srgbClr val="002060"/>
                </a:solidFill>
                <a:cs typeface="Arial" panose="020B0604020202020204" pitchFamily="34" charset="0"/>
              </a:rPr>
              <a:t> участок (горизонтальный ствол) нагнетательной скважины</a:t>
            </a:r>
            <a:r>
              <a:rPr lang="en-US" altLang="ru-RU" sz="1000" dirty="0">
                <a:solidFill>
                  <a:srgbClr val="002060"/>
                </a:solidFill>
                <a:cs typeface="Arial" panose="020B0604020202020204" pitchFamily="34" charset="0"/>
              </a:rPr>
              <a:t>;</a:t>
            </a:r>
            <a:r>
              <a:rPr lang="ru-RU" altLang="ru-RU" sz="1000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00" dirty="0">
                <a:solidFill>
                  <a:srgbClr val="002060"/>
                </a:solidFill>
                <a:cs typeface="Arial" panose="020B0604020202020204" pitchFamily="34" charset="0"/>
              </a:rPr>
              <a:t>4) Отбор продукции осуществляют насосом из добывающей скважины </a:t>
            </a:r>
            <a:r>
              <a:rPr lang="ru-RU" altLang="ru-RU" sz="1000" dirty="0">
                <a:solidFill>
                  <a:srgbClr val="C00000"/>
                </a:solidFill>
                <a:cs typeface="Arial" panose="020B0604020202020204" pitchFamily="34" charset="0"/>
              </a:rPr>
              <a:t>2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F5EB71-3D4E-4E7C-8748-2ACD58960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6101" y="-320675"/>
            <a:ext cx="62306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 1">
            <a:extLst>
              <a:ext uri="{FF2B5EF4-FFF2-40B4-BE49-F238E27FC236}">
                <a16:creationId xmlns:a16="http://schemas.microsoft.com/office/drawing/2014/main" id="{47E7B2B0-2D96-4B9E-8995-15C91D270646}"/>
              </a:ext>
            </a:extLst>
          </p:cNvPr>
          <p:cNvSpPr txBox="1">
            <a:spLocks/>
          </p:cNvSpPr>
          <p:nvPr/>
        </p:nvSpPr>
        <p:spPr>
          <a:xfrm>
            <a:off x="2258200" y="-56584"/>
            <a:ext cx="7063408" cy="632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 технологии</a:t>
            </a:r>
          </a:p>
        </p:txBody>
      </p:sp>
      <p:sp>
        <p:nvSpPr>
          <p:cNvPr id="20" name="Текст 1">
            <a:extLst>
              <a:ext uri="{FF2B5EF4-FFF2-40B4-BE49-F238E27FC236}">
                <a16:creationId xmlns:a16="http://schemas.microsoft.com/office/drawing/2014/main" id="{25861A6B-C57F-487B-BCA9-6727692CEC2C}"/>
              </a:ext>
            </a:extLst>
          </p:cNvPr>
          <p:cNvSpPr txBox="1">
            <a:spLocks/>
          </p:cNvSpPr>
          <p:nvPr/>
        </p:nvSpPr>
        <p:spPr>
          <a:xfrm>
            <a:off x="2330063" y="2171198"/>
            <a:ext cx="1816907" cy="632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нагнетательная скважина</a:t>
            </a: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32ED2452-4093-44A9-9F4B-74E2856A0371}"/>
              </a:ext>
            </a:extLst>
          </p:cNvPr>
          <p:cNvGrpSpPr/>
          <p:nvPr/>
        </p:nvGrpSpPr>
        <p:grpSpPr>
          <a:xfrm>
            <a:off x="1090077" y="2631882"/>
            <a:ext cx="9776534" cy="3961877"/>
            <a:chOff x="1090077" y="2631882"/>
            <a:chExt cx="9776534" cy="3961877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7BD5FCA3-D3A4-4615-A4A9-79B88FD59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077" t="31180" r="64551" b="22462"/>
            <a:stretch/>
          </p:blipFill>
          <p:spPr>
            <a:xfrm>
              <a:off x="2289024" y="2830345"/>
              <a:ext cx="7110523" cy="3763414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485A278F-0D4A-446A-9296-B39800EBAD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2294" t="31180" r="71714" b="60289"/>
            <a:stretch/>
          </p:blipFill>
          <p:spPr>
            <a:xfrm>
              <a:off x="3419061" y="2750831"/>
              <a:ext cx="5041127" cy="890866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2F1DDEDF-3CC6-432D-8568-4A8076CB15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2294" t="31180" r="71714" b="60289"/>
            <a:stretch/>
          </p:blipFill>
          <p:spPr>
            <a:xfrm>
              <a:off x="2289024" y="5702893"/>
              <a:ext cx="7001761" cy="890866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3961FB09-76C2-47D8-A9D5-AD14EE96F7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355" t="46642" r="68239" b="44182"/>
            <a:stretch/>
          </p:blipFill>
          <p:spPr>
            <a:xfrm>
              <a:off x="3238517" y="5252752"/>
              <a:ext cx="5041127" cy="744910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CCC67838-26CD-41F6-ABC3-1DE59424E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789" t="46642" r="68239" b="44182"/>
            <a:stretch/>
          </p:blipFill>
          <p:spPr>
            <a:xfrm>
              <a:off x="8191673" y="5252752"/>
              <a:ext cx="2071001" cy="744910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FC3D430-E294-4B63-ABFB-0F826135E4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789" t="46642" r="68239" b="44182"/>
            <a:stretch/>
          </p:blipFill>
          <p:spPr>
            <a:xfrm>
              <a:off x="2525682" y="5252752"/>
              <a:ext cx="2071001" cy="744910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E5978747-39AB-45E7-966B-7745BEAC89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789" t="46642" r="68239" b="44182"/>
            <a:stretch/>
          </p:blipFill>
          <p:spPr>
            <a:xfrm>
              <a:off x="8795610" y="4507842"/>
              <a:ext cx="2071001" cy="744910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37808024-ADC8-4896-ACE4-3A33DA4D25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401" t="46601" r="72627" b="42387"/>
            <a:stretch/>
          </p:blipFill>
          <p:spPr>
            <a:xfrm>
              <a:off x="8795610" y="3641697"/>
              <a:ext cx="2071001" cy="893998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BE708610-1E88-437E-A871-E936D15DCC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789" t="46642" r="68239" b="44182"/>
            <a:stretch/>
          </p:blipFill>
          <p:spPr>
            <a:xfrm>
              <a:off x="1090077" y="4505603"/>
              <a:ext cx="2071001" cy="744910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4E4778E6-001A-4162-BB74-9F1D255884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401" t="46601" r="72627" b="42387"/>
            <a:stretch/>
          </p:blipFill>
          <p:spPr>
            <a:xfrm>
              <a:off x="1090077" y="3639458"/>
              <a:ext cx="2071001" cy="893998"/>
            </a:xfrm>
            <a:prstGeom prst="rect">
              <a:avLst/>
            </a:prstGeom>
          </p:spPr>
        </p:pic>
        <p:cxnSp>
          <p:nvCxnSpPr>
            <p:cNvPr id="22" name="Прямая со стрелкой 21">
              <a:extLst>
                <a:ext uri="{FF2B5EF4-FFF2-40B4-BE49-F238E27FC236}">
                  <a16:creationId xmlns:a16="http://schemas.microsoft.com/office/drawing/2014/main" id="{39288D5B-DF1B-4F5F-A105-3D72E4728021}"/>
                </a:ext>
              </a:extLst>
            </p:cNvPr>
            <p:cNvCxnSpPr>
              <a:cxnSpLocks/>
            </p:cNvCxnSpPr>
            <p:nvPr/>
          </p:nvCxnSpPr>
          <p:spPr>
            <a:xfrm>
              <a:off x="4291115" y="3236666"/>
              <a:ext cx="669033" cy="178462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>
              <a:extLst>
                <a:ext uri="{FF2B5EF4-FFF2-40B4-BE49-F238E27FC236}">
                  <a16:creationId xmlns:a16="http://schemas.microsoft.com/office/drawing/2014/main" id="{1783A547-55A3-4333-8CC0-7471CC34EDA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00394" y="4597178"/>
              <a:ext cx="430530" cy="68342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Текст 1">
              <a:extLst>
                <a:ext uri="{FF2B5EF4-FFF2-40B4-BE49-F238E27FC236}">
                  <a16:creationId xmlns:a16="http://schemas.microsoft.com/office/drawing/2014/main" id="{3E80DB51-34DA-4B9E-9ECD-D4CF54D076DD}"/>
                </a:ext>
              </a:extLst>
            </p:cNvPr>
            <p:cNvSpPr txBox="1">
              <a:spLocks/>
            </p:cNvSpPr>
            <p:nvPr/>
          </p:nvSpPr>
          <p:spPr>
            <a:xfrm>
              <a:off x="3053031" y="2733645"/>
              <a:ext cx="3066907" cy="28496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ru-RU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4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Горизонтальный </a:t>
              </a:r>
              <a:r>
                <a:rPr lang="ru-RU" sz="1400" dirty="0" err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термонагнетательный</a:t>
              </a:r>
              <a:r>
                <a:rPr lang="ru-RU" sz="14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участок (для нагнетания пара)</a:t>
              </a:r>
            </a:p>
          </p:txBody>
        </p:sp>
        <p:cxnSp>
          <p:nvCxnSpPr>
            <p:cNvPr id="30" name="Прямая со стрелкой 29">
              <a:extLst>
                <a:ext uri="{FF2B5EF4-FFF2-40B4-BE49-F238E27FC236}">
                  <a16:creationId xmlns:a16="http://schemas.microsoft.com/office/drawing/2014/main" id="{5C5080EA-9F30-4994-B037-714796FEBF6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96540" y="5133438"/>
              <a:ext cx="183992" cy="40106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>
              <a:extLst>
                <a:ext uri="{FF2B5EF4-FFF2-40B4-BE49-F238E27FC236}">
                  <a16:creationId xmlns:a16="http://schemas.microsoft.com/office/drawing/2014/main" id="{3C3651F7-2BD0-45DD-8DBD-E2A044A95F93}"/>
                </a:ext>
              </a:extLst>
            </p:cNvPr>
            <p:cNvCxnSpPr>
              <a:cxnSpLocks/>
            </p:cNvCxnSpPr>
            <p:nvPr/>
          </p:nvCxnSpPr>
          <p:spPr>
            <a:xfrm>
              <a:off x="1979485" y="3145730"/>
              <a:ext cx="1412095" cy="100356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Текст 1">
              <a:extLst>
                <a:ext uri="{FF2B5EF4-FFF2-40B4-BE49-F238E27FC236}">
                  <a16:creationId xmlns:a16="http://schemas.microsoft.com/office/drawing/2014/main" id="{73C1C568-E9B1-4C7C-88B4-CC57A5F04367}"/>
                </a:ext>
              </a:extLst>
            </p:cNvPr>
            <p:cNvSpPr txBox="1">
              <a:spLocks/>
            </p:cNvSpPr>
            <p:nvPr/>
          </p:nvSpPr>
          <p:spPr>
            <a:xfrm>
              <a:off x="7985691" y="5322509"/>
              <a:ext cx="2482963" cy="28496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ru-RU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4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Насос</a:t>
              </a:r>
            </a:p>
          </p:txBody>
        </p:sp>
        <p:cxnSp>
          <p:nvCxnSpPr>
            <p:cNvPr id="36" name="Прямая со стрелкой 35">
              <a:extLst>
                <a:ext uri="{FF2B5EF4-FFF2-40B4-BE49-F238E27FC236}">
                  <a16:creationId xmlns:a16="http://schemas.microsoft.com/office/drawing/2014/main" id="{7E5D5925-B9CB-44F9-BC3D-7D0C2CAE9051}"/>
                </a:ext>
              </a:extLst>
            </p:cNvPr>
            <p:cNvCxnSpPr>
              <a:cxnSpLocks/>
            </p:cNvCxnSpPr>
            <p:nvPr/>
          </p:nvCxnSpPr>
          <p:spPr>
            <a:xfrm>
              <a:off x="3256755" y="2738093"/>
              <a:ext cx="0" cy="6312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 стрелкой 38">
              <a:extLst>
                <a:ext uri="{FF2B5EF4-FFF2-40B4-BE49-F238E27FC236}">
                  <a16:creationId xmlns:a16="http://schemas.microsoft.com/office/drawing/2014/main" id="{BA616E30-5DDD-4C48-ABF7-67BDBDE7EB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58300" y="2631882"/>
              <a:ext cx="2541" cy="604146"/>
            </a:xfrm>
            <a:prstGeom prst="straightConnector1">
              <a:avLst/>
            </a:prstGeom>
            <a:ln w="38100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Текст 1">
            <a:extLst>
              <a:ext uri="{FF2B5EF4-FFF2-40B4-BE49-F238E27FC236}">
                <a16:creationId xmlns:a16="http://schemas.microsoft.com/office/drawing/2014/main" id="{914F6FF5-4F10-4468-85C9-B188AB7927EF}"/>
              </a:ext>
            </a:extLst>
          </p:cNvPr>
          <p:cNvSpPr txBox="1">
            <a:spLocks/>
          </p:cNvSpPr>
          <p:nvPr/>
        </p:nvSpPr>
        <p:spPr>
          <a:xfrm>
            <a:off x="7652388" y="2118801"/>
            <a:ext cx="1816907" cy="632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добывающая скважина</a:t>
            </a:r>
          </a:p>
        </p:txBody>
      </p:sp>
      <p:sp>
        <p:nvSpPr>
          <p:cNvPr id="31" name="Текст 1">
            <a:extLst>
              <a:ext uri="{FF2B5EF4-FFF2-40B4-BE49-F238E27FC236}">
                <a16:creationId xmlns:a16="http://schemas.microsoft.com/office/drawing/2014/main" id="{06F9112C-03A8-4911-A92C-F7EB195972A7}"/>
              </a:ext>
            </a:extLst>
          </p:cNvPr>
          <p:cNvSpPr txBox="1">
            <a:spLocks/>
          </p:cNvSpPr>
          <p:nvPr/>
        </p:nvSpPr>
        <p:spPr>
          <a:xfrm>
            <a:off x="178187" y="2807453"/>
            <a:ext cx="2482963" cy="2849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Вертикальный участок (для нагнетания горячей воды)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8F8A728-F2C9-4CDF-A35A-2C89E80C3F0A}"/>
              </a:ext>
            </a:extLst>
          </p:cNvPr>
          <p:cNvSpPr txBox="1"/>
          <p:nvPr/>
        </p:nvSpPr>
        <p:spPr>
          <a:xfrm>
            <a:off x="4302379" y="6102401"/>
            <a:ext cx="3977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C</a:t>
            </a:r>
            <a:r>
              <a:rPr lang="ru-RU" dirty="0" err="1">
                <a:solidFill>
                  <a:srgbClr val="002060"/>
                </a:solidFill>
              </a:rPr>
              <a:t>хема</a:t>
            </a:r>
            <a:r>
              <a:rPr lang="ru-RU" dirty="0">
                <a:solidFill>
                  <a:srgbClr val="002060"/>
                </a:solidFill>
              </a:rPr>
              <a:t> реализации технологии</a:t>
            </a:r>
          </a:p>
        </p:txBody>
      </p:sp>
      <p:sp>
        <p:nvSpPr>
          <p:cNvPr id="47" name="Текст 1">
            <a:extLst>
              <a:ext uri="{FF2B5EF4-FFF2-40B4-BE49-F238E27FC236}">
                <a16:creationId xmlns:a16="http://schemas.microsoft.com/office/drawing/2014/main" id="{FC6224CD-72F6-42F0-BDCE-EF0F9FADF4EF}"/>
              </a:ext>
            </a:extLst>
          </p:cNvPr>
          <p:cNvSpPr txBox="1">
            <a:spLocks/>
          </p:cNvSpPr>
          <p:nvPr/>
        </p:nvSpPr>
        <p:spPr>
          <a:xfrm>
            <a:off x="5922804" y="5506896"/>
            <a:ext cx="2482963" cy="2849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Технологическая колонна</a:t>
            </a:r>
          </a:p>
        </p:txBody>
      </p:sp>
    </p:spTree>
    <p:extLst>
      <p:ext uri="{BB962C8B-B14F-4D97-AF65-F5344CB8AC3E}">
        <p14:creationId xmlns:p14="http://schemas.microsoft.com/office/powerpoint/2010/main" val="300053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">
            <a:extLst>
              <a:ext uri="{FF2B5EF4-FFF2-40B4-BE49-F238E27FC236}">
                <a16:creationId xmlns:a16="http://schemas.microsoft.com/office/drawing/2014/main" id="{14ED0590-D034-42E5-A71A-3B7027218152}"/>
              </a:ext>
            </a:extLst>
          </p:cNvPr>
          <p:cNvSpPr txBox="1">
            <a:spLocks/>
          </p:cNvSpPr>
          <p:nvPr/>
        </p:nvSpPr>
        <p:spPr>
          <a:xfrm>
            <a:off x="4796932" y="1082906"/>
            <a:ext cx="1924299" cy="51729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500" kern="1200">
                <a:solidFill>
                  <a:schemeClr val="tx1"/>
                </a:solidFill>
                <a:latin typeface="Pragmatica" panose="020B05030405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9B454F-6E6E-4E96-ACC7-B3A80108B5A5}"/>
              </a:ext>
            </a:extLst>
          </p:cNvPr>
          <p:cNvSpPr txBox="1"/>
          <p:nvPr/>
        </p:nvSpPr>
        <p:spPr>
          <a:xfrm>
            <a:off x="1670308" y="947734"/>
            <a:ext cx="8676456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интенсификация отбора нефти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сокращение времени прогрева межскважинного пространства пласта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быстрое устранение прорывов теплоносителя в добывающую скважину с одновременным упрощением и удешевлением реализации технологии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использования в качестве горячей воды попутно добываемую с продукцией воду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результате дебит добывающей скважины примерно на 70-90% превосходит дебит добывающих скважин, использующих традиционные технологии на данной залежи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конечный КИН залежи высоковязкой нефти составил 0,394 доли ед. (примерно на 40% больше, чем при закачке воды).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1">
            <a:extLst>
              <a:ext uri="{FF2B5EF4-FFF2-40B4-BE49-F238E27FC236}">
                <a16:creationId xmlns:a16="http://schemas.microsoft.com/office/drawing/2014/main" id="{2F42B9DC-936D-4962-9993-790651F9EC36}"/>
              </a:ext>
            </a:extLst>
          </p:cNvPr>
          <p:cNvSpPr txBox="1">
            <a:spLocks/>
          </p:cNvSpPr>
          <p:nvPr/>
        </p:nvSpPr>
        <p:spPr>
          <a:xfrm>
            <a:off x="1914361" y="389544"/>
            <a:ext cx="7965714" cy="3399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 от применения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4705616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PAGENUMBER" val="1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245</Words>
  <Application>Microsoft Office PowerPoint</Application>
  <PresentationFormat>Широкоэкранный</PresentationFormat>
  <Paragraphs>29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 Совершенствование технологии разработки залежи высоковязкой нефти термовоздействием на пласт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Петров Владимир Николаевич</dc:creator>
  <cp:lastModifiedBy>Петрова Елена Владимировна</cp:lastModifiedBy>
  <cp:revision>35</cp:revision>
  <dcterms:created xsi:type="dcterms:W3CDTF">2023-09-14T06:49:59Z</dcterms:created>
  <dcterms:modified xsi:type="dcterms:W3CDTF">2023-09-15T13:24:06Z</dcterms:modified>
</cp:coreProperties>
</file>