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36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18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292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985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619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860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172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132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203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875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321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8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623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650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725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124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54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682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C6A7729D-AEB6-4543-9523-B4A224F92A7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21E19317-7394-4C3F-BF6B-DF0F2D2A7B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4522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84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3D73D4D-35AF-4842-A764-C87DD9D003BC}"/>
              </a:ext>
            </a:extLst>
          </p:cNvPr>
          <p:cNvSpPr txBox="1"/>
          <p:nvPr/>
        </p:nvSpPr>
        <p:spPr>
          <a:xfrm>
            <a:off x="7253055" y="4545367"/>
            <a:ext cx="46341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Иванов Никита Алексеевич, студент группы 21419 группы</a:t>
            </a:r>
          </a:p>
          <a:p>
            <a:r>
              <a:rPr lang="ru-RU" sz="2000" dirty="0" err="1"/>
              <a:t>Олешкевич</a:t>
            </a:r>
            <a:r>
              <a:rPr lang="ru-RU" sz="2000" dirty="0"/>
              <a:t> Егор Алексеевич, студент группы  21419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9A0E5E2-9633-4DA4-AA99-F1345FF721AA}"/>
              </a:ext>
            </a:extLst>
          </p:cNvPr>
          <p:cNvSpPr/>
          <p:nvPr/>
        </p:nvSpPr>
        <p:spPr>
          <a:xfrm>
            <a:off x="2297837" y="1221380"/>
            <a:ext cx="759632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/>
              <a:t>Определение влияния магнитного поля на разрушение антимагнитной пломбы</a:t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 descr="Образование в России для Иностранцев | Official website for the selection  of foreign citizens to study in Russia">
            <a:extLst>
              <a:ext uri="{FF2B5EF4-FFF2-40B4-BE49-F238E27FC236}">
                <a16:creationId xmlns:a16="http://schemas.microsoft.com/office/drawing/2014/main" id="{E2727991-9E56-4918-88C2-5722A956A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9424" y="255306"/>
            <a:ext cx="1467775" cy="146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022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7BAF4F3-10B5-4BE9-A0FA-0541CDE62B8E}"/>
              </a:ext>
            </a:extLst>
          </p:cNvPr>
          <p:cNvSpPr/>
          <p:nvPr/>
        </p:nvSpPr>
        <p:spPr>
          <a:xfrm>
            <a:off x="1464816" y="2051518"/>
            <a:ext cx="8859914" cy="280467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0A6312-9E66-4B80-8D59-912FF1A82A03}"/>
              </a:ext>
            </a:extLst>
          </p:cNvPr>
          <p:cNvSpPr txBox="1"/>
          <p:nvPr/>
        </p:nvSpPr>
        <p:spPr>
          <a:xfrm>
            <a:off x="802105" y="560254"/>
            <a:ext cx="7202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Заключение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2D43CE-CA1D-4E04-925D-C88142D894A6}"/>
              </a:ext>
            </a:extLst>
          </p:cNvPr>
          <p:cNvSpPr/>
          <p:nvPr/>
        </p:nvSpPr>
        <p:spPr>
          <a:xfrm>
            <a:off x="1700463" y="2229853"/>
            <a:ext cx="871086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Разрушение антимагнитной пломбы начинается при воздействии магнитного поля </a:t>
            </a:r>
            <a:r>
              <a:rPr lang="ru-RU" sz="2000" b="1" dirty="0">
                <a:solidFill>
                  <a:schemeClr val="bg1"/>
                </a:solidFill>
              </a:rPr>
              <a:t>от 50 </a:t>
            </a:r>
            <a:r>
              <a:rPr lang="ru-RU" sz="2000" b="1" dirty="0" err="1">
                <a:solidFill>
                  <a:schemeClr val="bg1"/>
                </a:solidFill>
              </a:rPr>
              <a:t>мТл</a:t>
            </a:r>
            <a:r>
              <a:rPr lang="en-US" sz="2000" b="1" dirty="0">
                <a:solidFill>
                  <a:schemeClr val="bg1"/>
                </a:solidFill>
              </a:rPr>
              <a:t>;</a:t>
            </a:r>
            <a:endParaRPr lang="ru-RU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При полях </a:t>
            </a:r>
            <a:r>
              <a:rPr lang="ru-RU" sz="2000" b="1" dirty="0">
                <a:solidFill>
                  <a:schemeClr val="bg1"/>
                </a:solidFill>
              </a:rPr>
              <a:t>выше 70 </a:t>
            </a:r>
            <a:r>
              <a:rPr lang="ru-RU" sz="2000" b="1" dirty="0" err="1">
                <a:solidFill>
                  <a:schemeClr val="bg1"/>
                </a:solidFill>
              </a:rPr>
              <a:t>мТл</a:t>
            </a:r>
            <a:r>
              <a:rPr lang="ru-RU" sz="2000" dirty="0">
                <a:solidFill>
                  <a:schemeClr val="bg1"/>
                </a:solidFill>
              </a:rPr>
              <a:t> происходит значительное разрушение пломбы с удалением магнитного материала</a:t>
            </a:r>
            <a:r>
              <a:rPr lang="en-US" sz="2000" dirty="0">
                <a:solidFill>
                  <a:schemeClr val="bg1"/>
                </a:solidFill>
              </a:rPr>
              <a:t>;</a:t>
            </a:r>
            <a:endParaRPr lang="ru-RU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Магнитные поля бытовых приборов составляют </a:t>
            </a:r>
            <a:r>
              <a:rPr lang="ru-RU" sz="2000" b="1" dirty="0">
                <a:solidFill>
                  <a:schemeClr val="bg1"/>
                </a:solidFill>
              </a:rPr>
              <a:t>0,05–0,07 </a:t>
            </a:r>
            <a:r>
              <a:rPr lang="ru-RU" sz="2000" b="1" dirty="0" err="1">
                <a:solidFill>
                  <a:schemeClr val="bg1"/>
                </a:solidFill>
              </a:rPr>
              <a:t>мТл</a:t>
            </a:r>
            <a:r>
              <a:rPr lang="ru-RU" sz="2000" dirty="0">
                <a:solidFill>
                  <a:schemeClr val="bg1"/>
                </a:solidFill>
              </a:rPr>
              <a:t>, что более чем в </a:t>
            </a:r>
            <a:r>
              <a:rPr lang="ru-RU" sz="2000" b="1" dirty="0">
                <a:solidFill>
                  <a:schemeClr val="bg1"/>
                </a:solidFill>
              </a:rPr>
              <a:t>700 раз меньше порога срабатывания</a:t>
            </a:r>
            <a:r>
              <a:rPr lang="ru-RU" sz="2000" dirty="0">
                <a:solidFill>
                  <a:schemeClr val="bg1"/>
                </a:solidFill>
              </a:rPr>
              <a:t> пломбы</a:t>
            </a:r>
            <a:r>
              <a:rPr lang="en-US" sz="2000" dirty="0">
                <a:solidFill>
                  <a:schemeClr val="bg1"/>
                </a:solidFill>
              </a:rPr>
              <a:t>;</a:t>
            </a:r>
            <a:endParaRPr lang="ru-RU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</a:rPr>
              <a:t>Бытовые приборы </a:t>
            </a:r>
            <a:r>
              <a:rPr lang="ru-RU" sz="2000" b="1" dirty="0">
                <a:solidFill>
                  <a:schemeClr val="bg1"/>
                </a:solidFill>
              </a:rPr>
              <a:t>не способны</a:t>
            </a:r>
            <a:r>
              <a:rPr lang="ru-RU" sz="2000" dirty="0">
                <a:solidFill>
                  <a:schemeClr val="bg1"/>
                </a:solidFill>
              </a:rPr>
              <a:t> вызвать разрушение антимагнитной пломбы при эксплуатации счётчиков.</a:t>
            </a:r>
          </a:p>
        </p:txBody>
      </p:sp>
    </p:spTree>
    <p:extLst>
      <p:ext uri="{BB962C8B-B14F-4D97-AF65-F5344CB8AC3E}">
        <p14:creationId xmlns:p14="http://schemas.microsoft.com/office/powerpoint/2010/main" val="1935120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65CF4B-FA38-4524-8E28-4189871CDB70}"/>
              </a:ext>
            </a:extLst>
          </p:cNvPr>
          <p:cNvSpPr txBox="1"/>
          <p:nvPr/>
        </p:nvSpPr>
        <p:spPr>
          <a:xfrm>
            <a:off x="802105" y="560254"/>
            <a:ext cx="7202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9582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B00E75-190A-44D7-914A-DAF33CDD8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8901" y="209920"/>
            <a:ext cx="6563099" cy="44140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A20F23-B200-4B5D-B576-66F4E45BB1A7}"/>
              </a:ext>
            </a:extLst>
          </p:cNvPr>
          <p:cNvSpPr txBox="1"/>
          <p:nvPr/>
        </p:nvSpPr>
        <p:spPr>
          <a:xfrm>
            <a:off x="802106" y="560254"/>
            <a:ext cx="465164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Введение</a:t>
            </a:r>
          </a:p>
          <a:p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Хищение электроэнергии — одна из ключевых причин коммерческих потерь сетевых организаций</a:t>
            </a:r>
            <a:r>
              <a:rPr lang="en-US" sz="2000" dirty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Одним из распространённых способов вмешательства является использование </a:t>
            </a:r>
            <a:r>
              <a:rPr lang="ru-RU" sz="2000" b="1" dirty="0"/>
              <a:t>неодимовых магнитов</a:t>
            </a:r>
            <a:r>
              <a:rPr lang="ru-RU" sz="2000" dirty="0"/>
              <a:t> для искажения показаний счётчиков</a:t>
            </a:r>
            <a:r>
              <a:rPr lang="en-US" sz="2000" dirty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Для борьбы </a:t>
            </a:r>
            <a:r>
              <a:rPr lang="ru-RU" sz="2000" dirty="0" err="1"/>
              <a:t>безучётного</a:t>
            </a:r>
            <a:r>
              <a:rPr lang="ru-RU" sz="2000" dirty="0"/>
              <a:t> потребления электроэнергии путем влияния магнитным полем на прибор учета используются </a:t>
            </a:r>
            <a:r>
              <a:rPr lang="ru-RU" sz="2000" dirty="0" err="1"/>
              <a:t>антимагмагнитные</a:t>
            </a:r>
            <a:r>
              <a:rPr lang="ru-RU" sz="2000" dirty="0"/>
              <a:t> пломбы.</a:t>
            </a:r>
          </a:p>
        </p:txBody>
      </p:sp>
      <p:pic>
        <p:nvPicPr>
          <p:cNvPr id="1026" name="Picture 2" descr="Купить Антимагнитные пломбы наклейки со склада.">
            <a:extLst>
              <a:ext uri="{FF2B5EF4-FFF2-40B4-BE49-F238E27FC236}">
                <a16:creationId xmlns:a16="http://schemas.microsoft.com/office/drawing/2014/main" id="{F9C2442C-2F72-4D51-A7FF-ACBA723DBC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167" b="71806" l="3372" r="94220">
                        <a14:foregroundMark x1="7033" y1="48611" x2="7033" y2="48611"/>
                        <a14:foregroundMark x1="3372" y1="46250" x2="3372" y2="46250"/>
                        <a14:foregroundMark x1="13295" y1="72083" x2="13295" y2="72083"/>
                        <a14:foregroundMark x1="67052" y1="30000" x2="67052" y2="30000"/>
                        <a14:foregroundMark x1="90270" y1="38611" x2="90270" y2="38611"/>
                        <a14:foregroundMark x1="92871" y1="44306" x2="92871" y2="44306"/>
                        <a14:foregroundMark x1="94220" y1="37639" x2="94220" y2="37639"/>
                        <a14:foregroundMark x1="38536" y1="51528" x2="38536" y2="51528"/>
                        <a14:foregroundMark x1="43160" y1="50972" x2="43160" y2="50972"/>
                        <a14:foregroundMark x1="41522" y1="50972" x2="41522" y2="50972"/>
                        <a14:foregroundMark x1="38825" y1="47222" x2="38825" y2="47222"/>
                        <a14:foregroundMark x1="37187" y1="47222" x2="36898" y2="48611"/>
                        <a14:foregroundMark x1="36898" y1="50556" x2="38247" y2="50972"/>
                        <a14:foregroundMark x1="93931" y1="44722" x2="93931" y2="44722"/>
                        <a14:foregroundMark x1="93931" y1="45694" x2="93931" y2="45694"/>
                        <a14:foregroundMark x1="93931" y1="45278" x2="93931" y2="45278"/>
                        <a14:foregroundMark x1="93931" y1="43889" x2="93931" y2="43889"/>
                        <a14:foregroundMark x1="93545" y1="43889" x2="93545" y2="43889"/>
                        <a14:foregroundMark x1="64355" y1="31806" x2="71773" y2="29167"/>
                        <a14:foregroundMark x1="61186" y1="30766" x2="60790" y2="30833"/>
                        <a14:foregroundMark x1="3661" y1="50139" x2="4239" y2="53611"/>
                        <a14:backgroundMark x1="61946" y1="29167" x2="62813" y2="293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258" b="23150"/>
          <a:stretch/>
        </p:blipFill>
        <p:spPr bwMode="auto">
          <a:xfrm>
            <a:off x="5628901" y="5237825"/>
            <a:ext cx="2902484" cy="103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896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8438112D-6F41-42A1-8B42-BBF1C0A48913}"/>
              </a:ext>
            </a:extLst>
          </p:cNvPr>
          <p:cNvSpPr/>
          <p:nvPr/>
        </p:nvSpPr>
        <p:spPr>
          <a:xfrm>
            <a:off x="5124450" y="5553075"/>
            <a:ext cx="3590925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A4C8E3-1F08-4DA7-A9C8-AD9498C5C837}"/>
              </a:ext>
            </a:extLst>
          </p:cNvPr>
          <p:cNvSpPr txBox="1"/>
          <p:nvPr/>
        </p:nvSpPr>
        <p:spPr>
          <a:xfrm>
            <a:off x="802106" y="560254"/>
            <a:ext cx="4651648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Проблема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Фиксируются случаи, когда потребители объясняют срабатывание антимагнитной пломбы воздействием магнитного поля бытовых приборов или смартфонов. Такие заявления создают неоднозначность в трактовке причин разрушения пломбы.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Требуется </a:t>
            </a:r>
            <a:r>
              <a:rPr lang="ru-RU" sz="2000" b="1" dirty="0"/>
              <a:t>экспериментальная проверка</a:t>
            </a:r>
            <a:r>
              <a:rPr lang="ru-RU" sz="2000" dirty="0"/>
              <a:t>, может ли магнитное поле бытовых устройств реально воздействовать на пломбы.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EC218-83F4-4D01-B613-3A0C708A431E}"/>
              </a:ext>
            </a:extLst>
          </p:cNvPr>
          <p:cNvSpPr txBox="1"/>
          <p:nvPr/>
        </p:nvSpPr>
        <p:spPr>
          <a:xfrm>
            <a:off x="5129964" y="5562099"/>
            <a:ext cx="35814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B = ? </a:t>
            </a:r>
            <a:r>
              <a:rPr lang="ru-RU" sz="60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мТл</a:t>
            </a:r>
            <a:endParaRPr lang="ru-RU" sz="6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8A1214-6EB1-4969-ADB8-F0BBE47F8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3754" y="1401080"/>
            <a:ext cx="6635367" cy="373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78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D49E54-9509-48E1-9369-6BFE891F5060}"/>
              </a:ext>
            </a:extLst>
          </p:cNvPr>
          <p:cNvSpPr txBox="1"/>
          <p:nvPr/>
        </p:nvSpPr>
        <p:spPr>
          <a:xfrm>
            <a:off x="802105" y="560254"/>
            <a:ext cx="720290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Исследование</a:t>
            </a:r>
          </a:p>
          <a:p>
            <a:endParaRPr lang="ru-RU" dirty="0"/>
          </a:p>
          <a:p>
            <a:r>
              <a:rPr lang="ru-RU" sz="2000" dirty="0"/>
              <a:t>Объекты испытания</a:t>
            </a:r>
            <a:r>
              <a:rPr lang="en-US" sz="2000" dirty="0"/>
              <a:t>:</a:t>
            </a:r>
            <a:r>
              <a:rPr lang="ru-RU" sz="20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антимагнитная пломба «</a:t>
            </a:r>
            <a:r>
              <a:rPr lang="ru-RU" sz="2000" dirty="0" err="1"/>
              <a:t>МагнеТ</a:t>
            </a:r>
            <a:r>
              <a:rPr lang="ru-RU" sz="2000" dirty="0"/>
              <a:t>» производства  ООО "</a:t>
            </a:r>
            <a:r>
              <a:rPr lang="ru-RU" sz="2000" dirty="0" err="1"/>
              <a:t>Андреал</a:t>
            </a:r>
            <a:r>
              <a:rPr lang="ru-RU" sz="2000" dirty="0"/>
              <a:t>“</a:t>
            </a:r>
            <a:r>
              <a:rPr lang="en-US" sz="2000" dirty="0"/>
              <a:t>;</a:t>
            </a: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микроволновая печь </a:t>
            </a:r>
            <a:r>
              <a:rPr lang="en-US" sz="2000" dirty="0" err="1"/>
              <a:t>Midea</a:t>
            </a:r>
            <a:r>
              <a:rPr lang="en-US" sz="2000" dirty="0"/>
              <a:t> NM720CWW;</a:t>
            </a: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морозильная камера </a:t>
            </a:r>
            <a:r>
              <a:rPr lang="en-US" sz="2000" dirty="0"/>
              <a:t>ATLANT </a:t>
            </a:r>
            <a:r>
              <a:rPr lang="ru-RU" sz="2000" dirty="0"/>
              <a:t>КШД – 215-0</a:t>
            </a:r>
            <a:r>
              <a:rPr lang="en-US" sz="2000" dirty="0"/>
              <a:t>;</a:t>
            </a: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токовые клещи  </a:t>
            </a:r>
            <a:r>
              <a:rPr lang="en-US" sz="2000" dirty="0"/>
              <a:t>MASTECH M52108;</a:t>
            </a: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мобильный телефон </a:t>
            </a:r>
            <a:r>
              <a:rPr lang="en-US" sz="2000" dirty="0"/>
              <a:t>Philips xenium E331;</a:t>
            </a: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смартфон </a:t>
            </a:r>
            <a:r>
              <a:rPr lang="en-US" sz="2000" dirty="0" err="1"/>
              <a:t>Meizu</a:t>
            </a:r>
            <a:r>
              <a:rPr lang="en-US" sz="2000" dirty="0"/>
              <a:t> M5 Note.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ru-RU" sz="2000" dirty="0"/>
              <a:t>Оборудование</a:t>
            </a:r>
            <a:r>
              <a:rPr lang="en-US" sz="20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измеритель магнитной </a:t>
            </a:r>
          </a:p>
          <a:p>
            <a:r>
              <a:rPr lang="ru-RU" sz="2000" dirty="0"/>
              <a:t>индукции РШ1-10</a:t>
            </a:r>
            <a:r>
              <a:rPr lang="en-US" sz="2000" dirty="0"/>
              <a:t>;</a:t>
            </a: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электромагнитная камера ЭК</a:t>
            </a:r>
            <a:r>
              <a:rPr lang="en-US" sz="2000" dirty="0"/>
              <a:t>.</a:t>
            </a:r>
            <a:endParaRPr lang="ru-RU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47BBC72-A87B-40DE-9FEA-F9E9A61C8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688" y="560254"/>
            <a:ext cx="3586508" cy="479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9AFD34-5F58-4853-996D-760CF02D2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9964" y="4258867"/>
            <a:ext cx="3416386" cy="259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163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4F6EED-202D-4679-9156-D27BEC053E60}"/>
              </a:ext>
            </a:extLst>
          </p:cNvPr>
          <p:cNvSpPr txBox="1"/>
          <p:nvPr/>
        </p:nvSpPr>
        <p:spPr>
          <a:xfrm>
            <a:off x="802105" y="560254"/>
            <a:ext cx="720290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Исследование влияния магнитного поля на антимагнитную пломбу</a:t>
            </a:r>
            <a:endParaRPr lang="en-US" sz="4400" dirty="0"/>
          </a:p>
          <a:p>
            <a:endParaRPr lang="ru-RU" sz="44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5965D02-EE90-49A1-AE7F-F9D6D583B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039992"/>
            <a:ext cx="12192001" cy="27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024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8B4518-BE74-4E38-9269-D8A8E206727F}"/>
              </a:ext>
            </a:extLst>
          </p:cNvPr>
          <p:cNvSpPr txBox="1"/>
          <p:nvPr/>
        </p:nvSpPr>
        <p:spPr>
          <a:xfrm>
            <a:off x="802105" y="560254"/>
            <a:ext cx="720290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Исследование влияния бытовой техники на антимагнитную пломбу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4FF2773-8726-4352-9216-8DC91EBBB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83912"/>
            <a:ext cx="5559530" cy="417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3DBD8397-1320-4C55-87E1-DA1345235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470" y="2683912"/>
            <a:ext cx="5550285" cy="417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202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F0422A90-8A78-431A-A801-7E1AED00B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83910"/>
            <a:ext cx="5538247" cy="417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3A1247B0-2246-4430-89E7-0A6F945D8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631" y="2695074"/>
            <a:ext cx="5514369" cy="416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4BB62E-785F-4591-854A-E86E660EA8AE}"/>
              </a:ext>
            </a:extLst>
          </p:cNvPr>
          <p:cNvSpPr txBox="1"/>
          <p:nvPr/>
        </p:nvSpPr>
        <p:spPr>
          <a:xfrm>
            <a:off x="802105" y="560254"/>
            <a:ext cx="720290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Исследование влияния бытовой техники на антимагнитную пломбу</a:t>
            </a:r>
          </a:p>
        </p:txBody>
      </p:sp>
    </p:spTree>
    <p:extLst>
      <p:ext uri="{BB962C8B-B14F-4D97-AF65-F5344CB8AC3E}">
        <p14:creationId xmlns:p14="http://schemas.microsoft.com/office/powerpoint/2010/main" val="3322425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11475CD-861F-4CF7-BFF9-8AF50191DFB6}"/>
              </a:ext>
            </a:extLst>
          </p:cNvPr>
          <p:cNvSpPr txBox="1"/>
          <p:nvPr/>
        </p:nvSpPr>
        <p:spPr>
          <a:xfrm>
            <a:off x="802105" y="560254"/>
            <a:ext cx="720290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Исследование влияния бытовой техники на антимагнитную пломбу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B6603CD-9650-4EF9-ACA9-B1A97BFA4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2" y="2678005"/>
            <a:ext cx="5553075" cy="417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158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0EA66B-4516-41DC-ACD7-98E9FA9787AA}"/>
              </a:ext>
            </a:extLst>
          </p:cNvPr>
          <p:cNvSpPr txBox="1"/>
          <p:nvPr/>
        </p:nvSpPr>
        <p:spPr>
          <a:xfrm>
            <a:off x="802105" y="560254"/>
            <a:ext cx="7202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Результаты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6FCA9611-C3CE-4B54-BB60-3F46D66FCB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331104"/>
              </p:ext>
            </p:extLst>
          </p:nvPr>
        </p:nvGraphicFramePr>
        <p:xfrm>
          <a:off x="1376039" y="1385183"/>
          <a:ext cx="9454718" cy="4087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7359">
                  <a:extLst>
                    <a:ext uri="{9D8B030D-6E8A-4147-A177-3AD203B41FA5}">
                      <a16:colId xmlns:a16="http://schemas.microsoft.com/office/drawing/2014/main" val="3633328221"/>
                    </a:ext>
                  </a:extLst>
                </a:gridCol>
                <a:gridCol w="4727359">
                  <a:extLst>
                    <a:ext uri="{9D8B030D-6E8A-4147-A177-3AD203B41FA5}">
                      <a16:colId xmlns:a16="http://schemas.microsoft.com/office/drawing/2014/main" val="1735080606"/>
                    </a:ext>
                  </a:extLst>
                </a:gridCol>
              </a:tblGrid>
              <a:tr h="459073">
                <a:tc>
                  <a:txBody>
                    <a:bodyPr/>
                    <a:lstStyle/>
                    <a:p>
                      <a:pPr algn="l"/>
                      <a:r>
                        <a:rPr lang="ru-RU" dirty="0"/>
                        <a:t>Приборы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/>
                        <a:t>Магнитная индукция </a:t>
                      </a:r>
                      <a:r>
                        <a:rPr lang="en-US" dirty="0"/>
                        <a:t>B, </a:t>
                      </a:r>
                      <a:r>
                        <a:rPr lang="ru-RU" dirty="0" err="1"/>
                        <a:t>мТл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964969"/>
                  </a:ext>
                </a:extLst>
              </a:tr>
              <a:tr h="792372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Микроволновая печь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Midea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NM720CWW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7194876"/>
                  </a:ext>
                </a:extLst>
              </a:tr>
              <a:tr h="792372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Морозильная камера ATLANT КШД - 215-0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591198"/>
                  </a:ext>
                </a:extLst>
              </a:tr>
              <a:tr h="459073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Токовые клещи 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MASTECH M52108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2067442"/>
                  </a:ext>
                </a:extLst>
              </a:tr>
              <a:tr h="792372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Мобильный телефон 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Philips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Хenium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E331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016963"/>
                  </a:ext>
                </a:extLst>
              </a:tr>
              <a:tr h="792372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Смартфон (двухсимочный)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Meizu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M5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420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7782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Сетк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TM03457485[[fn=Сетка]]</Template>
  <TotalTime>112</TotalTime>
  <Words>296</Words>
  <Application>Microsoft Office PowerPoint</Application>
  <PresentationFormat>Широкоэкранный</PresentationFormat>
  <Paragraphs>50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Yu Gothic UI Semibold</vt:lpstr>
      <vt:lpstr>Arial</vt:lpstr>
      <vt:lpstr>Century Gothic</vt:lpstr>
      <vt:lpstr>Сетка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Определение влияния магнитного поля на разрушение антимагнитной пломбы </dc:title>
  <dc:creator>Никита Иванов</dc:creator>
  <cp:lastModifiedBy>Никита Иванов</cp:lastModifiedBy>
  <cp:revision>4</cp:revision>
  <dcterms:created xsi:type="dcterms:W3CDTF">2025-11-26T12:31:12Z</dcterms:created>
  <dcterms:modified xsi:type="dcterms:W3CDTF">2025-11-26T15:08:02Z</dcterms:modified>
</cp:coreProperties>
</file>