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9" r:id="rId2"/>
    <p:sldId id="256" r:id="rId3"/>
    <p:sldId id="257" r:id="rId4"/>
    <p:sldId id="274" r:id="rId5"/>
    <p:sldId id="259" r:id="rId6"/>
    <p:sldId id="278" r:id="rId7"/>
    <p:sldId id="260" r:id="rId8"/>
    <p:sldId id="262" r:id="rId9"/>
    <p:sldId id="264" r:id="rId10"/>
    <p:sldId id="267" r:id="rId11"/>
  </p:sldIdLst>
  <p:sldSz cx="12192000" cy="6858000"/>
  <p:notesSz cx="12192000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15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46007A"/>
    <a:srgbClr val="530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 showGuides="1">
      <p:cViewPr varScale="1">
        <p:scale>
          <a:sx n="81" d="100"/>
          <a:sy n="81" d="100"/>
        </p:scale>
        <p:origin x="725" y="72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9662C6-32E3-CA43-91C1-01744316CC81}" type="doc">
      <dgm:prSet loTypeId="urn:microsoft.com/office/officeart/2005/8/layout/venn2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E909A965-9879-C344-BBA2-9CE00150632E}">
      <dgm:prSet phldrT="[Текст]" custT="1"/>
      <dgm:spPr>
        <a:solidFill>
          <a:srgbClr val="15125C"/>
        </a:solidFill>
        <a:ln>
          <a:noFill/>
        </a:ln>
      </dgm:spPr>
      <dgm:t>
        <a:bodyPr/>
        <a:lstStyle/>
        <a:p>
          <a:r>
            <a:rPr lang="en-US" sz="1800" dirty="0">
              <a:latin typeface="Aptos" panose="020B0004020202020204" pitchFamily="34" charset="0"/>
            </a:rPr>
            <a:t>TAM</a:t>
          </a:r>
          <a:endParaRPr lang="ru-RU" sz="1800" dirty="0">
            <a:latin typeface="Aptos" panose="020B0004020202020204" pitchFamily="34" charset="0"/>
          </a:endParaRPr>
        </a:p>
        <a:p>
          <a:r>
            <a:rPr lang="ru-RU" sz="1800" dirty="0">
              <a:latin typeface="Aptos" panose="020B0004020202020204" pitchFamily="34" charset="0"/>
            </a:rPr>
            <a:t>3,9 </a:t>
          </a:r>
          <a:r>
            <a:rPr lang="ru-RU" sz="1800" dirty="0" err="1">
              <a:latin typeface="Aptos" panose="020B0004020202020204" pitchFamily="34" charset="0"/>
            </a:rPr>
            <a:t>трлн.руб</a:t>
          </a:r>
          <a:endParaRPr lang="ru-RU" sz="1800" dirty="0">
            <a:latin typeface="Aptos" panose="020B0004020202020204" pitchFamily="34" charset="0"/>
          </a:endParaRPr>
        </a:p>
      </dgm:t>
    </dgm:pt>
    <dgm:pt modelId="{279A241D-8CEA-C746-9458-6DF219D91FC0}" type="parTrans" cxnId="{0AAFB50F-A147-964E-9385-CB51CDB4F982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9027A234-F05B-264F-BC0E-386ED5CA64E5}" type="sibTrans" cxnId="{0AAFB50F-A147-964E-9385-CB51CDB4F982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7C35DBCB-D1C0-3740-A018-300A761F0E06}">
      <dgm:prSet phldrT="[Текст]" custT="1"/>
      <dgm:spPr>
        <a:solidFill>
          <a:srgbClr val="1F1A8F"/>
        </a:solidFill>
        <a:ln>
          <a:noFill/>
        </a:ln>
      </dgm:spPr>
      <dgm:t>
        <a:bodyPr/>
        <a:lstStyle/>
        <a:p>
          <a:r>
            <a:rPr lang="en-US" sz="1800" dirty="0">
              <a:latin typeface="Aptos" panose="020B0004020202020204" pitchFamily="34" charset="0"/>
            </a:rPr>
            <a:t>SAM</a:t>
          </a:r>
          <a:endParaRPr lang="ru-RU" sz="1800" dirty="0">
            <a:latin typeface="Aptos" panose="020B0004020202020204" pitchFamily="34" charset="0"/>
          </a:endParaRPr>
        </a:p>
        <a:p>
          <a:r>
            <a:rPr lang="ru-RU" sz="1800" dirty="0">
              <a:latin typeface="Aptos" panose="020B0004020202020204" pitchFamily="34" charset="0"/>
            </a:rPr>
            <a:t>500,8 </a:t>
          </a:r>
          <a:r>
            <a:rPr lang="ru-RU" sz="1800" dirty="0" err="1">
              <a:latin typeface="Aptos" panose="020B0004020202020204" pitchFamily="34" charset="0"/>
            </a:rPr>
            <a:t>млрд.руб</a:t>
          </a:r>
          <a:endParaRPr lang="ru-RU" sz="1800" dirty="0">
            <a:latin typeface="Aptos" panose="020B0004020202020204" pitchFamily="34" charset="0"/>
          </a:endParaRPr>
        </a:p>
      </dgm:t>
    </dgm:pt>
    <dgm:pt modelId="{DB986FFB-FEF6-EA40-A09C-6F99A1C2C37B}" type="parTrans" cxnId="{840E2FAD-C70D-B142-8D11-138E44F2EF4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66417AD0-8FA2-4547-8668-E917A34E34A5}" type="sibTrans" cxnId="{840E2FAD-C70D-B142-8D11-138E44F2EF4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8F1D5E23-D38E-B842-AFD6-6E17A6E98469}">
      <dgm:prSet phldrT="[Текст]" custT="1"/>
      <dgm:spPr>
        <a:solidFill>
          <a:srgbClr val="281EC5"/>
        </a:solidFill>
        <a:ln>
          <a:noFill/>
        </a:ln>
      </dgm:spPr>
      <dgm:t>
        <a:bodyPr/>
        <a:lstStyle/>
        <a:p>
          <a:r>
            <a:rPr lang="en-US" sz="1800" dirty="0">
              <a:latin typeface="Aptos" panose="020B0004020202020204" pitchFamily="34" charset="0"/>
            </a:rPr>
            <a:t>SOM</a:t>
          </a:r>
          <a:endParaRPr lang="ru-RU" sz="1800" dirty="0">
            <a:latin typeface="Aptos" panose="020B0004020202020204" pitchFamily="34" charset="0"/>
          </a:endParaRPr>
        </a:p>
        <a:p>
          <a:r>
            <a:rPr lang="ru-RU" sz="1800" dirty="0">
              <a:latin typeface="Aptos" panose="020B0004020202020204" pitchFamily="34" charset="0"/>
            </a:rPr>
            <a:t>500,8 </a:t>
          </a:r>
          <a:r>
            <a:rPr lang="ru-RU" sz="1800" dirty="0" err="1">
              <a:latin typeface="Aptos" panose="020B0004020202020204" pitchFamily="34" charset="0"/>
            </a:rPr>
            <a:t>млн.руб</a:t>
          </a:r>
          <a:endParaRPr lang="ru-RU" sz="1800" dirty="0">
            <a:latin typeface="Aptos" panose="020B0004020202020204" pitchFamily="34" charset="0"/>
          </a:endParaRPr>
        </a:p>
      </dgm:t>
    </dgm:pt>
    <dgm:pt modelId="{0DCB4CAA-9744-C34D-8E25-760A0C09AD50}" type="parTrans" cxnId="{98294FDD-4434-D04E-A38F-8D5313E18DC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62F4BF5E-8B86-1F45-BB5A-A1DCD470D081}" type="sibTrans" cxnId="{98294FDD-4434-D04E-A38F-8D5313E18DC7}">
      <dgm:prSet/>
      <dgm:spPr/>
      <dgm:t>
        <a:bodyPr/>
        <a:lstStyle/>
        <a:p>
          <a:endParaRPr lang="ru-RU">
            <a:latin typeface="Aptos" panose="020B0004020202020204" pitchFamily="34" charset="0"/>
          </a:endParaRPr>
        </a:p>
      </dgm:t>
    </dgm:pt>
    <dgm:pt modelId="{D948C526-7EE7-E44D-BB5D-201E82D8E532}" type="pres">
      <dgm:prSet presAssocID="{4D9662C6-32E3-CA43-91C1-01744316CC81}" presName="Name0" presStyleCnt="0">
        <dgm:presLayoutVars>
          <dgm:chMax val="7"/>
          <dgm:resizeHandles val="exact"/>
        </dgm:presLayoutVars>
      </dgm:prSet>
      <dgm:spPr/>
    </dgm:pt>
    <dgm:pt modelId="{B957DEA5-0B25-B346-B1AB-9B550FEC6D18}" type="pres">
      <dgm:prSet presAssocID="{4D9662C6-32E3-CA43-91C1-01744316CC81}" presName="comp1" presStyleCnt="0"/>
      <dgm:spPr/>
    </dgm:pt>
    <dgm:pt modelId="{A308A42D-76B6-2C47-A023-80AE9221FE20}" type="pres">
      <dgm:prSet presAssocID="{4D9662C6-32E3-CA43-91C1-01744316CC81}" presName="circle1" presStyleLbl="node1" presStyleIdx="0" presStyleCnt="3" custLinFactNeighborX="-43067"/>
      <dgm:spPr/>
    </dgm:pt>
    <dgm:pt modelId="{E59CFDB7-B6FA-D249-BE42-4F25238CC713}" type="pres">
      <dgm:prSet presAssocID="{4D9662C6-32E3-CA43-91C1-01744316CC81}" presName="c1text" presStyleLbl="node1" presStyleIdx="0" presStyleCnt="3">
        <dgm:presLayoutVars>
          <dgm:bulletEnabled val="1"/>
        </dgm:presLayoutVars>
      </dgm:prSet>
      <dgm:spPr/>
    </dgm:pt>
    <dgm:pt modelId="{61DF17B0-1454-2440-A23C-CAD64395CC30}" type="pres">
      <dgm:prSet presAssocID="{4D9662C6-32E3-CA43-91C1-01744316CC81}" presName="comp2" presStyleCnt="0"/>
      <dgm:spPr/>
    </dgm:pt>
    <dgm:pt modelId="{E93B0AC0-7FEB-AF4F-B9F6-3FEB392EDA9B}" type="pres">
      <dgm:prSet presAssocID="{4D9662C6-32E3-CA43-91C1-01744316CC81}" presName="circle2" presStyleLbl="node1" presStyleIdx="1" presStyleCnt="3"/>
      <dgm:spPr/>
    </dgm:pt>
    <dgm:pt modelId="{67009AE5-3A23-8C45-B2C0-28D590813989}" type="pres">
      <dgm:prSet presAssocID="{4D9662C6-32E3-CA43-91C1-01744316CC81}" presName="c2text" presStyleLbl="node1" presStyleIdx="1" presStyleCnt="3">
        <dgm:presLayoutVars>
          <dgm:bulletEnabled val="1"/>
        </dgm:presLayoutVars>
      </dgm:prSet>
      <dgm:spPr/>
    </dgm:pt>
    <dgm:pt modelId="{B2B6A2A2-4D6D-B244-8572-66592D266338}" type="pres">
      <dgm:prSet presAssocID="{4D9662C6-32E3-CA43-91C1-01744316CC81}" presName="comp3" presStyleCnt="0"/>
      <dgm:spPr/>
    </dgm:pt>
    <dgm:pt modelId="{05965B9A-130C-AD48-977A-B80A202D6C58}" type="pres">
      <dgm:prSet presAssocID="{4D9662C6-32E3-CA43-91C1-01744316CC81}" presName="circle3" presStyleLbl="node1" presStyleIdx="2" presStyleCnt="3"/>
      <dgm:spPr/>
    </dgm:pt>
    <dgm:pt modelId="{C1FA8EA9-FD4D-7549-9903-49BE327330C2}" type="pres">
      <dgm:prSet presAssocID="{4D9662C6-32E3-CA43-91C1-01744316CC81}" presName="c3text" presStyleLbl="node1" presStyleIdx="2" presStyleCnt="3">
        <dgm:presLayoutVars>
          <dgm:bulletEnabled val="1"/>
        </dgm:presLayoutVars>
      </dgm:prSet>
      <dgm:spPr/>
    </dgm:pt>
  </dgm:ptLst>
  <dgm:cxnLst>
    <dgm:cxn modelId="{0AAFB50F-A147-964E-9385-CB51CDB4F982}" srcId="{4D9662C6-32E3-CA43-91C1-01744316CC81}" destId="{E909A965-9879-C344-BBA2-9CE00150632E}" srcOrd="0" destOrd="0" parTransId="{279A241D-8CEA-C746-9458-6DF219D91FC0}" sibTransId="{9027A234-F05B-264F-BC0E-386ED5CA64E5}"/>
    <dgm:cxn modelId="{5C5EE767-6A9E-B64C-9801-6E004FA310DB}" type="presOf" srcId="{7C35DBCB-D1C0-3740-A018-300A761F0E06}" destId="{67009AE5-3A23-8C45-B2C0-28D590813989}" srcOrd="1" destOrd="0" presId="urn:microsoft.com/office/officeart/2005/8/layout/venn2"/>
    <dgm:cxn modelId="{A754C179-A46C-6545-B1A7-81F319149229}" type="presOf" srcId="{8F1D5E23-D38E-B842-AFD6-6E17A6E98469}" destId="{C1FA8EA9-FD4D-7549-9903-49BE327330C2}" srcOrd="1" destOrd="0" presId="urn:microsoft.com/office/officeart/2005/8/layout/venn2"/>
    <dgm:cxn modelId="{98FC509C-6CD2-4249-993A-A91987A2FFD4}" type="presOf" srcId="{8F1D5E23-D38E-B842-AFD6-6E17A6E98469}" destId="{05965B9A-130C-AD48-977A-B80A202D6C58}" srcOrd="0" destOrd="0" presId="urn:microsoft.com/office/officeart/2005/8/layout/venn2"/>
    <dgm:cxn modelId="{424EB5AA-66D8-A847-BE9C-CA45494508B3}" type="presOf" srcId="{E909A965-9879-C344-BBA2-9CE00150632E}" destId="{E59CFDB7-B6FA-D249-BE42-4F25238CC713}" srcOrd="1" destOrd="0" presId="urn:microsoft.com/office/officeart/2005/8/layout/venn2"/>
    <dgm:cxn modelId="{840E2FAD-C70D-B142-8D11-138E44F2EF47}" srcId="{4D9662C6-32E3-CA43-91C1-01744316CC81}" destId="{7C35DBCB-D1C0-3740-A018-300A761F0E06}" srcOrd="1" destOrd="0" parTransId="{DB986FFB-FEF6-EA40-A09C-6F99A1C2C37B}" sibTransId="{66417AD0-8FA2-4547-8668-E917A34E34A5}"/>
    <dgm:cxn modelId="{2101B5B8-6279-6744-8C06-90F4051DF0BD}" type="presOf" srcId="{E909A965-9879-C344-BBA2-9CE00150632E}" destId="{A308A42D-76B6-2C47-A023-80AE9221FE20}" srcOrd="0" destOrd="0" presId="urn:microsoft.com/office/officeart/2005/8/layout/venn2"/>
    <dgm:cxn modelId="{76EF48BA-F13A-8F4C-9B27-21DD3AE5CB96}" type="presOf" srcId="{7C35DBCB-D1C0-3740-A018-300A761F0E06}" destId="{E93B0AC0-7FEB-AF4F-B9F6-3FEB392EDA9B}" srcOrd="0" destOrd="0" presId="urn:microsoft.com/office/officeart/2005/8/layout/venn2"/>
    <dgm:cxn modelId="{8BC220D5-0BC8-2243-AC70-940DE1C2B5A6}" type="presOf" srcId="{4D9662C6-32E3-CA43-91C1-01744316CC81}" destId="{D948C526-7EE7-E44D-BB5D-201E82D8E532}" srcOrd="0" destOrd="0" presId="urn:microsoft.com/office/officeart/2005/8/layout/venn2"/>
    <dgm:cxn modelId="{98294FDD-4434-D04E-A38F-8D5313E18DC7}" srcId="{4D9662C6-32E3-CA43-91C1-01744316CC81}" destId="{8F1D5E23-D38E-B842-AFD6-6E17A6E98469}" srcOrd="2" destOrd="0" parTransId="{0DCB4CAA-9744-C34D-8E25-760A0C09AD50}" sibTransId="{62F4BF5E-8B86-1F45-BB5A-A1DCD470D081}"/>
    <dgm:cxn modelId="{EF5B3262-1D0B-564D-9E93-45B804D06E35}" type="presParOf" srcId="{D948C526-7EE7-E44D-BB5D-201E82D8E532}" destId="{B957DEA5-0B25-B346-B1AB-9B550FEC6D18}" srcOrd="0" destOrd="0" presId="urn:microsoft.com/office/officeart/2005/8/layout/venn2"/>
    <dgm:cxn modelId="{74F5BD7C-7938-B94D-97BE-83A5C989545B}" type="presParOf" srcId="{B957DEA5-0B25-B346-B1AB-9B550FEC6D18}" destId="{A308A42D-76B6-2C47-A023-80AE9221FE20}" srcOrd="0" destOrd="0" presId="urn:microsoft.com/office/officeart/2005/8/layout/venn2"/>
    <dgm:cxn modelId="{4FB38EAF-35CC-3143-BF3E-89508CCF2D74}" type="presParOf" srcId="{B957DEA5-0B25-B346-B1AB-9B550FEC6D18}" destId="{E59CFDB7-B6FA-D249-BE42-4F25238CC713}" srcOrd="1" destOrd="0" presId="urn:microsoft.com/office/officeart/2005/8/layout/venn2"/>
    <dgm:cxn modelId="{6048C8D0-BEEF-5844-A9FD-BBE3E3CB6B58}" type="presParOf" srcId="{D948C526-7EE7-E44D-BB5D-201E82D8E532}" destId="{61DF17B0-1454-2440-A23C-CAD64395CC30}" srcOrd="1" destOrd="0" presId="urn:microsoft.com/office/officeart/2005/8/layout/venn2"/>
    <dgm:cxn modelId="{65794252-4523-8E4A-94B1-A70F835ABEBE}" type="presParOf" srcId="{61DF17B0-1454-2440-A23C-CAD64395CC30}" destId="{E93B0AC0-7FEB-AF4F-B9F6-3FEB392EDA9B}" srcOrd="0" destOrd="0" presId="urn:microsoft.com/office/officeart/2005/8/layout/venn2"/>
    <dgm:cxn modelId="{7AE1F7F4-9705-9142-97FC-2E43F1A17740}" type="presParOf" srcId="{61DF17B0-1454-2440-A23C-CAD64395CC30}" destId="{67009AE5-3A23-8C45-B2C0-28D590813989}" srcOrd="1" destOrd="0" presId="urn:microsoft.com/office/officeart/2005/8/layout/venn2"/>
    <dgm:cxn modelId="{F867518C-B3B2-6740-B8BD-7B727F346317}" type="presParOf" srcId="{D948C526-7EE7-E44D-BB5D-201E82D8E532}" destId="{B2B6A2A2-4D6D-B244-8572-66592D266338}" srcOrd="2" destOrd="0" presId="urn:microsoft.com/office/officeart/2005/8/layout/venn2"/>
    <dgm:cxn modelId="{22C9738E-4D36-3E44-9F1E-D1B21820FB59}" type="presParOf" srcId="{B2B6A2A2-4D6D-B244-8572-66592D266338}" destId="{05965B9A-130C-AD48-977A-B80A202D6C58}" srcOrd="0" destOrd="0" presId="urn:microsoft.com/office/officeart/2005/8/layout/venn2"/>
    <dgm:cxn modelId="{C5FEF918-264F-8644-B8FC-CDC7730F08EC}" type="presParOf" srcId="{B2B6A2A2-4D6D-B244-8572-66592D266338}" destId="{C1FA8EA9-FD4D-7549-9903-49BE327330C2}" srcOrd="1" destOrd="0" presId="urn:microsoft.com/office/officeart/2005/8/layout/venn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8A42D-76B6-2C47-A023-80AE9221FE20}">
      <dsp:nvSpPr>
        <dsp:cNvPr id="0" name=""/>
        <dsp:cNvSpPr/>
      </dsp:nvSpPr>
      <dsp:spPr>
        <a:xfrm>
          <a:off x="0" y="92286"/>
          <a:ext cx="4836160" cy="4836160"/>
        </a:xfrm>
        <a:prstGeom prst="ellipse">
          <a:avLst/>
        </a:prstGeom>
        <a:solidFill>
          <a:srgbClr val="15125C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ptos" panose="020B0004020202020204" pitchFamily="34" charset="0"/>
            </a:rPr>
            <a:t>TAM</a:t>
          </a:r>
          <a:endParaRPr lang="ru-RU" sz="1800" kern="1200" dirty="0">
            <a:latin typeface="Aptos" panose="020B00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ptos" panose="020B0004020202020204" pitchFamily="34" charset="0"/>
            </a:rPr>
            <a:t>3,9 </a:t>
          </a:r>
          <a:r>
            <a:rPr lang="ru-RU" sz="1800" kern="1200" dirty="0" err="1">
              <a:latin typeface="Aptos" panose="020B0004020202020204" pitchFamily="34" charset="0"/>
            </a:rPr>
            <a:t>трлн.руб</a:t>
          </a:r>
          <a:endParaRPr lang="ru-RU" sz="1800" kern="1200" dirty="0">
            <a:latin typeface="Aptos" panose="020B0004020202020204" pitchFamily="34" charset="0"/>
          </a:endParaRPr>
        </a:p>
      </dsp:txBody>
      <dsp:txXfrm>
        <a:off x="1572961" y="334094"/>
        <a:ext cx="1690237" cy="725424"/>
      </dsp:txXfrm>
    </dsp:sp>
    <dsp:sp modelId="{E93B0AC0-7FEB-AF4F-B9F6-3FEB392EDA9B}">
      <dsp:nvSpPr>
        <dsp:cNvPr id="0" name=""/>
        <dsp:cNvSpPr/>
      </dsp:nvSpPr>
      <dsp:spPr>
        <a:xfrm>
          <a:off x="604519" y="1301326"/>
          <a:ext cx="3627120" cy="3627120"/>
        </a:xfrm>
        <a:prstGeom prst="ellipse">
          <a:avLst/>
        </a:prstGeom>
        <a:solidFill>
          <a:srgbClr val="1F1A8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ptos" panose="020B0004020202020204" pitchFamily="34" charset="0"/>
            </a:rPr>
            <a:t>SAM</a:t>
          </a:r>
          <a:endParaRPr lang="ru-RU" sz="1800" kern="1200" dirty="0">
            <a:latin typeface="Aptos" panose="020B00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ptos" panose="020B0004020202020204" pitchFamily="34" charset="0"/>
            </a:rPr>
            <a:t>500,8 </a:t>
          </a:r>
          <a:r>
            <a:rPr lang="ru-RU" sz="1800" kern="1200" dirty="0" err="1">
              <a:latin typeface="Aptos" panose="020B0004020202020204" pitchFamily="34" charset="0"/>
            </a:rPr>
            <a:t>млрд.руб</a:t>
          </a:r>
          <a:endParaRPr lang="ru-RU" sz="1800" kern="1200" dirty="0">
            <a:latin typeface="Aptos" panose="020B0004020202020204" pitchFamily="34" charset="0"/>
          </a:endParaRPr>
        </a:p>
      </dsp:txBody>
      <dsp:txXfrm>
        <a:off x="1572961" y="1528021"/>
        <a:ext cx="1690237" cy="680085"/>
      </dsp:txXfrm>
    </dsp:sp>
    <dsp:sp modelId="{05965B9A-130C-AD48-977A-B80A202D6C58}">
      <dsp:nvSpPr>
        <dsp:cNvPr id="0" name=""/>
        <dsp:cNvSpPr/>
      </dsp:nvSpPr>
      <dsp:spPr>
        <a:xfrm>
          <a:off x="1209040" y="2510366"/>
          <a:ext cx="2418080" cy="2418080"/>
        </a:xfrm>
        <a:prstGeom prst="ellipse">
          <a:avLst/>
        </a:prstGeom>
        <a:solidFill>
          <a:srgbClr val="281EC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ptos" panose="020B0004020202020204" pitchFamily="34" charset="0"/>
            </a:rPr>
            <a:t>SOM</a:t>
          </a:r>
          <a:endParaRPr lang="ru-RU" sz="1800" kern="1200" dirty="0">
            <a:latin typeface="Aptos" panose="020B00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ptos" panose="020B0004020202020204" pitchFamily="34" charset="0"/>
            </a:rPr>
            <a:t>500,8 </a:t>
          </a:r>
          <a:r>
            <a:rPr lang="ru-RU" sz="1800" kern="1200" dirty="0" err="1">
              <a:latin typeface="Aptos" panose="020B0004020202020204" pitchFamily="34" charset="0"/>
            </a:rPr>
            <a:t>млн.руб</a:t>
          </a:r>
          <a:endParaRPr lang="ru-RU" sz="1800" kern="1200" dirty="0">
            <a:latin typeface="Aptos" panose="020B0004020202020204" pitchFamily="34" charset="0"/>
          </a:endParaRPr>
        </a:p>
      </dsp:txBody>
      <dsp:txXfrm>
        <a:off x="1563159" y="3114886"/>
        <a:ext cx="1709840" cy="120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2CA22-0A0F-544D-B0BA-025F23BCD91E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346E8-961C-2943-96B3-640BA736A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50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8346E8-961C-2943-96B3-640BA736AAD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2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 bwMode="auto"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 bwMode="auto"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 bwMode="auto"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 bwMode="auto"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 bwMode="auto"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 bwMode="auto"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 bwMode="auto"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 bwMode="auto"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 bwMode="auto"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lvl1pPr>
          </a:lstStyle>
          <a:p>
            <a:pPr>
              <a:defRPr/>
            </a:pPr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 bwMode="auto"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 bwMode="auto">
          <a:xfrm rot="10800000" flipV="1">
            <a:off x="7298265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 bwMode="auto">
          <a:xfrm>
            <a:off x="7298265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 bwMode="auto"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92500"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 bwMode="auto"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>
            <a:graphicFrameLocks/>
          </p:cNvGraphicFramePr>
          <p:nvPr/>
        </p:nvGraphicFramePr>
        <p:xfrm>
          <a:off x="623887" y="1633919"/>
          <a:ext cx="10712586" cy="4389600"/>
        </p:xfrm>
        <a:graphic>
          <a:graphicData uri="http://schemas.openxmlformats.org/drawingml/2006/table">
            <a:tbl>
              <a:tblPr firstRow="1"/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R w="38100" algn="ctr">
                      <a:solidFill>
                        <a:srgbClr val="FFFFFF"/>
                      </a:solidFill>
                    </a:lnR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FFFF"/>
                      </a:solidFill>
                    </a:lnL>
                    <a:lnT w="12700" algn="ctr"/>
                    <a:lnB w="12700" algn="ctr"/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12700" algn="ctr"/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38100" algn="ctr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12700" algn="ctr"/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38100" algn="ctr">
                      <a:solidFill>
                        <a:srgbClr val="FFAFC1"/>
                      </a:solidFill>
                    </a:lnR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>
                    <a:lnL w="38100" algn="ctr">
                      <a:solidFill>
                        <a:srgbClr val="FFAFC1"/>
                      </a:solidFill>
                    </a:lnL>
                    <a:lnR w="12700" algn="ctr"/>
                    <a:lnT w="38100" algn="ctr">
                      <a:solidFill>
                        <a:srgbClr val="FFAFC1"/>
                      </a:solidFill>
                    </a:lnT>
                    <a:lnB w="12700" algn="ctr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 bwMode="auto"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 bwMode="auto"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 bwMode="auto"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 bwMode="auto"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 bwMode="auto"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 bwMode="auto">
          <a:xfrm>
            <a:off x="616790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 bwMode="auto"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 bwMode="auto"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 bwMode="auto"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 bwMode="auto"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 bwMode="auto"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lvl1pPr>
            </a:lstStyle>
            <a:p>
              <a:pPr>
                <a:defRPr/>
              </a:pPr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 bwMode="auto"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C737A3-3F16-83A2-8455-5E104A57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07F91-1951-F047-88A3-E9699D23594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F9087B-D0A8-C57D-5BDC-73F6125F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CF4880-00D3-0D6B-1272-16C59F38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B7880-3302-5248-A932-FDE13199A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0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727199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5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7" name="Текст 2"/>
          <p:cNvSpPr txBox="1"/>
          <p:nvPr/>
        </p:nvSpPr>
        <p:spPr>
          <a:xfrm>
            <a:off x="26923" y="4017246"/>
            <a:ext cx="6076213" cy="2861131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/>
              <a:t>АКСЕЛЕРАЦИОННАЯ    ПРОГРАММА</a:t>
            </a:r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2800" b="1" dirty="0"/>
              <a:t>«Экосистема безопасного пространства для жизни на Дальнем Востоке»</a:t>
            </a:r>
            <a:endParaRPr sz="2800" b="1" dirty="0"/>
          </a:p>
        </p:txBody>
      </p:sp>
      <p:sp>
        <p:nvSpPr>
          <p:cNvPr id="8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447" y="1217140"/>
            <a:ext cx="2678848" cy="20474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12500" t="25556" r="57968" b="20278"/>
          <a:stretch/>
        </p:blipFill>
        <p:spPr>
          <a:xfrm>
            <a:off x="6532616" y="190288"/>
            <a:ext cx="1855617" cy="19145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6675" y="215369"/>
            <a:ext cx="2266950" cy="1019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675" y="5712474"/>
            <a:ext cx="2821355" cy="9404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l="55004" b="31944"/>
          <a:stretch/>
        </p:blipFill>
        <p:spPr>
          <a:xfrm>
            <a:off x="-1346" y="0"/>
            <a:ext cx="3980518" cy="40172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06858" y="2816095"/>
            <a:ext cx="228600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0" normalizeH="0" baseline="0" dirty="0" err="1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Технет</a:t>
            </a:r>
            <a:endParaRPr kumimoji="0" lang="ru-RU" sz="3200" b="1" i="1" u="none" strike="noStrike" cap="none" spc="0" normalizeH="0" baseline="0" dirty="0">
              <a:ln>
                <a:noFill/>
              </a:ln>
              <a:solidFill>
                <a:srgbClr val="9F00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5542" y="3248367"/>
            <a:ext cx="228600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200" b="1" i="1" dirty="0" err="1">
                <a:solidFill>
                  <a:srgbClr val="9F00FF"/>
                </a:solidFill>
              </a:rPr>
              <a:t>Хоумнет</a:t>
            </a:r>
            <a:endParaRPr lang="ru-RU" sz="3200" b="1" i="1" dirty="0">
              <a:solidFill>
                <a:srgbClr val="9F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7569" y="2256529"/>
            <a:ext cx="301833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0" normalizeH="0" baseline="0" dirty="0">
                <a:ln>
                  <a:noFill/>
                </a:ln>
                <a:solidFill>
                  <a:srgbClr val="9F00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Рынки НТИ:</a:t>
            </a:r>
          </a:p>
        </p:txBody>
      </p:sp>
    </p:spTree>
    <p:extLst>
      <p:ext uri="{BB962C8B-B14F-4D97-AF65-F5344CB8AC3E}">
        <p14:creationId xmlns:p14="http://schemas.microsoft.com/office/powerpoint/2010/main" val="2771405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 bwMode="auto">
          <a:xfrm>
            <a:off x="6103137" y="2345380"/>
            <a:ext cx="6120000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FCAF17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9" name="Прямоугольник 10"/>
          <p:cNvSpPr/>
          <p:nvPr/>
        </p:nvSpPr>
        <p:spPr bwMode="auto"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</a:defRPr>
            </a:pPr>
            <a:endParaRPr>
              <a:solidFill>
                <a:srgbClr val="8F00FF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50" name="Прямоугольник 13"/>
          <p:cNvSpPr/>
          <p:nvPr/>
        </p:nvSpPr>
        <p:spPr bwMode="auto">
          <a:xfrm>
            <a:off x="610313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D493D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Квадрат"/>
          <p:cNvSpPr/>
          <p:nvPr/>
        </p:nvSpPr>
        <p:spPr bwMode="auto">
          <a:xfrm>
            <a:off x="8820554" y="2352968"/>
            <a:ext cx="3404109" cy="4529333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>
              <a:solidFill>
                <a:srgbClr val="FBB3C1"/>
              </a:solidFill>
            </a:endParaRPr>
          </a:p>
        </p:txBody>
      </p:sp>
      <p:sp>
        <p:nvSpPr>
          <p:cNvPr id="15" name="Текст 2"/>
          <p:cNvSpPr txBox="1"/>
          <p:nvPr/>
        </p:nvSpPr>
        <p:spPr bwMode="auto">
          <a:xfrm>
            <a:off x="8912922" y="3781815"/>
            <a:ext cx="3270007" cy="186732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ctr" defTabSz="877822">
              <a:lnSpc>
                <a:spcPts val="29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endParaRPr dirty="0"/>
          </a:p>
        </p:txBody>
      </p:sp>
      <p:sp>
        <p:nvSpPr>
          <p:cNvPr id="3" name="Текст 2"/>
          <p:cNvSpPr txBox="1"/>
          <p:nvPr/>
        </p:nvSpPr>
        <p:spPr bwMode="auto">
          <a:xfrm>
            <a:off x="304649" y="337625"/>
            <a:ext cx="5322427" cy="596470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40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dirty="0"/>
              <a:t>Онлайн-примерка</a:t>
            </a:r>
            <a:endParaRPr sz="69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6900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>
                <a:solidFill>
                  <a:srgbClr val="8F00FF"/>
                </a:solidFill>
              </a:rPr>
              <a:t>Елисеева Юлия </a:t>
            </a:r>
            <a:endParaRPr sz="6900" dirty="0">
              <a:solidFill>
                <a:srgbClr val="8F00FF"/>
              </a:solidFill>
              <a:latin typeface="Gilroy-ExtraBold"/>
              <a:ea typeface="Gilroy-ExtraBold"/>
              <a:cs typeface="Gilroy-ExtraBold"/>
            </a:endParaRPr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b="1" dirty="0"/>
              <a:t>Команда 74: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Елисеева Юлия, 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 err="1"/>
              <a:t>Синицина</a:t>
            </a:r>
            <a:r>
              <a:rPr lang="ru-RU" dirty="0"/>
              <a:t> Инесса,</a:t>
            </a:r>
          </a:p>
          <a:p>
            <a:pPr defTabSz="877822"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 err="1"/>
              <a:t>Котенева</a:t>
            </a:r>
            <a:r>
              <a:rPr lang="ru-RU" dirty="0"/>
              <a:t> Вероника</a:t>
            </a:r>
            <a:endParaRPr dirty="0"/>
          </a:p>
          <a:p>
            <a:pPr defTabSz="877822"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РЫНОК НТИ: </a:t>
            </a:r>
            <a:r>
              <a:rPr lang="en-US" dirty="0" err="1"/>
              <a:t>HomeNet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805921-5F66-CF47-320E-E20F06F093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846" y="3515115"/>
            <a:ext cx="1524000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Текст 2"/>
          <p:cNvSpPr txBox="1"/>
          <p:nvPr/>
        </p:nvSpPr>
        <p:spPr bwMode="auto">
          <a:xfrm>
            <a:off x="321157" y="2062803"/>
            <a:ext cx="4869821" cy="3108539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</a:rPr>
              <a:t>«Онлайн примерка вещей» - </a:t>
            </a:r>
          </a:p>
          <a:p>
            <a:pPr>
              <a:defRPr/>
            </a:pPr>
            <a:r>
              <a:rPr lang="ru-RU" sz="2400" dirty="0">
                <a:solidFill>
                  <a:schemeClr val="tx1"/>
                </a:solidFill>
              </a:rPr>
              <a:t>это инновационная виртуальная примерочная, создающая 3D-манекен покупателя по его параметрам для точной демонстрации посадки одежды, снижая возвраты и увеличивая онлайн-продажи.</a:t>
            </a:r>
            <a:endParaRPr sz="2400" dirty="0">
              <a:solidFill>
                <a:schemeClr val="tx1"/>
              </a:solidFill>
            </a:endParaRPr>
          </a:p>
        </p:txBody>
      </p:sp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3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Продукт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9EA730-13D1-EEF6-5FB3-30D50BEEC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04776" y="2949016"/>
            <a:ext cx="51061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ExtraBold"/>
              </a:rPr>
              <a:t>Персонализированный 3D-манекен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ExtraBold"/>
              </a:rPr>
              <a:t>Точное отображение посадки одежды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ExtraBold"/>
              </a:rPr>
              <a:t>Интеграция с онлайн-магазинами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ExtraBold"/>
              </a:rPr>
              <a:t>Удобный интерфейс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ExtraBold"/>
              </a:rPr>
              <a:t>Услуги стилиста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ilroy-ExtraBold"/>
              </a:rPr>
              <a:t>Аналитика для магазинов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321157" y="862474"/>
            <a:ext cx="3375522" cy="12003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tx1"/>
                </a:solidFill>
                <a:latin typeface="Gilroy-ExtraBold"/>
              </a:rPr>
              <a:t>Суть нашего проекта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6604776" y="1672723"/>
            <a:ext cx="5106144" cy="120032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r>
              <a:rPr lang="ru-RU" sz="3600" b="1" u="sng" dirty="0">
                <a:latin typeface="Gilroy-ExtraBold"/>
              </a:rPr>
              <a:t>Онлайн-платформа включает в себя: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38603B-BCCE-E97C-5141-B043B6489DC5}"/>
              </a:ext>
            </a:extLst>
          </p:cNvPr>
          <p:cNvSpPr/>
          <p:nvPr/>
        </p:nvSpPr>
        <p:spPr>
          <a:xfrm>
            <a:off x="6660630" y="0"/>
            <a:ext cx="5531369" cy="3742660"/>
          </a:xfrm>
          <a:prstGeom prst="rect">
            <a:avLst/>
          </a:prstGeom>
          <a:solidFill>
            <a:srgbClr val="1E198F"/>
          </a:solidFill>
          <a:ln>
            <a:solidFill>
              <a:srgbClr val="1E1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Объем продаж одежды на российском рынке в 2024 составил 1,89 млрд штук. 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EF45E9DB-1053-280F-591D-73AAAB0A0594}"/>
              </a:ext>
            </a:extLst>
          </p:cNvPr>
          <p:cNvSpPr txBox="1"/>
          <p:nvPr/>
        </p:nvSpPr>
        <p:spPr>
          <a:xfrm>
            <a:off x="321157" y="2582616"/>
            <a:ext cx="6212766" cy="178487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Покупатели часто сталкиваются с трудностями при выборе подходящего размера одежды при онлайн-покупках, тратя свое время на просмотр таблиц размеров и чтение отзывов, а также тратя средства и время на постоянные возвраты.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7335D766-083D-ADDD-B735-91B77041E3DC}"/>
              </a:ext>
            </a:extLst>
          </p:cNvPr>
          <p:cNvSpPr txBox="1"/>
          <p:nvPr/>
        </p:nvSpPr>
        <p:spPr>
          <a:xfrm>
            <a:off x="6660629" y="3742660"/>
            <a:ext cx="5506561" cy="314017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734B5C39-677A-A629-9EEF-1DDAFC900842}"/>
              </a:ext>
            </a:extLst>
          </p:cNvPr>
          <p:cNvSpPr txBox="1"/>
          <p:nvPr/>
        </p:nvSpPr>
        <p:spPr>
          <a:xfrm>
            <a:off x="6660629" y="0"/>
            <a:ext cx="5506560" cy="3742660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ru-RU" sz="2400" b="1" dirty="0">
              <a:solidFill>
                <a:schemeClr val="bg1"/>
              </a:solidFill>
              <a:latin typeface="Aptos SemiBold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42D47477-E606-FB8F-E831-C0A445EB8885}"/>
              </a:ext>
            </a:extLst>
          </p:cNvPr>
          <p:cNvSpPr txBox="1"/>
          <p:nvPr/>
        </p:nvSpPr>
        <p:spPr>
          <a:xfrm>
            <a:off x="469239" y="1159099"/>
            <a:ext cx="5357404" cy="798489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Трудности онлайн-шопинга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4285EDA-4918-7F9A-0549-2ACEB69AD43E}"/>
              </a:ext>
            </a:extLst>
          </p:cNvPr>
          <p:cNvCxnSpPr/>
          <p:nvPr/>
        </p:nvCxnSpPr>
        <p:spPr>
          <a:xfrm>
            <a:off x="220269" y="1159098"/>
            <a:ext cx="0" cy="79849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Прямоугольник 17">
            <a:extLst>
              <a:ext uri="{FF2B5EF4-FFF2-40B4-BE49-F238E27FC236}">
                <a16:creationId xmlns:a16="http://schemas.microsoft.com/office/drawing/2014/main" id="{532489D3-B35A-3B7B-5FC0-D9158F5A24F0}"/>
              </a:ext>
            </a:extLst>
          </p:cNvPr>
          <p:cNvGrpSpPr/>
          <p:nvPr/>
        </p:nvGrpSpPr>
        <p:grpSpPr bwMode="auto">
          <a:xfrm>
            <a:off x="24811" y="77931"/>
            <a:ext cx="2024404" cy="506844"/>
            <a:chOff x="-1" y="0"/>
            <a:chExt cx="2024402" cy="506843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EF3C95D8-5CAC-CC79-83B9-78895DFF53F2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4" name="НАЗВАНИЕ РАЗДЕЛА">
              <a:extLst>
                <a:ext uri="{FF2B5EF4-FFF2-40B4-BE49-F238E27FC236}">
                  <a16:creationId xmlns:a16="http://schemas.microsoft.com/office/drawing/2014/main" id="{1FCF82EF-8896-A563-7C5E-6FDE785994E3}"/>
                </a:ext>
              </a:extLst>
            </p:cNvPr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Проблема</a:t>
              </a:r>
              <a:endParaRPr/>
            </a:p>
          </p:txBody>
        </p:sp>
      </p:grpSp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id="{E33840AF-90E2-563C-9935-3E645B51C7E2}"/>
              </a:ext>
            </a:extLst>
          </p:cNvPr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21E974-C95E-6932-5193-0534DEC35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grpSp>
        <p:nvGrpSpPr>
          <p:cNvPr id="15" name="Прямоугольник 16">
            <a:extLst>
              <a:ext uri="{FF2B5EF4-FFF2-40B4-BE49-F238E27FC236}">
                <a16:creationId xmlns:a16="http://schemas.microsoft.com/office/drawing/2014/main" id="{763402D1-789C-F2CB-1294-8762E9E6BBBF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17" name="Прямоугольник">
              <a:extLst>
                <a:ext uri="{FF2B5EF4-FFF2-40B4-BE49-F238E27FC236}">
                  <a16:creationId xmlns:a16="http://schemas.microsoft.com/office/drawing/2014/main" id="{97C5E623-459E-CE21-6FED-315F662F3D77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18" name="Текст">
              <a:extLst>
                <a:ext uri="{FF2B5EF4-FFF2-40B4-BE49-F238E27FC236}">
                  <a16:creationId xmlns:a16="http://schemas.microsoft.com/office/drawing/2014/main" id="{68036555-7A27-A09A-02AA-E7A8C57C8959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4</a:t>
              </a:fld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5687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5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Решение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DC08FE-76E8-C625-3EF5-C16F2ACCA1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sp>
        <p:nvSpPr>
          <p:cNvPr id="4" name="TextBox 15">
            <a:extLst>
              <a:ext uri="{FF2B5EF4-FFF2-40B4-BE49-F238E27FC236}">
                <a16:creationId xmlns:a16="http://schemas.microsoft.com/office/drawing/2014/main" id="{9C673678-06A5-C592-8D04-4062DC6B680F}"/>
              </a:ext>
            </a:extLst>
          </p:cNvPr>
          <p:cNvSpPr txBox="1"/>
          <p:nvPr/>
        </p:nvSpPr>
        <p:spPr>
          <a:xfrm>
            <a:off x="321157" y="625742"/>
            <a:ext cx="6805507" cy="146415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0000"/>
                </a:solidFill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Наше решение – </a:t>
            </a:r>
            <a:r>
              <a:rPr lang="ru-RU" dirty="0">
                <a:solidFill>
                  <a:srgbClr val="000000"/>
                </a:solidFill>
                <a:ea typeface="Roboto"/>
                <a:cs typeface="Roboto"/>
                <a:sym typeface="Roboto"/>
              </a:rPr>
              <a:t>платформа с </a:t>
            </a:r>
            <a:r>
              <a:rPr lang="ru-RU" sz="2400" dirty="0">
                <a:latin typeface="Aptos SemiBold" panose="020B0004020202020204" pitchFamily="34" charset="0"/>
                <a:ea typeface="Roboto"/>
                <a:cs typeface="Roboto"/>
                <a:sym typeface="Roboto"/>
              </a:rPr>
              <a:t>п</a:t>
            </a:r>
            <a:r>
              <a:rPr lang="ru-RU" dirty="0"/>
              <a:t>ерсонализированной 3D-примеркой на основе цифрового </a:t>
            </a:r>
            <a:r>
              <a:rPr lang="ru-RU" dirty="0" err="1"/>
              <a:t>аватара</a:t>
            </a:r>
            <a:r>
              <a:rPr lang="ru-RU" dirty="0"/>
              <a:t> пользователя</a:t>
            </a:r>
            <a:r>
              <a:rPr lang="ru-RU" dirty="0">
                <a:sym typeface="Roboto"/>
              </a:rPr>
              <a:t>, для интеграции в магазины и маркетплейсы.</a:t>
            </a:r>
            <a:endParaRPr lang="ru-RU" sz="2400" b="1" dirty="0">
              <a:solidFill>
                <a:srgbClr val="000000"/>
              </a:solidFill>
              <a:latin typeface="Aptos SemiBold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53B2FFB3-1581-5CC3-22BD-E3ACA21A96D9}"/>
              </a:ext>
            </a:extLst>
          </p:cNvPr>
          <p:cNvSpPr txBox="1"/>
          <p:nvPr/>
        </p:nvSpPr>
        <p:spPr>
          <a:xfrm>
            <a:off x="7596943" y="905212"/>
            <a:ext cx="3895548" cy="5460124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Фото решения (при наличии)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792041-564A-7AB3-86A3-1C2471396B21}"/>
              </a:ext>
            </a:extLst>
          </p:cNvPr>
          <p:cNvSpPr txBox="1"/>
          <p:nvPr/>
        </p:nvSpPr>
        <p:spPr>
          <a:xfrm>
            <a:off x="321156" y="2526856"/>
            <a:ext cx="6569837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b="1" dirty="0">
                <a:solidFill>
                  <a:srgbClr val="0F1115"/>
                </a:solidFill>
                <a:latin typeface="quote-cjk-patch"/>
              </a:rPr>
              <a:t>Точная примерка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: AI-технологии создают цифрового двойника по вашим параметрам (пол, рост, обхваты)</a:t>
            </a:r>
          </a:p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7E5BE-9583-1921-3966-2B4F78BA24D9}"/>
              </a:ext>
            </a:extLst>
          </p:cNvPr>
          <p:cNvSpPr txBox="1"/>
          <p:nvPr/>
        </p:nvSpPr>
        <p:spPr>
          <a:xfrm>
            <a:off x="321155" y="3189254"/>
            <a:ext cx="6484996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Измеримые результаты: 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Снижение возвратов на 50-70%, рост конверсии на 25-30%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367AB8-2473-0D86-E69D-FD86927FC385}"/>
              </a:ext>
            </a:extLst>
          </p:cNvPr>
          <p:cNvSpPr txBox="1"/>
          <p:nvPr/>
        </p:nvSpPr>
        <p:spPr>
          <a:xfrm>
            <a:off x="321157" y="3849702"/>
            <a:ext cx="6805507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Удобство: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Создание </a:t>
            </a:r>
            <a:r>
              <a:rPr lang="ru-RU" dirty="0" err="1">
                <a:latin typeface="Aptos" panose="020B0004020202020204" pitchFamily="34" charset="0"/>
                <a:ea typeface="Roboto"/>
                <a:cs typeface="Roboto"/>
                <a:sym typeface="Roboto"/>
              </a:rPr>
              <a:t>аватара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за 60 секунд, примерка в 3 клика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B71F87-E4AA-4ED0-8A0C-1DB6025C7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19" y="546354"/>
            <a:ext cx="4040414" cy="60629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6A67080-51AC-406E-9CC5-E2D9FD75CBAB}"/>
              </a:ext>
            </a:extLst>
          </p:cNvPr>
          <p:cNvSpPr txBox="1"/>
          <p:nvPr/>
        </p:nvSpPr>
        <p:spPr bwMode="auto">
          <a:xfrm>
            <a:off x="321158" y="5491724"/>
            <a:ext cx="6569836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Уникальность: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Единственное в России решение с полным циклом - от 3D-аватара до физической симуляции тканей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892C94-64C7-4212-A0E3-ECB0B0BB9E99}"/>
              </a:ext>
            </a:extLst>
          </p:cNvPr>
          <p:cNvSpPr txBox="1"/>
          <p:nvPr/>
        </p:nvSpPr>
        <p:spPr bwMode="auto">
          <a:xfrm>
            <a:off x="321157" y="4618113"/>
            <a:ext cx="6569837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solidFill>
                  <a:srgbClr val="000000"/>
                </a:solidFill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Преимущества:</a:t>
            </a: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Реальная экономия времени и денег для покупателей + увеличение прибыли для магазинов</a:t>
            </a:r>
            <a:endParaRPr lang="ru-RU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099B08-E420-73FC-3EDB-F18159EEE6C9}"/>
              </a:ext>
            </a:extLst>
          </p:cNvPr>
          <p:cNvSpPr txBox="1"/>
          <p:nvPr/>
        </p:nvSpPr>
        <p:spPr>
          <a:xfrm>
            <a:off x="216840" y="1232172"/>
            <a:ext cx="5922032" cy="72454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sz="2000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1. Создание </a:t>
            </a:r>
            <a:r>
              <a:rPr lang="ru-RU" sz="2000" b="1" dirty="0" err="1">
                <a:latin typeface="Aptos" panose="020B0004020202020204" pitchFamily="34" charset="0"/>
                <a:ea typeface="Roboto"/>
                <a:cs typeface="Roboto"/>
                <a:sym typeface="Roboto"/>
              </a:rPr>
              <a:t>аватара</a:t>
            </a:r>
            <a:endParaRPr lang="ru-RU" sz="2000" dirty="0"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endParaRPr lang="ru-RU" dirty="0"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>
              <a:lnSpc>
                <a:spcPct val="150000"/>
              </a:lnSpc>
              <a:buClr>
                <a:srgbClr val="15125C"/>
              </a:buClr>
              <a:buSzPct val="100000"/>
            </a:pPr>
            <a:endParaRPr lang="ru-RU" dirty="0"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488891-D848-4B81-6639-2D1892B0E6E4}"/>
              </a:ext>
            </a:extLst>
          </p:cNvPr>
          <p:cNvSpPr txBox="1"/>
          <p:nvPr/>
        </p:nvSpPr>
        <p:spPr>
          <a:xfrm>
            <a:off x="216838" y="2013137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2000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2. Технологическая основа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44BC21-15E5-1601-233E-A4FC8CF630BB}"/>
              </a:ext>
            </a:extLst>
          </p:cNvPr>
          <p:cNvSpPr txBox="1"/>
          <p:nvPr/>
        </p:nvSpPr>
        <p:spPr>
          <a:xfrm>
            <a:off x="225807" y="3487916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</a:t>
            </a:r>
            <a:r>
              <a:rPr lang="ru-RU" sz="2000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3. Процесс примерки</a:t>
            </a:r>
          </a:p>
        </p:txBody>
      </p:sp>
      <p:grpSp>
        <p:nvGrpSpPr>
          <p:cNvPr id="2" name="Прямоугольник 17">
            <a:extLst>
              <a:ext uri="{FF2B5EF4-FFF2-40B4-BE49-F238E27FC236}">
                <a16:creationId xmlns:a16="http://schemas.microsoft.com/office/drawing/2014/main" id="{8813C7F2-3848-05DA-5921-44555A0650BD}"/>
              </a:ext>
            </a:extLst>
          </p:cNvPr>
          <p:cNvGrpSpPr/>
          <p:nvPr/>
        </p:nvGrpSpPr>
        <p:grpSpPr bwMode="auto">
          <a:xfrm>
            <a:off x="-18523" y="-7366"/>
            <a:ext cx="3150606" cy="506844"/>
            <a:chOff x="-1" y="0"/>
            <a:chExt cx="2024402" cy="506843"/>
          </a:xfrm>
        </p:grpSpPr>
        <p:sp>
          <p:nvSpPr>
            <p:cNvPr id="3" name="Прямоугольник">
              <a:extLst>
                <a:ext uri="{FF2B5EF4-FFF2-40B4-BE49-F238E27FC236}">
                  <a16:creationId xmlns:a16="http://schemas.microsoft.com/office/drawing/2014/main" id="{0BB0D8EC-8DC3-8D5E-91BD-2A03E0AA71A3}"/>
                </a:ext>
              </a:extLst>
            </p:cNvPr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5" name="НАЗВАНИЕ РАЗДЕЛА">
              <a:extLst>
                <a:ext uri="{FF2B5EF4-FFF2-40B4-BE49-F238E27FC236}">
                  <a16:creationId xmlns:a16="http://schemas.microsoft.com/office/drawing/2014/main" id="{F657A68E-AB7A-1675-51DF-64F1D5624959}"/>
                </a:ext>
              </a:extLst>
            </p:cNvPr>
            <p:cNvSpPr/>
            <p:nvPr/>
          </p:nvSpPr>
          <p:spPr bwMode="auto">
            <a:xfrm>
              <a:off x="151230" y="22588"/>
              <a:ext cx="1691724" cy="46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 dirty="0"/>
                <a:t>Решение. Принцип работы</a:t>
              </a:r>
              <a:endParaRPr dirty="0"/>
            </a:p>
          </p:txBody>
        </p:sp>
      </p:grpSp>
      <p:grpSp>
        <p:nvGrpSpPr>
          <p:cNvPr id="8" name="Прямоугольник 16">
            <a:extLst>
              <a:ext uri="{FF2B5EF4-FFF2-40B4-BE49-F238E27FC236}">
                <a16:creationId xmlns:a16="http://schemas.microsoft.com/office/drawing/2014/main" id="{09E552E6-734B-329A-A3BF-DC7A3DF86F06}"/>
              </a:ext>
            </a:extLst>
          </p:cNvPr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10" name="Прямоугольник">
              <a:extLst>
                <a:ext uri="{FF2B5EF4-FFF2-40B4-BE49-F238E27FC236}">
                  <a16:creationId xmlns:a16="http://schemas.microsoft.com/office/drawing/2014/main" id="{2ACD1AE9-0A17-CBE0-806C-38B24E53336F}"/>
                </a:ext>
              </a:extLst>
            </p:cNvPr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11" name="Текст">
              <a:extLst>
                <a:ext uri="{FF2B5EF4-FFF2-40B4-BE49-F238E27FC236}">
                  <a16:creationId xmlns:a16="http://schemas.microsoft.com/office/drawing/2014/main" id="{721565F6-47B5-BF78-91C8-4E91095B1352}"/>
                </a:ext>
              </a:extLst>
            </p:cNvPr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6</a:t>
              </a:fld>
              <a:endParaRPr/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82C82A-94A7-4ACA-AD16-D54535275694}"/>
              </a:ext>
            </a:extLst>
          </p:cNvPr>
          <p:cNvSpPr/>
          <p:nvPr/>
        </p:nvSpPr>
        <p:spPr>
          <a:xfrm>
            <a:off x="216839" y="1366806"/>
            <a:ext cx="6240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Ввод параметров (рост, обхваты) и/или скан по фото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Генерация 3D-манекена за 60 сек с точностью 95%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79EF260-AE7A-4A49-A9D6-05259585A2A3}"/>
              </a:ext>
            </a:extLst>
          </p:cNvPr>
          <p:cNvSpPr/>
          <p:nvPr/>
        </p:nvSpPr>
        <p:spPr>
          <a:xfrm>
            <a:off x="225806" y="2565753"/>
            <a:ext cx="68725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AI и компьютерное зрение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Физическая симуляция тканей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Технологии дополненной реальности для визуализации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C6E0202-777D-45EE-AA26-18ED424B430D}"/>
              </a:ext>
            </a:extLst>
          </p:cNvPr>
          <p:cNvSpPr/>
          <p:nvPr/>
        </p:nvSpPr>
        <p:spPr>
          <a:xfrm>
            <a:off x="216840" y="405336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Мгновенная примерка на </a:t>
            </a:r>
            <a:r>
              <a:rPr lang="ru-RU" dirty="0" err="1"/>
              <a:t>аватар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360° обзор и смена поз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Рекомендация размера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79BDD6-BC74-42CD-9C2E-ABE2E03BDA80}"/>
              </a:ext>
            </a:extLst>
          </p:cNvPr>
          <p:cNvSpPr txBox="1"/>
          <p:nvPr/>
        </p:nvSpPr>
        <p:spPr>
          <a:xfrm>
            <a:off x="264352" y="4917631"/>
            <a:ext cx="5922032" cy="65158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15125C"/>
              </a:buClr>
              <a:buSzPct val="100000"/>
              <a:buFont typeface="YuMincho +36p Kana Extrabold" panose="02020500000000000000" pitchFamily="18" charset="-128"/>
              <a:buChar char="◇"/>
            </a:pPr>
            <a:r>
              <a:rPr lang="ru-RU" sz="2000" b="1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 Научная база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A462B3D-109C-4B12-B88D-C292BA44D6D8}"/>
              </a:ext>
            </a:extLst>
          </p:cNvPr>
          <p:cNvSpPr/>
          <p:nvPr/>
        </p:nvSpPr>
        <p:spPr>
          <a:xfrm>
            <a:off x="264352" y="5472900"/>
            <a:ext cx="93671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Собственные разработки в области 3D-моделирования и симуляции тканей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Адаптированные алгоритмы компьютерного зрения для анализа фигуры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Интеграция с существующими платформами электронной коммерции через API</a:t>
            </a:r>
          </a:p>
        </p:txBody>
      </p:sp>
    </p:spTree>
    <p:extLst>
      <p:ext uri="{BB962C8B-B14F-4D97-AF65-F5344CB8AC3E}">
        <p14:creationId xmlns:p14="http://schemas.microsoft.com/office/powerpoint/2010/main" val="1305873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7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Рынок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552D96-F09B-6759-26CA-78A3B4209E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8276612-6CF7-F070-2E0A-C5CCDA3F91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1483256"/>
              </p:ext>
            </p:extLst>
          </p:nvPr>
        </p:nvGraphicFramePr>
        <p:xfrm>
          <a:off x="2113280" y="918633"/>
          <a:ext cx="4836160" cy="5020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15">
            <a:extLst>
              <a:ext uri="{FF2B5EF4-FFF2-40B4-BE49-F238E27FC236}">
                <a16:creationId xmlns:a16="http://schemas.microsoft.com/office/drawing/2014/main" id="{FFAEFFEC-72C2-B7A0-0433-7DCFD3413F12}"/>
              </a:ext>
            </a:extLst>
          </p:cNvPr>
          <p:cNvSpPr txBox="1"/>
          <p:nvPr/>
        </p:nvSpPr>
        <p:spPr>
          <a:xfrm>
            <a:off x="7098707" y="2579744"/>
            <a:ext cx="3352800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endParaRPr lang="ru-RU" sz="1400" dirty="0">
              <a:latin typeface="Aptos" panose="020B0004020202020204" pitchFamily="34" charset="0"/>
              <a:ea typeface="Roboto"/>
              <a:cs typeface="Roboto"/>
              <a:sym typeface="Roboto"/>
            </a:endParaRPr>
          </a:p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Рынок онлайн-продаж одежды в России</a:t>
            </a:r>
            <a:endParaRPr lang="ru-RU" sz="14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3CD3DD78-215A-8CE7-34B7-D5020FA224E1}"/>
              </a:ext>
            </a:extLst>
          </p:cNvPr>
          <p:cNvSpPr txBox="1"/>
          <p:nvPr/>
        </p:nvSpPr>
        <p:spPr>
          <a:xfrm>
            <a:off x="6259808" y="1354728"/>
            <a:ext cx="3529725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Весь рынок продаж одежды в России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FCF0BCCF-E2E0-684D-1263-C9418433954D}"/>
              </a:ext>
            </a:extLst>
          </p:cNvPr>
          <p:cNvSpPr txBox="1"/>
          <p:nvPr/>
        </p:nvSpPr>
        <p:spPr>
          <a:xfrm>
            <a:off x="6922778" y="4117318"/>
            <a:ext cx="3352800" cy="85682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ru-RU" sz="14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Реалистичная доля рынка, которую мы планируем достичь в первый год 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CDD8C08-2A07-E208-3A6B-B55F81688E75}"/>
              </a:ext>
            </a:extLst>
          </p:cNvPr>
          <p:cNvCxnSpPr/>
          <p:nvPr/>
        </p:nvCxnSpPr>
        <p:spPr>
          <a:xfrm>
            <a:off x="5338640" y="3413790"/>
            <a:ext cx="460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A7208F0-E12B-1691-82BD-E439859CF3B5}"/>
              </a:ext>
            </a:extLst>
          </p:cNvPr>
          <p:cNvCxnSpPr/>
          <p:nvPr/>
        </p:nvCxnSpPr>
        <p:spPr>
          <a:xfrm>
            <a:off x="4936708" y="4887865"/>
            <a:ext cx="460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9BC126F-BFA0-F713-4E17-6046123ADCE6}"/>
              </a:ext>
            </a:extLst>
          </p:cNvPr>
          <p:cNvCxnSpPr/>
          <p:nvPr/>
        </p:nvCxnSpPr>
        <p:spPr>
          <a:xfrm>
            <a:off x="4645440" y="1866142"/>
            <a:ext cx="4608000" cy="0"/>
          </a:xfrm>
          <a:prstGeom prst="line">
            <a:avLst/>
          </a:prstGeom>
          <a:ln w="9525">
            <a:solidFill>
              <a:srgbClr val="14115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5">
            <a:extLst>
              <a:ext uri="{FF2B5EF4-FFF2-40B4-BE49-F238E27FC236}">
                <a16:creationId xmlns:a16="http://schemas.microsoft.com/office/drawing/2014/main" id="{8E2B0BFB-29E0-46E6-0891-132FA6BD7B94}"/>
              </a:ext>
            </a:extLst>
          </p:cNvPr>
          <p:cNvSpPr txBox="1"/>
          <p:nvPr/>
        </p:nvSpPr>
        <p:spPr>
          <a:xfrm>
            <a:off x="720907" y="6373662"/>
            <a:ext cx="9554671" cy="33952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buClr>
                <a:srgbClr val="0000FF"/>
              </a:buClr>
              <a:buSzPct val="200000"/>
            </a:pPr>
            <a:r>
              <a:rPr lang="en-US" sz="1400" dirty="0">
                <a:latin typeface="Aptos" panose="020B0004020202020204" pitchFamily="34" charset="0"/>
                <a:ea typeface="Roboto"/>
                <a:cs typeface="Roboto"/>
                <a:sym typeface="Roboto"/>
              </a:rPr>
              <a:t>*https://marketing.rbc.ru/articles/16161/</a:t>
            </a:r>
            <a:endParaRPr lang="ru-RU" sz="1400" dirty="0">
              <a:solidFill>
                <a:srgbClr val="000000"/>
              </a:solidFill>
              <a:latin typeface="Aptos" panose="020B0004020202020204" pitchFamily="34" charset="0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8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Конкуренты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sp>
        <p:nvSpPr>
          <p:cNvPr id="4" name="Текст 2"/>
          <p:cNvSpPr txBox="1"/>
          <p:nvPr/>
        </p:nvSpPr>
        <p:spPr bwMode="auto">
          <a:xfrm>
            <a:off x="1102751" y="400618"/>
            <a:ext cx="10372013" cy="120032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 anchor="ctr">
            <a:spAutoFit/>
          </a:bodyPr>
          <a:lstStyle>
            <a:lvl1pPr>
              <a:defRPr sz="3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lvl1pPr>
          </a:lstStyle>
          <a:p>
            <a:pPr algn="ctr">
              <a:defRPr/>
            </a:pPr>
            <a:r>
              <a:rPr lang="ru-RU" dirty="0"/>
              <a:t>Анализ конкурентов, основные конкурентные преимущества</a:t>
            </a:r>
            <a:endParaRPr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334126"/>
              </p:ext>
            </p:extLst>
          </p:nvPr>
        </p:nvGraphicFramePr>
        <p:xfrm>
          <a:off x="264352" y="1520002"/>
          <a:ext cx="11610972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6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1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ПРОИЗВОДИТЕЛЬ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 Х1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Х2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 Х3</a:t>
                      </a:r>
                      <a:endParaRPr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>
                          <a:solidFill>
                            <a:schemeClr val="bg1"/>
                          </a:solidFill>
                          <a:latin typeface="+mj-lt"/>
                          <a:cs typeface="Times New Roman"/>
                        </a:rPr>
                        <a:t>ПРОДУКТ ПРОЕКТА</a:t>
                      </a:r>
                      <a:endParaRPr lang="de-DE" sz="1600" b="1" i="0">
                        <a:solidFill>
                          <a:schemeClr val="bg1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92">
                <a:tc>
                  <a:txBody>
                    <a:bodyPr/>
                    <a:lstStyle/>
                    <a:p>
                      <a:pPr marL="0" algn="l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Продукт/фото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Fits.me</a:t>
                      </a:r>
                      <a:endParaRPr lang="ru-RU" sz="2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Doppl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defRPr/>
                      </a:pP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VIUBOX</a:t>
                      </a: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Платформа (сайт) для онлайн примерки одежды с самым точным 3d-манекеном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Страна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Япония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США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Китай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r>
                        <a:rPr lang="ru-RU" sz="16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534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Стоимость, руб.</a:t>
                      </a:r>
                      <a:endParaRPr dirty="0"/>
                    </a:p>
                  </a:txBody>
                  <a:tcPr anchor="ctr">
                    <a:lnL w="12700" algn="ctr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chemeClr val="bg1"/>
                      </a:solidFill>
                    </a:lnB>
                    <a:solidFill>
                      <a:srgbClr val="B5D8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150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рублей с человека за подписку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ru-RU" sz="1600" b="1" dirty="0">
                        <a:solidFill>
                          <a:srgbClr val="ED3833"/>
                        </a:solidFill>
                        <a:latin typeface="+mj-lt"/>
                        <a:cs typeface="Times New Roman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noFill/>
                    </a:lnR>
                    <a:lnT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Недостатки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cap="flat" cmpd="sng" algn="ctr">
                      <a:solidFill>
                        <a:srgbClr val="B5D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algn="ctr">
                      <a:solidFill>
                        <a:schemeClr val="bg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Ограничения выбора брендов-участников: если любимого бренда нет, тест не возможен. Может требоваться определённое оборудование или хорошее качество камеры/освещения.  </a:t>
                      </a:r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28575" algn="ctr">
                      <a:solidFill>
                        <a:srgbClr val="B5D8E1"/>
                      </a:solidFill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+mj-lt"/>
                        </a:rPr>
                        <a:t>-</a:t>
                      </a:r>
                      <a:endParaRPr dirty="0"/>
                    </a:p>
                  </a:txBody>
                  <a:tcPr anchor="ctr">
                    <a:lnL w="28575" algn="ctr">
                      <a:solidFill>
                        <a:srgbClr val="B5D8E1"/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rgbClr val="B5D8E1"/>
                      </a:solidFill>
                    </a:lnT>
                    <a:lnB w="28575" algn="ctr">
                      <a:solidFill>
                        <a:srgbClr val="B5D8E1"/>
                      </a:solidFill>
                    </a:lnB>
                    <a:solidFill>
                      <a:srgbClr val="B5D8E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321157" y="4850974"/>
            <a:ext cx="7163098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ПРЕИМУЩЕСТВА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dirty="0"/>
          </a:p>
          <a:p>
            <a:pPr>
              <a:defRPr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эти сайты зарубежные в России ещё нет аналогов этих сайтов. Наша идея состоит в том, чтобы делать интеграцию с сайтами  онлайн-магазинов, поэтому у потребителя не будет ограниченного выбора в одежде. Также не потребуется использование камеры для определения параметров тела, нужно будет только сделать свои замеры</a:t>
            </a:r>
            <a:r>
              <a:rPr lang="ru-RU" sz="1400" dirty="0">
                <a:solidFill>
                  <a:srgbClr val="ED3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524471" y="4866585"/>
            <a:ext cx="4310637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+mj-lt"/>
              </a:rPr>
              <a:t>НИША ПРОДУКТА</a:t>
            </a:r>
            <a:r>
              <a:rPr lang="en-US" sz="1600" b="1" dirty="0">
                <a:latin typeface="+mj-lt"/>
              </a:rPr>
              <a:t>:</a:t>
            </a:r>
            <a:r>
              <a:rPr lang="ru-RU" sz="1600" b="1" dirty="0">
                <a:latin typeface="+mj-lt"/>
              </a:rPr>
              <a:t> </a:t>
            </a:r>
            <a:endParaRPr dirty="0"/>
          </a:p>
          <a:p>
            <a:pPr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Женщины 18-35 лет, открытые к новым технологиям, имеющие семью</a:t>
            </a:r>
          </a:p>
          <a:p>
            <a:pPr>
              <a:defRPr/>
            </a:pPr>
            <a:endParaRPr lang="ru-RU" sz="1600" dirty="0">
              <a:latin typeface="+mj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4772F1-B817-257F-ABAC-E14DCC4EC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4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212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213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9</a:t>
              </a:fld>
              <a:endParaRPr/>
            </a:p>
          </p:txBody>
        </p:sp>
      </p:grpSp>
      <p:grpSp>
        <p:nvGrpSpPr>
          <p:cNvPr id="217" name="Прямоугольник 17"/>
          <p:cNvGrpSpPr/>
          <p:nvPr/>
        </p:nvGrpSpPr>
        <p:grpSpPr bwMode="auto">
          <a:xfrm>
            <a:off x="-18523" y="-7366"/>
            <a:ext cx="2024404" cy="506844"/>
            <a:chOff x="-1" y="0"/>
            <a:chExt cx="2024402" cy="506843"/>
          </a:xfrm>
        </p:grpSpPr>
        <p:sp>
          <p:nvSpPr>
            <p:cNvPr id="215" name="Прямоугольник"/>
            <p:cNvSpPr/>
            <p:nvPr/>
          </p:nvSpPr>
          <p:spPr bwMode="auto">
            <a:xfrm>
              <a:off x="-1" y="0"/>
              <a:ext cx="2024402" cy="506843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</a:defRPr>
              </a:pPr>
              <a:endParaRPr/>
            </a:p>
          </p:txBody>
        </p:sp>
        <p:sp>
          <p:nvSpPr>
            <p:cNvPr id="216" name="НАЗВАНИЕ РАЗДЕЛА"/>
            <p:cNvSpPr/>
            <p:nvPr/>
          </p:nvSpPr>
          <p:spPr bwMode="auto">
            <a:xfrm>
              <a:off x="151230" y="114921"/>
              <a:ext cx="1691724" cy="276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1200">
                  <a:solidFill>
                    <a:srgbClr val="FFFFFF"/>
                  </a:solidFill>
                  <a:latin typeface="Gilroy-Medium"/>
                  <a:ea typeface="Gilroy-Medium"/>
                  <a:cs typeface="Gilroy-Medium"/>
                </a:defRPr>
              </a:lvl1pPr>
            </a:lstStyle>
            <a:p>
              <a:pPr algn="ctr">
                <a:defRPr/>
              </a:pPr>
              <a:r>
                <a:rPr lang="ru-RU"/>
                <a:t>Команда проекта</a:t>
              </a:r>
              <a:endParaRPr/>
            </a:p>
          </p:txBody>
        </p:sp>
      </p:grpSp>
      <p:sp>
        <p:nvSpPr>
          <p:cNvPr id="218" name="Прямоугольник 7"/>
          <p:cNvSpPr/>
          <p:nvPr/>
        </p:nvSpPr>
        <p:spPr bwMode="auto">
          <a:xfrm>
            <a:off x="11408470" y="0"/>
            <a:ext cx="783530" cy="813957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TextBox 17"/>
          <p:cNvSpPr txBox="1"/>
          <p:nvPr/>
        </p:nvSpPr>
        <p:spPr bwMode="auto">
          <a:xfrm>
            <a:off x="10083816" y="3792"/>
            <a:ext cx="3205159" cy="2769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12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</a:defRPr>
            </a:pPr>
            <a:endParaRPr/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73865"/>
              </p:ext>
            </p:extLst>
          </p:nvPr>
        </p:nvGraphicFramePr>
        <p:xfrm>
          <a:off x="130457" y="3317632"/>
          <a:ext cx="11744053" cy="32894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8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8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7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2669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cap="none" spc="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+mn-cs"/>
                        </a:rPr>
                        <a:t>Маркетолог-аналитик</a:t>
                      </a:r>
                      <a:r>
                        <a:rPr lang="ru-RU" sz="2000" b="1" i="0" u="none" strike="noStrike" cap="none" spc="0" baseline="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+mj-lt"/>
                        </a:rPr>
                        <a:t>Лидер команды</a:t>
                      </a: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 Специалист</a:t>
                      </a:r>
                      <a:r>
                        <a:rPr lang="ru-RU" sz="2000" b="1" baseline="0" dirty="0">
                          <a:solidFill>
                            <a:schemeClr val="accent1"/>
                          </a:solidFill>
                          <a:latin typeface="+mj-lt"/>
                        </a:rPr>
                        <a:t> по рекламе и </a:t>
                      </a:r>
                      <a:r>
                        <a:rPr lang="en-US" sz="2000" b="1" baseline="0" dirty="0">
                          <a:solidFill>
                            <a:schemeClr val="accent1"/>
                          </a:solidFill>
                          <a:latin typeface="+mj-lt"/>
                        </a:rPr>
                        <a:t>PR</a:t>
                      </a:r>
                      <a:endParaRPr dirty="0"/>
                    </a:p>
                    <a:p>
                      <a:pPr algn="ctr">
                        <a:defRPr/>
                      </a:pPr>
                      <a:r>
                        <a:rPr lang="ru-RU" sz="1400" b="1" i="0" u="none" strike="noStrike" cap="none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/>
                        </a:rPr>
                        <a:t>Продвижение</a:t>
                      </a: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  Научный руководитель</a:t>
                      </a:r>
                      <a:endParaRPr lang="en-US" sz="20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endParaRPr lang="ru-RU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j-lt"/>
                        </a:rPr>
                        <a:t>Консультирование/ментор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SMM-</a:t>
                      </a:r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j-lt"/>
                        </a:rPr>
                        <a:t>специалист</a:t>
                      </a:r>
                      <a:endParaRPr dirty="0"/>
                    </a:p>
                    <a:p>
                      <a:pPr algn="ctr">
                        <a:defRPr/>
                      </a:pPr>
                      <a:endParaRPr lang="ru-RU" sz="1400" b="1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b="1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Продвижение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anchor="ctr">
                    <a:lnL w="28575" algn="ctr">
                      <a:noFill/>
                    </a:lnL>
                    <a:lnR w="28575" algn="ctr">
                      <a:noFill/>
                    </a:lnR>
                    <a:lnT w="12700" algn="ctr">
                      <a:noFill/>
                    </a:lnT>
                    <a:lnB w="28575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8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j-lt"/>
                        </a:rPr>
                        <a:t>Елисеева Юлия</a:t>
                      </a:r>
                    </a:p>
                    <a:p>
                      <a:pPr algn="ctr"/>
                      <a:r>
                        <a:rPr lang="ru-RU" sz="1600" dirty="0">
                          <a:latin typeface="+mj-lt"/>
                        </a:rPr>
                        <a:t>Сергеевна</a:t>
                      </a: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err="1">
                          <a:latin typeface="+mj-lt"/>
                        </a:rPr>
                        <a:t>Синицина</a:t>
                      </a:r>
                      <a:r>
                        <a:rPr lang="ru-RU" sz="1600" baseline="0" dirty="0">
                          <a:latin typeface="+mj-lt"/>
                        </a:rPr>
                        <a:t> Инесса Денисовна</a:t>
                      </a:r>
                      <a:endParaRPr sz="1600" dirty="0">
                        <a:latin typeface="+mj-lt"/>
                      </a:endParaRP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dirty="0">
                          <a:latin typeface="+mj-lt"/>
                          <a:cs typeface="Times New Roman"/>
                        </a:rPr>
                        <a:t>Кручинина</a:t>
                      </a:r>
                      <a:r>
                        <a:rPr lang="ru-RU" sz="1600" b="0" i="0" baseline="0" dirty="0">
                          <a:latin typeface="+mj-lt"/>
                          <a:cs typeface="Times New Roman"/>
                        </a:rPr>
                        <a:t> Елена </a:t>
                      </a: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Анатольевна </a:t>
                      </a:r>
                      <a:endParaRPr lang="ru-RU" sz="1600" b="0" i="0" dirty="0">
                        <a:latin typeface="+mj-lt"/>
                        <a:cs typeface="Times New Roman"/>
                      </a:endParaRP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 dirty="0" err="1">
                          <a:latin typeface="+mj-lt"/>
                          <a:cs typeface="Times New Roman"/>
                        </a:rPr>
                        <a:t>Котенева</a:t>
                      </a:r>
                      <a:r>
                        <a:rPr lang="ru-RU" sz="1600" b="0" i="0" baseline="0" dirty="0">
                          <a:latin typeface="+mj-lt"/>
                          <a:cs typeface="Times New Roman"/>
                        </a:rPr>
                        <a:t> Вероника Алексеевна </a:t>
                      </a:r>
                      <a:endParaRPr lang="ru-RU" sz="1600" b="0" i="0" dirty="0">
                        <a:latin typeface="+mj-lt"/>
                        <a:cs typeface="Times New Roman"/>
                      </a:endParaRP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7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Студент 4-го курса </a:t>
                      </a: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+mj-lt"/>
                        </a:rPr>
                        <a:t>ВВГУ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Студент 4-го курса </a:t>
                      </a: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+mj-lt"/>
                        </a:rPr>
                        <a:t>ВВГУ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Трекер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команды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</a:rPr>
                        <a:t>Студент 4-го курса </a:t>
                      </a:r>
                      <a:r>
                        <a:rPr kumimoji="0" lang="ru-RU" sz="12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+mn-cs"/>
                        </a:rPr>
                        <a:t>ВВГУ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pPr algn="ctr">
                        <a:defRPr/>
                      </a:pPr>
                      <a:endParaRPr dirty="0"/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851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latin typeface="+mj-lt"/>
                        </a:rPr>
                        <a:t>Исследование рынка и конкурентов, формирование маркетинговой стратегии, планирование бюджета и контроль расходов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latin typeface="+mj-lt"/>
                        </a:rPr>
                        <a:t> Настройка и ведение контекстной рекламы, взаимодействие с прессой и подготовка PR-материалов, SEO-продвижение сайта (базовые задачи)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Опыт консультирования проектов по разработке.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dirty="0"/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Ведение и развитие аккаунтов в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соцсетях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 (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ВКонтакте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Instagram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Telegram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), создание и публикация контента (посты,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сторис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видеоконтент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),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Email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-маркетинг и рассылки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>
                    <a:lnL w="28575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28575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DA218A-891D-347A-2636-B16C281F4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4764" y="319542"/>
            <a:ext cx="650941" cy="22782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835587D-26A2-4BCF-904D-970FE5D96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352" y="962945"/>
            <a:ext cx="2493327" cy="2384619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A2E92E7-912D-47B9-8E09-20ADA9E3B7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54" r="754"/>
          <a:stretch>
            <a:fillRect/>
          </a:stretch>
        </p:blipFill>
        <p:spPr>
          <a:xfrm>
            <a:off x="3124826" y="901471"/>
            <a:ext cx="2463026" cy="2416161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5A3B305-2EA6-483D-87B6-5715B298437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2581" b="12581"/>
          <a:stretch/>
        </p:blipFill>
        <p:spPr>
          <a:xfrm>
            <a:off x="9150443" y="882644"/>
            <a:ext cx="2535952" cy="246492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" b="107"/>
          <a:stretch>
            <a:fillRect/>
          </a:stretch>
        </p:blipFill>
        <p:spPr>
          <a:xfrm>
            <a:off x="6065797" y="912577"/>
            <a:ext cx="2606701" cy="2405055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7"/>
          <p:cNvSpPr/>
          <p:nvPr/>
        </p:nvSpPr>
        <p:spPr bwMode="auto">
          <a:xfrm>
            <a:off x="6103137" y="1742787"/>
            <a:ext cx="6121525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7" name="Прямоугольник 10"/>
          <p:cNvSpPr/>
          <p:nvPr/>
        </p:nvSpPr>
        <p:spPr bwMode="auto">
          <a:xfrm>
            <a:off x="6103137" y="-6261"/>
            <a:ext cx="6121527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sp>
        <p:nvSpPr>
          <p:cNvPr id="358" name="Прямоугольник 13"/>
          <p:cNvSpPr/>
          <p:nvPr/>
        </p:nvSpPr>
        <p:spPr bwMode="auto">
          <a:xfrm>
            <a:off x="6102381" y="5347906"/>
            <a:ext cx="2372738" cy="151588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359" name="Прямоугольник 9"/>
          <p:cNvSpPr/>
          <p:nvPr/>
        </p:nvSpPr>
        <p:spPr bwMode="auto">
          <a:xfrm>
            <a:off x="8355782" y="-12041"/>
            <a:ext cx="3868879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n-lt"/>
                <a:ea typeface="+mn-ea"/>
                <a:cs typeface="+mn-cs"/>
              </a:defRPr>
            </a:pPr>
            <a:endParaRPr/>
          </a:p>
        </p:txBody>
      </p:sp>
      <p:pic>
        <p:nvPicPr>
          <p:cNvPr id="360" name="Рисунок 24" descr="Рисунок 24"/>
          <p:cNvPicPr>
            <a:picLocks noChangeAspect="1"/>
          </p:cNvPicPr>
          <p:nvPr/>
        </p:nvPicPr>
        <p:blipFill>
          <a:blip r:embed="rId2"/>
          <a:srcRect b="5188"/>
          <a:stretch/>
        </p:blipFill>
        <p:spPr bwMode="auto">
          <a:xfrm>
            <a:off x="8806690" y="2333918"/>
            <a:ext cx="3417973" cy="4557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2.png" descr="image2.png"/>
          <p:cNvPicPr>
            <a:picLocks noChangeAspect="1"/>
          </p:cNvPicPr>
          <p:nvPr/>
        </p:nvPicPr>
        <p:blipFill>
          <a:blip r:embed="rId3"/>
          <a:srcRect t="720" b="5620"/>
          <a:stretch/>
        </p:blipFill>
        <p:spPr bwMode="auto">
          <a:xfrm>
            <a:off x="8362269" y="1788748"/>
            <a:ext cx="3896248" cy="513192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Текст 2"/>
          <p:cNvSpPr txBox="1"/>
          <p:nvPr/>
        </p:nvSpPr>
        <p:spPr bwMode="auto">
          <a:xfrm>
            <a:off x="532008" y="995119"/>
            <a:ext cx="4831214" cy="452933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 fontScale="85000" lnSpcReduction="20000"/>
          </a:bodyPr>
          <a:lstStyle/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r>
              <a:rPr lang="ru-RU" sz="7200" dirty="0"/>
              <a:t>Онлайн-примерка</a:t>
            </a:r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72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lang="ru-RU" sz="7200"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</a:defRPr>
            </a:pPr>
            <a:endParaRPr sz="7200"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</a:defRPr>
            </a:pPr>
            <a:r>
              <a:rPr lang="ru-RU" dirty="0"/>
              <a:t>Елисеева Юлия Сергеевна</a:t>
            </a:r>
            <a:endParaRPr dirty="0"/>
          </a:p>
        </p:txBody>
      </p:sp>
      <p:grpSp>
        <p:nvGrpSpPr>
          <p:cNvPr id="2" name="Прямоугольник 16"/>
          <p:cNvGrpSpPr/>
          <p:nvPr/>
        </p:nvGrpSpPr>
        <p:grpSpPr bwMode="auto">
          <a:xfrm>
            <a:off x="-6779" y="6365337"/>
            <a:ext cx="542263" cy="506844"/>
            <a:chOff x="0" y="0"/>
            <a:chExt cx="542262" cy="506842"/>
          </a:xfrm>
        </p:grpSpPr>
        <p:sp>
          <p:nvSpPr>
            <p:cNvPr id="3" name="Прямоугольник"/>
            <p:cNvSpPr/>
            <p:nvPr/>
          </p:nvSpPr>
          <p:spPr bwMode="auto">
            <a:xfrm>
              <a:off x="-1" y="-1"/>
              <a:ext cx="542263" cy="506844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p:txBody>
        </p:sp>
        <p:sp>
          <p:nvSpPr>
            <p:cNvPr id="4" name="Текст"/>
            <p:cNvSpPr txBox="1"/>
            <p:nvPr/>
          </p:nvSpPr>
          <p:spPr bwMode="auto">
            <a:xfrm>
              <a:off x="137236" y="148345"/>
              <a:ext cx="190700" cy="245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8" tIns="45718" rIns="45718" bIns="45718" numCol="1" anchor="ctr">
              <a:spAutoFit/>
            </a:bodyPr>
            <a:lstStyle>
              <a:lvl1pPr algn="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</a:defRPr>
              </a:lvl1pPr>
            </a:lstStyle>
            <a:p>
              <a:pPr>
                <a:defRPr/>
              </a:pPr>
              <a:fld id="{86CB4B4D-7CA3-9044-876B-883B54F8677D}" type="slidenum">
                <a:rPr/>
                <a:t>10</a:t>
              </a:fld>
              <a:endParaRPr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29913C-A4DC-BBBF-2F02-7DB34D3076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7066" y="588997"/>
            <a:ext cx="1606653" cy="59871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0F73CF79-A50C-5D54-405B-C2C0647E3766}"/>
              </a:ext>
            </a:extLst>
          </p:cNvPr>
          <p:cNvSpPr txBox="1"/>
          <p:nvPr/>
        </p:nvSpPr>
        <p:spPr>
          <a:xfrm>
            <a:off x="652728" y="5524452"/>
            <a:ext cx="4230624" cy="101416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ru-RU" sz="16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Контакты</a:t>
            </a:r>
          </a:p>
          <a:p>
            <a:r>
              <a:rPr lang="ru-RU" sz="1600" b="1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📞 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[89143342274]</a:t>
            </a:r>
          </a:p>
          <a:p>
            <a:r>
              <a:rPr lang="ru-RU" sz="1600" dirty="0">
                <a:latin typeface="Aptos SemiBold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✉️ </a:t>
            </a:r>
            <a:r>
              <a:rPr lang="ru-RU" sz="1600" dirty="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[</a:t>
            </a:r>
            <a:r>
              <a:rPr lang="en-US" sz="160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yuliabelo04@gmail.com</a:t>
            </a:r>
            <a:r>
              <a:rPr lang="ru-RU" sz="1600">
                <a:latin typeface="Aptos" panose="020B0004020202020204" pitchFamily="34" charset="0"/>
                <a:ea typeface="Gilroy Bold"/>
                <a:cs typeface="Times New Roman" panose="02020603050405020304" pitchFamily="18" charset="0"/>
                <a:sym typeface="Gilroy Bold"/>
              </a:rPr>
              <a:t>]</a:t>
            </a:r>
            <a:endParaRPr lang="en-US" sz="1400" dirty="0">
              <a:latin typeface="Aptos" panose="020B0004020202020204" pitchFamily="34" charset="0"/>
              <a:ea typeface="Gilroy Bold"/>
              <a:cs typeface="Times New Roman" panose="02020603050405020304" pitchFamily="18" charset="0"/>
              <a:sym typeface="Gilroy Bold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65EC46-EA83-9A14-10F7-009FE599EF41}"/>
              </a:ext>
            </a:extLst>
          </p:cNvPr>
          <p:cNvSpPr/>
          <p:nvPr/>
        </p:nvSpPr>
        <p:spPr>
          <a:xfrm>
            <a:off x="6144927" y="2429258"/>
            <a:ext cx="2175553" cy="2283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ptos" panose="020B0004020202020204" pitchFamily="34" charset="0"/>
              </a:rPr>
              <a:t>Место для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QR-</a:t>
            </a:r>
            <a:r>
              <a:rPr lang="ru-RU" dirty="0">
                <a:solidFill>
                  <a:schemeClr val="tx1"/>
                </a:solidFill>
                <a:latin typeface="Aptos" panose="020B0004020202020204" pitchFamily="34" charset="0"/>
              </a:rPr>
              <a:t>кода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3C9069-853C-4363-B28A-9DD15007D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535484" y="2627723"/>
            <a:ext cx="2493327" cy="2384619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chemeClr val="accent1"/>
          </a:solidFill>
          <a:prstDash val="solid"/>
          <a:round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8500</TotalTime>
  <Words>676</Words>
  <Application>Microsoft Office PowerPoint</Application>
  <DocSecurity>0</DocSecurity>
  <PresentationFormat>Широкоэкранный</PresentationFormat>
  <Paragraphs>137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4" baseType="lpstr">
      <vt:lpstr>Aptos</vt:lpstr>
      <vt:lpstr>Aptos SemiBold</vt:lpstr>
      <vt:lpstr>Arial</vt:lpstr>
      <vt:lpstr>Calibri</vt:lpstr>
      <vt:lpstr>Calibri Light</vt:lpstr>
      <vt:lpstr>Gilroy-Bold</vt:lpstr>
      <vt:lpstr>Gilroy-ExtraBold</vt:lpstr>
      <vt:lpstr>Gilroy-Light</vt:lpstr>
      <vt:lpstr>Gilroy-Medium</vt:lpstr>
      <vt:lpstr>Helvetica</vt:lpstr>
      <vt:lpstr>Helvetica Neue</vt:lpstr>
      <vt:lpstr>quote-cjk-patch</vt:lpstr>
      <vt:lpstr>YuMincho +36p Kana 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Виктория Бокарева</dc:creator>
  <cp:keywords/>
  <dc:description/>
  <cp:lastModifiedBy>ника котенева</cp:lastModifiedBy>
  <cp:revision>143</cp:revision>
  <dcterms:modified xsi:type="dcterms:W3CDTF">2025-10-28T08:35:37Z</dcterms:modified>
  <cp:category/>
  <dc:identifier/>
  <cp:contentStatus/>
  <dc:language/>
  <cp:version/>
</cp:coreProperties>
</file>