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2"/>
  </p:notesMasterIdLst>
  <p:sldIdLst>
    <p:sldId id="438" r:id="rId2"/>
    <p:sldId id="439" r:id="rId3"/>
    <p:sldId id="440" r:id="rId4"/>
    <p:sldId id="426" r:id="rId5"/>
    <p:sldId id="425" r:id="rId6"/>
    <p:sldId id="430" r:id="rId7"/>
    <p:sldId id="442" r:id="rId8"/>
    <p:sldId id="444" r:id="rId9"/>
    <p:sldId id="434" r:id="rId10"/>
    <p:sldId id="431" r:id="rId11"/>
    <p:sldId id="445" r:id="rId12"/>
    <p:sldId id="458" r:id="rId13"/>
    <p:sldId id="454" r:id="rId14"/>
    <p:sldId id="459" r:id="rId15"/>
    <p:sldId id="446" r:id="rId16"/>
    <p:sldId id="461" r:id="rId17"/>
    <p:sldId id="265" r:id="rId18"/>
    <p:sldId id="451" r:id="rId19"/>
    <p:sldId id="456" r:id="rId20"/>
    <p:sldId id="273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37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йлов Анатолий Александрович" initials="МАА" lastIdx="2" clrIdx="0">
    <p:extLst>
      <p:ext uri="{19B8F6BF-5375-455C-9EA6-DF929625EA0E}">
        <p15:presenceInfo xmlns:p15="http://schemas.microsoft.com/office/powerpoint/2012/main" userId="Михайлов Анатолий Александрови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B62"/>
    <a:srgbClr val="58582A"/>
    <a:srgbClr val="596A85"/>
    <a:srgbClr val="AD7B0B"/>
    <a:srgbClr val="6FAEB9"/>
    <a:srgbClr val="3B7079"/>
    <a:srgbClr val="002060"/>
    <a:srgbClr val="433A47"/>
    <a:srgbClr val="3477B2"/>
    <a:srgbClr val="364D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864" autoAdjust="0"/>
  </p:normalViewPr>
  <p:slideViewPr>
    <p:cSldViewPr>
      <p:cViewPr varScale="1">
        <p:scale>
          <a:sx n="62" d="100"/>
          <a:sy n="62" d="100"/>
        </p:scale>
        <p:origin x="868" y="52"/>
      </p:cViewPr>
      <p:guideLst>
        <p:guide orient="horz" pos="2132"/>
        <p:guide pos="37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izhmulkina\Desktop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Сталкиваются с переработками на работе</c:v>
                </c:pt>
                <c:pt idx="1">
                  <c:v>Менеджеры не объективно оценивают время на выполнение задач </c:v>
                </c:pt>
                <c:pt idx="2">
                  <c:v>Переработки нигде не фиксируются</c:v>
                </c:pt>
                <c:pt idx="3">
                  <c:v>В период busy season задумываются об увольнении из-за выгорания</c:v>
                </c:pt>
                <c:pt idx="4">
                  <c:v>Сервис смог бы значительно упростить работу штата сотрудников **</c:v>
                </c:pt>
                <c:pt idx="5">
                  <c:v>Менеджерам сложно называть точный срок выполнения задач для заказчиков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0.81</c:v>
                </c:pt>
                <c:pt idx="1">
                  <c:v>0.77</c:v>
                </c:pt>
                <c:pt idx="2">
                  <c:v>0.84</c:v>
                </c:pt>
                <c:pt idx="3">
                  <c:v>0.69</c:v>
                </c:pt>
                <c:pt idx="4">
                  <c:v>0.79</c:v>
                </c:pt>
                <c:pt idx="5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FB-4236-ABFC-9F02CF1EC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25756303"/>
        <c:axId val="1432167375"/>
      </c:barChart>
      <c:catAx>
        <c:axId val="12257563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rgbClr val="433A47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432167375"/>
        <c:crosses val="autoZero"/>
        <c:auto val="1"/>
        <c:lblAlgn val="ctr"/>
        <c:lblOffset val="100"/>
        <c:noMultiLvlLbl val="0"/>
      </c:catAx>
      <c:valAx>
        <c:axId val="14321673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rgbClr val="433A47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1225756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900" kern="1200">
          <a:solidFill>
            <a:srgbClr val="433A47"/>
          </a:solidFill>
          <a:latin typeface="Century Gothic" panose="020B0502020202020204" pitchFamily="34" charset="0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5BA9A-2BE1-2A4C-A1F0-0C20D98DC236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D491F-13C1-6B48-84F6-0CFA68E0C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90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D491F-13C1-6B48-84F6-0CFA68E0CBF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750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D491F-13C1-6B48-84F6-0CFA68E0CBF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62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0:notes"/>
          <p:cNvSpPr txBox="1">
            <a:spLocks noGrp="1"/>
          </p:cNvSpPr>
          <p:nvPr>
            <p:ph type="body" idx="1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Здесь вы четко формулируете проблему, которую решает ваш продукт. И говорите о том, как эта проблема влияет на людей в реальном мире.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D491F-13C1-6B48-84F6-0CFA68E0CBF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7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9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3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5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71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4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04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14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6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77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34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40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1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365125"/>
            <a:ext cx="5257801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8D8509-D379-49B3-A4FE-EDBEE064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0FB3E60-2F82-4C12-95B3-7ACC1B0E5862}" type="datetimeFigureOut">
              <a:rPr lang="ru-RU" smtClean="0"/>
              <a:pPr/>
              <a:t>22.11.2023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17DD4B55-CA6E-4B68-97C9-646C6EC1FB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50" y="-575"/>
            <a:ext cx="5186362" cy="6858575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CD6CA42-8F84-4EF7-AC44-C6D7CA7B5256}"/>
              </a:ext>
            </a:extLst>
          </p:cNvPr>
          <p:cNvGrpSpPr/>
          <p:nvPr userDrawn="1"/>
        </p:nvGrpSpPr>
        <p:grpSpPr>
          <a:xfrm>
            <a:off x="5207212" y="36075"/>
            <a:ext cx="2844750" cy="274500"/>
            <a:chOff x="5228062" y="49500"/>
            <a:chExt cx="2844750" cy="274500"/>
          </a:xfrm>
          <a:solidFill>
            <a:schemeClr val="accent1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033588"/>
            <a:ext cx="5186363" cy="40497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6063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8964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51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672DD-9224-430C-94FC-6F29B8AD36A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B8A30-9888-4AE4-92A1-1FD404F4185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:a16="http://schemas.microsoft.com/office/drawing/2014/main" id="{8A584E44-5F53-7745-888F-21FF4DA11E7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1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2" r:id="rId12"/>
    <p:sldLayoutId id="2147483663" r:id="rId13"/>
    <p:sldLayoutId id="2147483660" r:id="rId14"/>
    <p:sldLayoutId id="21474837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clck.ru/33t9xJ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news.rambler.ru/sociology/46770889-svyshe-70-rossiyskih-sotrudnikov-postoyanno-pererabatyvaet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hyperlink" Target="https://clck.ru/33tAM2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s://clck.ru/Wm4F2" TargetMode="External"/><Relationship Id="rId4" Type="http://schemas.openxmlformats.org/officeDocument/2006/relationships/hyperlink" Target="https://clck.ru/33t9yW" TargetMode="External"/><Relationship Id="rId9" Type="http://schemas.openxmlformats.org/officeDocument/2006/relationships/hyperlink" Target="https://clck.ru/dZFsZ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hyperlink" Target="https://clck.ru/TQj2o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ck.ru/D7JZk" TargetMode="External"/><Relationship Id="rId5" Type="http://schemas.openxmlformats.org/officeDocument/2006/relationships/hyperlink" Target="https://clck.ru/9oM5M" TargetMode="External"/><Relationship Id="rId4" Type="http://schemas.openxmlformats.org/officeDocument/2006/relationships/hyperlink" Target="https://clck.ru/33tUd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TcSmE" TargetMode="External"/><Relationship Id="rId2" Type="http://schemas.openxmlformats.org/officeDocument/2006/relationships/hyperlink" Target="https://clck.ru/Wm4F2" TargetMode="Externa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7.png"/><Relationship Id="rId4" Type="http://schemas.openxmlformats.org/officeDocument/2006/relationships/hyperlink" Target="https://clck.ru/33tWu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ck.ru/33tCeC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news.rambler.ru/sociology/46770889-svyshe-70-rossiyskih-sotrudnikov-postoyanno-pererabatyvaet/" TargetMode="External"/><Relationship Id="rId5" Type="http://schemas.openxmlformats.org/officeDocument/2006/relationships/image" Target="../media/image32.jpe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news.rambler.ru/sociology/46770889-svyshe-70-rossiyskih-sotrudnikov-postoyanno-pererabatyvaet/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lck.ru/34uyoQ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rambler.ru/sociology/46770889-svyshe-70-rossiyskih-sotrudnikov-postoyanno-pererabatyvaet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3.wdp"/><Relationship Id="rId3" Type="http://schemas.openxmlformats.org/officeDocument/2006/relationships/image" Target="../media/image40.jpeg"/><Relationship Id="rId7" Type="http://schemas.openxmlformats.org/officeDocument/2006/relationships/image" Target="../media/image37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45.png"/><Relationship Id="rId4" Type="http://schemas.openxmlformats.org/officeDocument/2006/relationships/image" Target="../media/image41.jp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nagerai.website.yandexcloud.net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oud.mail.ru/public/HeA8/9wqR5BFCz" TargetMode="Externa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2C3EC5-29C7-4176-A606-51D708673E4E}"/>
              </a:ext>
            </a:extLst>
          </p:cNvPr>
          <p:cNvSpPr txBox="1"/>
          <p:nvPr/>
        </p:nvSpPr>
        <p:spPr>
          <a:xfrm>
            <a:off x="561000" y="1970561"/>
            <a:ext cx="1107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					</a:t>
            </a:r>
            <a:r>
              <a:rPr lang="ru-RU" sz="80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  <a:r>
              <a:rPr lang="en-US" sz="80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ManagerAI</a:t>
            </a:r>
            <a:r>
              <a:rPr lang="ru-RU" sz="80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1D67C-7132-4962-B1B8-10B6D276592D}"/>
              </a:ext>
            </a:extLst>
          </p:cNvPr>
          <p:cNvSpPr txBox="1"/>
          <p:nvPr/>
        </p:nvSpPr>
        <p:spPr>
          <a:xfrm>
            <a:off x="1416000" y="3498003"/>
            <a:ext cx="93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Сервис по автоматизированному делегированию задач и чекингу ментального состояния сотрудников на базе искусственного интеллекта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DEE9E-5F68-4CB0-951F-E6E47620867D}"/>
              </a:ext>
            </a:extLst>
          </p:cNvPr>
          <p:cNvSpPr txBox="1"/>
          <p:nvPr/>
        </p:nvSpPr>
        <p:spPr>
          <a:xfrm>
            <a:off x="2828250" y="4558890"/>
            <a:ext cx="653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СДЕЛАЙТЕ ВКЛАД В УЛУЧШЕНИЕ РАБОЧЕЙ СРЕДЫ!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17C956-6238-463B-4ACB-010CCC344729}"/>
              </a:ext>
            </a:extLst>
          </p:cNvPr>
          <p:cNvSpPr txBox="1"/>
          <p:nvPr/>
        </p:nvSpPr>
        <p:spPr>
          <a:xfrm>
            <a:off x="100500" y="6129000"/>
            <a:ext cx="653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Телефон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CEO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  <a:cs typeface="Courier New" panose="02070309020205020404" pitchFamily="49" charset="0"/>
            </a:endParaRPr>
          </a:p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+7 921 320 84 85 </a:t>
            </a:r>
          </a:p>
        </p:txBody>
      </p:sp>
    </p:spTree>
    <p:extLst>
      <p:ext uri="{BB962C8B-B14F-4D97-AF65-F5344CB8AC3E}">
        <p14:creationId xmlns:p14="http://schemas.microsoft.com/office/powerpoint/2010/main" val="331411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789229-BA9B-4965-9EB5-C47CEF8A6F63}"/>
              </a:ext>
            </a:extLst>
          </p:cNvPr>
          <p:cNvSpPr/>
          <p:nvPr/>
        </p:nvSpPr>
        <p:spPr>
          <a:xfrm>
            <a:off x="362313" y="1169058"/>
            <a:ext cx="315000" cy="31500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714721-5196-4298-ABD7-B2A057420C78}"/>
              </a:ext>
            </a:extLst>
          </p:cNvPr>
          <p:cNvSpPr/>
          <p:nvPr/>
        </p:nvSpPr>
        <p:spPr>
          <a:xfrm>
            <a:off x="362313" y="1733980"/>
            <a:ext cx="315000" cy="31500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4A8B51-247D-40E5-901F-BD6AD5A6FE37}"/>
              </a:ext>
            </a:extLst>
          </p:cNvPr>
          <p:cNvSpPr/>
          <p:nvPr/>
        </p:nvSpPr>
        <p:spPr>
          <a:xfrm>
            <a:off x="362313" y="2341370"/>
            <a:ext cx="315000" cy="315000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EF3E6B-318C-4D1C-98F5-BF1904EA09DB}"/>
              </a:ext>
            </a:extLst>
          </p:cNvPr>
          <p:cNvSpPr txBox="1"/>
          <p:nvPr/>
        </p:nvSpPr>
        <p:spPr>
          <a:xfrm>
            <a:off x="884001" y="1064948"/>
            <a:ext cx="4900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Более 73% трудоустроенных российских граждан 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регулярно сталкивается с переработками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[1]</a:t>
            </a:r>
            <a:endParaRPr lang="ru-RU" sz="1400" b="1" dirty="0">
              <a:solidFill>
                <a:srgbClr val="433A47"/>
              </a:solidFill>
              <a:latin typeface="Century Gothic" panose="020B0502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4941FE-64F1-4A76-A458-08CAE1E4ED5D}"/>
              </a:ext>
            </a:extLst>
          </p:cNvPr>
          <p:cNvSpPr/>
          <p:nvPr/>
        </p:nvSpPr>
        <p:spPr>
          <a:xfrm>
            <a:off x="891928" y="1631242"/>
            <a:ext cx="51135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Загруженность на работе 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подтвердили 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76%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офисных сотрудников и 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71%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работающих из дома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[1]</a:t>
            </a:r>
            <a:endParaRPr lang="ru-RU" sz="14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292659-CF03-4869-B66F-A996C38BA557}"/>
              </a:ext>
            </a:extLst>
          </p:cNvPr>
          <p:cNvSpPr/>
          <p:nvPr/>
        </p:nvSpPr>
        <p:spPr>
          <a:xfrm>
            <a:off x="882231" y="2168563"/>
            <a:ext cx="49614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Одна из основных причин переработок - 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плохая организация труда 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в компаниях и 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недостаток компетенций 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у менеджеров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[2]</a:t>
            </a:r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A6F524-E541-46FF-B68C-4209A38060D2}"/>
              </a:ext>
            </a:extLst>
          </p:cNvPr>
          <p:cNvSpPr txBox="1"/>
          <p:nvPr/>
        </p:nvSpPr>
        <p:spPr>
          <a:xfrm>
            <a:off x="246000" y="6145780"/>
            <a:ext cx="5875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1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-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https://clck.ru/33t9xJ</a:t>
            </a:r>
            <a:endParaRPr lang="ru-RU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2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-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https://clck.ru/33t9yW</a:t>
            </a:r>
            <a:endParaRPr lang="ru-RU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13DD36-4127-4BA7-B1E7-DE867E11388B}"/>
              </a:ext>
            </a:extLst>
          </p:cNvPr>
          <p:cNvCxnSpPr>
            <a:cxnSpLocks/>
          </p:cNvCxnSpPr>
          <p:nvPr/>
        </p:nvCxnSpPr>
        <p:spPr>
          <a:xfrm flipH="1">
            <a:off x="6005501" y="504000"/>
            <a:ext cx="12" cy="54900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366DDC3-3E20-4026-A98D-03F65AAF9CEC}"/>
              </a:ext>
            </a:extLst>
          </p:cNvPr>
          <p:cNvSpPr/>
          <p:nvPr/>
        </p:nvSpPr>
        <p:spPr>
          <a:xfrm>
            <a:off x="6153934" y="5649286"/>
            <a:ext cx="5807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Рисунок 1 – Как часто россияне задерживаются на работе</a:t>
            </a:r>
          </a:p>
          <a:p>
            <a:pPr algn="ctr"/>
            <a:r>
              <a:rPr lang="ru-RU" sz="1400" i="1" dirty="0">
                <a:solidFill>
                  <a:srgbClr val="433A47"/>
                </a:solidFill>
                <a:latin typeface="Century Gothic" panose="020B0502020202020204" pitchFamily="34" charset="0"/>
              </a:rPr>
              <a:t>Источник: </a:t>
            </a:r>
            <a:r>
              <a:rPr lang="en-US" sz="1400" i="1" dirty="0">
                <a:solidFill>
                  <a:srgbClr val="433A47"/>
                </a:solidFill>
                <a:latin typeface="Century Gothic" panose="020B0502020202020204" pitchFamily="34" charset="0"/>
              </a:rPr>
              <a:t>HeadHunter</a:t>
            </a:r>
            <a:r>
              <a:rPr lang="ru-RU" sz="1400" i="1" dirty="0">
                <a:solidFill>
                  <a:srgbClr val="433A47"/>
                </a:solidFill>
                <a:latin typeface="Century Gothic" panose="020B0502020202020204" pitchFamily="34" charset="0"/>
              </a:rPr>
              <a:t>, 2022 </a:t>
            </a:r>
            <a:r>
              <a:rPr lang="en-US" sz="1400" b="1" i="1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b="1" i="1" dirty="0">
                <a:solidFill>
                  <a:srgbClr val="433A47"/>
                </a:solidFill>
                <a:latin typeface="Century Gothic" panose="020B0502020202020204" pitchFamily="34" charset="0"/>
              </a:rPr>
              <a:t>5</a:t>
            </a:r>
            <a:r>
              <a:rPr lang="en-US" sz="1400" b="1" i="1" dirty="0">
                <a:solidFill>
                  <a:srgbClr val="433A47"/>
                </a:solidFill>
                <a:latin typeface="Century Gothic" panose="020B0502020202020204" pitchFamily="34" charset="0"/>
              </a:rPr>
              <a:t>]</a:t>
            </a:r>
            <a:endParaRPr lang="ru-RU" sz="1400" b="1" i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169814-E505-4918-A31A-66B606308067}"/>
              </a:ext>
            </a:extLst>
          </p:cNvPr>
          <p:cNvSpPr/>
          <p:nvPr/>
        </p:nvSpPr>
        <p:spPr>
          <a:xfrm>
            <a:off x="4858510" y="504000"/>
            <a:ext cx="58072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 чему ведут переработки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[4]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0" name="Graphic 19" descr="Close">
            <a:extLst>
              <a:ext uri="{FF2B5EF4-FFF2-40B4-BE49-F238E27FC236}">
                <a16:creationId xmlns:a16="http://schemas.microsoft.com/office/drawing/2014/main" id="{B19F0716-ECB9-453B-AD94-0FF1301ACF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3614" y="992853"/>
            <a:ext cx="315000" cy="31500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DFAAA4D-812C-4348-9791-2A61230E6145}"/>
              </a:ext>
            </a:extLst>
          </p:cNvPr>
          <p:cNvCxnSpPr>
            <a:cxnSpLocks/>
          </p:cNvCxnSpPr>
          <p:nvPr/>
        </p:nvCxnSpPr>
        <p:spPr>
          <a:xfrm flipH="1">
            <a:off x="2360987" y="3087227"/>
            <a:ext cx="364451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BC6D9E0-5F48-4175-BA86-EF75BE0381C7}"/>
              </a:ext>
            </a:extLst>
          </p:cNvPr>
          <p:cNvSpPr/>
          <p:nvPr/>
        </p:nvSpPr>
        <p:spPr>
          <a:xfrm>
            <a:off x="6506356" y="1008634"/>
            <a:ext cx="44964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Ухудшение зрения – 43%, головные боли – 41%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329A6C-E21D-4519-929E-B7860CAB931C}"/>
              </a:ext>
            </a:extLst>
          </p:cNvPr>
          <p:cNvSpPr/>
          <p:nvPr/>
        </p:nvSpPr>
        <p:spPr>
          <a:xfrm>
            <a:off x="6492912" y="1400987"/>
            <a:ext cx="44964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Боли в спине – 46%, боли в ногах – 24%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2ADBEF0-4927-4467-AF84-C9B1D6FF7F64}"/>
              </a:ext>
            </a:extLst>
          </p:cNvPr>
          <p:cNvSpPr/>
          <p:nvPr/>
        </p:nvSpPr>
        <p:spPr>
          <a:xfrm>
            <a:off x="6517573" y="1823714"/>
            <a:ext cx="47552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Лишний вес – 29%, у многих стресс и депрессия</a:t>
            </a:r>
          </a:p>
        </p:txBody>
      </p:sp>
      <p:pic>
        <p:nvPicPr>
          <p:cNvPr id="41" name="Graphic 40" descr="Close">
            <a:extLst>
              <a:ext uri="{FF2B5EF4-FFF2-40B4-BE49-F238E27FC236}">
                <a16:creationId xmlns:a16="http://schemas.microsoft.com/office/drawing/2014/main" id="{8114FBB8-2DCC-4A93-9F32-54C4BFC39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7912" y="1401366"/>
            <a:ext cx="315000" cy="315000"/>
          </a:xfrm>
          <a:prstGeom prst="rect">
            <a:avLst/>
          </a:prstGeom>
        </p:spPr>
      </p:pic>
      <p:pic>
        <p:nvPicPr>
          <p:cNvPr id="42" name="Graphic 41" descr="Close">
            <a:extLst>
              <a:ext uri="{FF2B5EF4-FFF2-40B4-BE49-F238E27FC236}">
                <a16:creationId xmlns:a16="http://schemas.microsoft.com/office/drawing/2014/main" id="{A4D67B75-63C3-4E6B-AD85-B74B53DDB0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9316" y="1823714"/>
            <a:ext cx="315000" cy="315000"/>
          </a:xfrm>
          <a:prstGeom prst="rect">
            <a:avLst/>
          </a:prstGeom>
        </p:spPr>
      </p:pic>
      <p:pic>
        <p:nvPicPr>
          <p:cNvPr id="43" name="Graphic 42" descr="Close">
            <a:extLst>
              <a:ext uri="{FF2B5EF4-FFF2-40B4-BE49-F238E27FC236}">
                <a16:creationId xmlns:a16="http://schemas.microsoft.com/office/drawing/2014/main" id="{B6ECEE85-4EAA-496A-AAB6-E75A0FD62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3614" y="2232227"/>
            <a:ext cx="315000" cy="315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5D60208-B658-444D-B7FF-A239F239D9B5}"/>
              </a:ext>
            </a:extLst>
          </p:cNvPr>
          <p:cNvSpPr/>
          <p:nvPr/>
        </p:nvSpPr>
        <p:spPr>
          <a:xfrm>
            <a:off x="6498462" y="2229694"/>
            <a:ext cx="38811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Профессиональные заболевание – 19% 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09FAD58-698F-4122-9116-76F80DCFFA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183"/>
          <a:stretch/>
        </p:blipFill>
        <p:spPr>
          <a:xfrm>
            <a:off x="6893520" y="2623016"/>
            <a:ext cx="4387037" cy="30109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2B24B8-5109-47BD-A474-EA41D07F170C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ПРОБЛЕМА</a:t>
            </a:r>
          </a:p>
        </p:txBody>
      </p:sp>
      <p:sp>
        <p:nvSpPr>
          <p:cNvPr id="2" name="Rectangle 25">
            <a:extLst>
              <a:ext uri="{FF2B5EF4-FFF2-40B4-BE49-F238E27FC236}">
                <a16:creationId xmlns:a16="http://schemas.microsoft.com/office/drawing/2014/main" id="{5B806D97-AC85-4B8A-7071-AB073D3BC8AF}"/>
              </a:ext>
            </a:extLst>
          </p:cNvPr>
          <p:cNvSpPr/>
          <p:nvPr/>
        </p:nvSpPr>
        <p:spPr>
          <a:xfrm>
            <a:off x="398170" y="3727220"/>
            <a:ext cx="205436" cy="227817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F9E330C6-9987-2301-4149-E6A4A65C536A}"/>
              </a:ext>
            </a:extLst>
          </p:cNvPr>
          <p:cNvSpPr/>
          <p:nvPr/>
        </p:nvSpPr>
        <p:spPr>
          <a:xfrm>
            <a:off x="398170" y="4222220"/>
            <a:ext cx="205436" cy="227817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3BA41742-E455-716C-1454-6D931F2A0508}"/>
              </a:ext>
            </a:extLst>
          </p:cNvPr>
          <p:cNvSpPr/>
          <p:nvPr/>
        </p:nvSpPr>
        <p:spPr>
          <a:xfrm>
            <a:off x="398170" y="4717220"/>
            <a:ext cx="205436" cy="227817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29">
            <a:extLst>
              <a:ext uri="{FF2B5EF4-FFF2-40B4-BE49-F238E27FC236}">
                <a16:creationId xmlns:a16="http://schemas.microsoft.com/office/drawing/2014/main" id="{B12E8437-33C4-60AB-79B0-D43860DD1391}"/>
              </a:ext>
            </a:extLst>
          </p:cNvPr>
          <p:cNvSpPr/>
          <p:nvPr/>
        </p:nvSpPr>
        <p:spPr>
          <a:xfrm>
            <a:off x="398170" y="5226183"/>
            <a:ext cx="205436" cy="227817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89BD4D8A-2DB6-D25D-7D47-96FED2D40398}"/>
              </a:ext>
            </a:extLst>
          </p:cNvPr>
          <p:cNvSpPr/>
          <p:nvPr/>
        </p:nvSpPr>
        <p:spPr>
          <a:xfrm>
            <a:off x="639990" y="5093563"/>
            <a:ext cx="55464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Компании от 10 человек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так как на конец 2021 года</a:t>
            </a: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России насчитывалось около 661 тыс. юр. Лиц</a:t>
            </a: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со штатом сотрудников от 10 человек 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[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]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9F8DF3E7-C3F1-EE8E-7F28-663B496639B1}"/>
              </a:ext>
            </a:extLst>
          </p:cNvPr>
          <p:cNvSpPr/>
          <p:nvPr/>
        </p:nvSpPr>
        <p:spPr>
          <a:xfrm>
            <a:off x="651010" y="4584583"/>
            <a:ext cx="5518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Руководители и менеджеры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отделов маркетинга, аудита,</a:t>
            </a: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консалтинга, рекламы, административного персонала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54FACF-0E97-B18D-A1B2-EF5616225D4C}"/>
              </a:ext>
            </a:extLst>
          </p:cNvPr>
          <p:cNvSpPr/>
          <p:nvPr/>
        </p:nvSpPr>
        <p:spPr>
          <a:xfrm>
            <a:off x="651010" y="4056133"/>
            <a:ext cx="50955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Сотрудники компаний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занимающиеся управлением</a:t>
            </a: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проектов и участвующие в процессе выполнения</a:t>
            </a: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2B9229DE-B9AB-3951-CBEB-21E8711061D1}"/>
              </a:ext>
            </a:extLst>
          </p:cNvPr>
          <p:cNvSpPr/>
          <p:nvPr/>
        </p:nvSpPr>
        <p:spPr>
          <a:xfrm>
            <a:off x="670340" y="3582466"/>
            <a:ext cx="458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Предприниматели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занимающиеся проектами,</a:t>
            </a: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связанными с развитием бизнеса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E63D53-3DF6-C9E0-840F-38543A660F55}"/>
              </a:ext>
            </a:extLst>
          </p:cNvPr>
          <p:cNvSpPr txBox="1"/>
          <p:nvPr/>
        </p:nvSpPr>
        <p:spPr>
          <a:xfrm>
            <a:off x="2745601" y="6145780"/>
            <a:ext cx="769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400">
                <a:solidFill>
                  <a:srgbClr val="433A47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dirty="0"/>
              <a:t>[3] -</a:t>
            </a:r>
            <a:r>
              <a:rPr lang="ru-RU" dirty="0"/>
              <a:t>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https://clck.ru/dZFsZ</a:t>
            </a:r>
            <a:endParaRPr lang="en-US" dirty="0"/>
          </a:p>
          <a:p>
            <a:pPr algn="l"/>
            <a:r>
              <a:rPr lang="en-US" dirty="0"/>
              <a:t>[4] - </a:t>
            </a:r>
            <a:r>
              <a:rPr lang="en-US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https://clck.ru/Wm4F2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en-US" dirty="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801602-0FFF-5BD9-5648-4E8F00329D76}"/>
              </a:ext>
            </a:extLst>
          </p:cNvPr>
          <p:cNvSpPr txBox="1"/>
          <p:nvPr/>
        </p:nvSpPr>
        <p:spPr>
          <a:xfrm>
            <a:off x="5380120" y="6336698"/>
            <a:ext cx="301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5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–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https://clck.ru/33tAM2</a:t>
            </a:r>
            <a:endParaRPr lang="ru-RU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FEE1DA11-3F75-061A-6D02-F8F081A13BA1}"/>
              </a:ext>
            </a:extLst>
          </p:cNvPr>
          <p:cNvSpPr/>
          <p:nvPr/>
        </p:nvSpPr>
        <p:spPr>
          <a:xfrm>
            <a:off x="3470200" y="3180446"/>
            <a:ext cx="28136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Целевая аудитория:</a:t>
            </a:r>
          </a:p>
        </p:txBody>
      </p:sp>
    </p:spTree>
    <p:extLst>
      <p:ext uri="{BB962C8B-B14F-4D97-AF65-F5344CB8AC3E}">
        <p14:creationId xmlns:p14="http://schemas.microsoft.com/office/powerpoint/2010/main" val="410157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D05B91-5B54-4A59-8F61-A89629B45F36}"/>
              </a:ext>
            </a:extLst>
          </p:cNvPr>
          <p:cNvCxnSpPr>
            <a:cxnSpLocks/>
          </p:cNvCxnSpPr>
          <p:nvPr/>
        </p:nvCxnSpPr>
        <p:spPr>
          <a:xfrm>
            <a:off x="6007587" y="3654000"/>
            <a:ext cx="0" cy="2475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0993C4D-F8C9-4608-AD1D-088EDAF68223}"/>
              </a:ext>
            </a:extLst>
          </p:cNvPr>
          <p:cNvSpPr txBox="1"/>
          <p:nvPr/>
        </p:nvSpPr>
        <p:spPr>
          <a:xfrm>
            <a:off x="357807" y="3677977"/>
            <a:ext cx="5545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ЧТО ДЕЛАЕТ?</a:t>
            </a:r>
          </a:p>
          <a:p>
            <a:pPr algn="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сервис повышает качество</a:t>
            </a:r>
          </a:p>
          <a:p>
            <a:pPr algn="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тайм-менеджмента сотрудников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CC5334-092E-4D28-B205-63244604384E}"/>
              </a:ext>
            </a:extLst>
          </p:cNvPr>
          <p:cNvSpPr txBox="1"/>
          <p:nvPr/>
        </p:nvSpPr>
        <p:spPr>
          <a:xfrm>
            <a:off x="21807" y="5044663"/>
            <a:ext cx="5881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latin typeface="Century Gothic" panose="020B0502020202020204" pitchFamily="34" charset="0"/>
              </a:rPr>
              <a:t>искусственный интеллект с помощью </a:t>
            </a:r>
            <a:r>
              <a:rPr lang="ru-RU" sz="1400" b="1" dirty="0">
                <a:latin typeface="Century Gothic" panose="020B0502020202020204" pitchFamily="34" charset="0"/>
              </a:rPr>
              <a:t>встроенных метрик </a:t>
            </a:r>
            <a:r>
              <a:rPr lang="ru-RU" sz="1400" dirty="0">
                <a:latin typeface="Century Gothic" panose="020B0502020202020204" pitchFamily="34" charset="0"/>
              </a:rPr>
              <a:t>с высокой точностью </a:t>
            </a:r>
            <a:r>
              <a:rPr lang="ru-RU" sz="1400" b="1" dirty="0">
                <a:latin typeface="Century Gothic" panose="020B0502020202020204" pitchFamily="34" charset="0"/>
              </a:rPr>
              <a:t>оценивает временные затраты </a:t>
            </a:r>
            <a:r>
              <a:rPr lang="ru-RU" sz="1400" dirty="0">
                <a:latin typeface="Century Gothic" panose="020B0502020202020204" pitchFamily="34" charset="0"/>
              </a:rPr>
              <a:t>на ту или иную задачу и </a:t>
            </a:r>
            <a:r>
              <a:rPr lang="ru-RU" sz="1400" b="1" dirty="0">
                <a:latin typeface="Century Gothic" panose="020B0502020202020204" pitchFamily="34" charset="0"/>
              </a:rPr>
              <a:t>автоматически предлагает список </a:t>
            </a:r>
            <a:r>
              <a:rPr lang="ru-RU" sz="1400" dirty="0">
                <a:latin typeface="Century Gothic" panose="020B0502020202020204" pitchFamily="34" charset="0"/>
              </a:rPr>
              <a:t>наиболее подходящих </a:t>
            </a:r>
            <a:r>
              <a:rPr lang="ru-RU" sz="1400" b="1" dirty="0">
                <a:latin typeface="Century Gothic" panose="020B0502020202020204" pitchFamily="34" charset="0"/>
              </a:rPr>
              <a:t>сотрудников</a:t>
            </a:r>
            <a:r>
              <a:rPr lang="ru-RU" sz="1400" dirty="0">
                <a:latin typeface="Century Gothic" panose="020B0502020202020204" pitchFamily="34" charset="0"/>
              </a:rPr>
              <a:t>, учитывая заданные параметры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9D813A-2FB9-4A0B-BF6F-59DB522F39D5}"/>
              </a:ext>
            </a:extLst>
          </p:cNvPr>
          <p:cNvSpPr txBox="1"/>
          <p:nvPr/>
        </p:nvSpPr>
        <p:spPr>
          <a:xfrm>
            <a:off x="6103407" y="5049000"/>
            <a:ext cx="58282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искусственный интеллект </a:t>
            </a:r>
            <a:r>
              <a:rPr lang="ru-RU" sz="1400" b="1" dirty="0">
                <a:latin typeface="Century Gothic" panose="020B0502020202020204" pitchFamily="34" charset="0"/>
              </a:rPr>
              <a:t>по встроенным метрикам оценивает степень загруженности </a:t>
            </a:r>
            <a:r>
              <a:rPr lang="ru-RU" sz="1400" dirty="0">
                <a:latin typeface="Century Gothic" panose="020B0502020202020204" pitchFamily="34" charset="0"/>
              </a:rPr>
              <a:t>сотрудников и </a:t>
            </a:r>
            <a:r>
              <a:rPr lang="ru-RU" sz="1400" b="1" dirty="0">
                <a:latin typeface="Century Gothic" panose="020B0502020202020204" pitchFamily="34" charset="0"/>
              </a:rPr>
              <a:t>анализирует их ментальное состояние</a:t>
            </a:r>
            <a:r>
              <a:rPr lang="ru-RU" sz="1400" dirty="0">
                <a:latin typeface="Century Gothic" panose="020B0502020202020204" pitchFamily="34" charset="0"/>
              </a:rPr>
              <a:t>, а также вероятность выгорания в рамках текущего делегирования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2D2C0E-C816-4218-92AC-0BDE1E9BB4AF}"/>
              </a:ext>
            </a:extLst>
          </p:cNvPr>
          <p:cNvSpPr txBox="1"/>
          <p:nvPr/>
        </p:nvSpPr>
        <p:spPr>
          <a:xfrm>
            <a:off x="6103407" y="3677977"/>
            <a:ext cx="5545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ЧТО ДЕЛАЕТ?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сервис фиксирует потенциальное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выгорание сотрудников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3171F-E312-4350-80E8-1C045E0D0572}"/>
              </a:ext>
            </a:extLst>
          </p:cNvPr>
          <p:cNvSpPr/>
          <p:nvPr/>
        </p:nvSpPr>
        <p:spPr>
          <a:xfrm>
            <a:off x="6119278" y="4592023"/>
            <a:ext cx="1681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КАК ДЕЛАЕТ?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EC72ED-C1E6-4BAC-97CA-CDC2F1CD56D2}"/>
              </a:ext>
            </a:extLst>
          </p:cNvPr>
          <p:cNvSpPr/>
          <p:nvPr/>
        </p:nvSpPr>
        <p:spPr>
          <a:xfrm>
            <a:off x="4221820" y="4592023"/>
            <a:ext cx="1681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КАК ДЕЛАЕТ?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F07E8A-D334-474D-967A-C6D70CF09C2E}"/>
              </a:ext>
            </a:extLst>
          </p:cNvPr>
          <p:cNvSpPr/>
          <p:nvPr/>
        </p:nvSpPr>
        <p:spPr>
          <a:xfrm>
            <a:off x="1326000" y="1269000"/>
            <a:ext cx="93475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433A47"/>
                </a:solidFill>
                <a:latin typeface="Century Gothic" panose="020B0502020202020204" pitchFamily="34" charset="0"/>
              </a:rPr>
              <a:t>Часто менеджеры не могут качественно спрогнозировать время на выполнение поступившей задачи и от этого может страдать сотрудник-исполнитель</a:t>
            </a:r>
          </a:p>
          <a:p>
            <a:pPr algn="ctr"/>
            <a:endParaRPr lang="ru-RU" sz="1400" i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A150B2-5E31-4EA5-958D-A62CBC718589}"/>
              </a:ext>
            </a:extLst>
          </p:cNvPr>
          <p:cNvSpPr txBox="1"/>
          <p:nvPr/>
        </p:nvSpPr>
        <p:spPr>
          <a:xfrm>
            <a:off x="246000" y="189000"/>
            <a:ext cx="625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ИННОВАЦИОННОСТЬ ПРОЕКТА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12266F-37C0-46D5-A74E-2AE9BA171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42" b="29952"/>
          <a:stretch/>
        </p:blipFill>
        <p:spPr>
          <a:xfrm>
            <a:off x="1461000" y="2176620"/>
            <a:ext cx="9130086" cy="11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1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4487B9C4-175E-489A-9EBE-5D6B1B6D21A7}"/>
              </a:ext>
            </a:extLst>
          </p:cNvPr>
          <p:cNvSpPr/>
          <p:nvPr/>
        </p:nvSpPr>
        <p:spPr>
          <a:xfrm>
            <a:off x="8182427" y="1584000"/>
            <a:ext cx="3105000" cy="30599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88A088F-8160-4B88-B7DD-91BD044C2777}"/>
              </a:ext>
            </a:extLst>
          </p:cNvPr>
          <p:cNvSpPr/>
          <p:nvPr/>
        </p:nvSpPr>
        <p:spPr>
          <a:xfrm>
            <a:off x="4453013" y="1588794"/>
            <a:ext cx="3105000" cy="30599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8C597B-CBB4-4BA6-B09B-E7311D4097EA}"/>
              </a:ext>
            </a:extLst>
          </p:cNvPr>
          <p:cNvSpPr/>
          <p:nvPr/>
        </p:nvSpPr>
        <p:spPr>
          <a:xfrm>
            <a:off x="831000" y="1584000"/>
            <a:ext cx="3105000" cy="30599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Экран компьютера текстура - 35 фото">
            <a:extLst>
              <a:ext uri="{FF2B5EF4-FFF2-40B4-BE49-F238E27FC236}">
                <a16:creationId xmlns:a16="http://schemas.microsoft.com/office/drawing/2014/main" id="{577B8704-1D25-4664-B644-B765FE90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00" y="234000"/>
            <a:ext cx="11655000" cy="67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78E9E7A4-F77B-4D24-9356-B98CED1F996F}"/>
              </a:ext>
            </a:extLst>
          </p:cNvPr>
          <p:cNvSpPr/>
          <p:nvPr/>
        </p:nvSpPr>
        <p:spPr>
          <a:xfrm>
            <a:off x="831000" y="639000"/>
            <a:ext cx="2422880" cy="38791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+ ТЕКСТ ЗАДАЧИ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DB46808-AF67-4AEC-887E-654EAA3DD1A9}"/>
              </a:ext>
            </a:extLst>
          </p:cNvPr>
          <p:cNvSpPr/>
          <p:nvPr/>
        </p:nvSpPr>
        <p:spPr>
          <a:xfrm>
            <a:off x="4116000" y="639000"/>
            <a:ext cx="1103899" cy="38791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16 ЧАСОВ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B047896-F887-41EF-B6E0-4B112EC7220E}"/>
              </a:ext>
            </a:extLst>
          </p:cNvPr>
          <p:cNvSpPr/>
          <p:nvPr/>
        </p:nvSpPr>
        <p:spPr>
          <a:xfrm>
            <a:off x="831000" y="1109047"/>
            <a:ext cx="2422880" cy="3879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54E1F3-ABEF-4DD8-8A7A-D5CA67615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050" y="1123089"/>
            <a:ext cx="1103899" cy="335668"/>
          </a:xfrm>
          <a:prstGeom prst="rect">
            <a:avLst/>
          </a:prstGeom>
        </p:spPr>
      </p:pic>
      <p:pic>
        <p:nvPicPr>
          <p:cNvPr id="7" name="Graphic 6" descr="Magnifying glass">
            <a:extLst>
              <a:ext uri="{FF2B5EF4-FFF2-40B4-BE49-F238E27FC236}">
                <a16:creationId xmlns:a16="http://schemas.microsoft.com/office/drawing/2014/main" id="{A29E3E31-9843-4372-ABBA-968B5DDA8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3288" y="1164269"/>
            <a:ext cx="284731" cy="28473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AE57184-9826-462B-A523-756C70D41D4A}"/>
              </a:ext>
            </a:extLst>
          </p:cNvPr>
          <p:cNvSpPr txBox="1"/>
          <p:nvPr/>
        </p:nvSpPr>
        <p:spPr>
          <a:xfrm>
            <a:off x="4746000" y="3294000"/>
            <a:ext cx="4054938" cy="577081"/>
          </a:xfrm>
          <a:prstGeom prst="rect">
            <a:avLst/>
          </a:prstGeom>
          <a:solidFill>
            <a:srgbClr val="433A47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050" dirty="0"/>
              <a:t>Система автоматически создает список наиболее подходящих сотрудников для данной задачи</a:t>
            </a:r>
          </a:p>
          <a:p>
            <a:r>
              <a:rPr lang="ru-RU" sz="1050" dirty="0"/>
              <a:t>(с учетом их загрузки, грейда, навыков и т.д.)</a:t>
            </a:r>
            <a:endParaRPr lang="en-US" sz="1050" dirty="0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49AB490D-C189-4EF1-B6A3-70B41A7549F3}"/>
              </a:ext>
            </a:extLst>
          </p:cNvPr>
          <p:cNvSpPr/>
          <p:nvPr/>
        </p:nvSpPr>
        <p:spPr>
          <a:xfrm>
            <a:off x="6366000" y="639000"/>
            <a:ext cx="1103899" cy="38791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A3-S3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AAC9F48-C0B0-4B13-BEC6-341457E44EAB}"/>
              </a:ext>
            </a:extLst>
          </p:cNvPr>
          <p:cNvSpPr txBox="1"/>
          <p:nvPr/>
        </p:nvSpPr>
        <p:spPr>
          <a:xfrm>
            <a:off x="3107276" y="1622200"/>
            <a:ext cx="1033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TO DO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41147C-411D-4942-B408-CB112F5FCDC6}"/>
              </a:ext>
            </a:extLst>
          </p:cNvPr>
          <p:cNvSpPr txBox="1"/>
          <p:nvPr/>
        </p:nvSpPr>
        <p:spPr>
          <a:xfrm>
            <a:off x="6075035" y="1646664"/>
            <a:ext cx="1488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IN PROGRESS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F4B0B4F-F488-4113-B91C-EE5D4C291671}"/>
              </a:ext>
            </a:extLst>
          </p:cNvPr>
          <p:cNvSpPr txBox="1"/>
          <p:nvPr/>
        </p:nvSpPr>
        <p:spPr>
          <a:xfrm>
            <a:off x="10493091" y="1646664"/>
            <a:ext cx="1488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DONE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0F6673B-0388-482F-9477-20F5F4C81870}"/>
              </a:ext>
            </a:extLst>
          </p:cNvPr>
          <p:cNvGrpSpPr/>
          <p:nvPr/>
        </p:nvGrpSpPr>
        <p:grpSpPr>
          <a:xfrm>
            <a:off x="1052808" y="2033911"/>
            <a:ext cx="2715940" cy="540089"/>
            <a:chOff x="1052808" y="2033911"/>
            <a:chExt cx="2715940" cy="67508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C0D0A68-C4F1-48AD-B637-A1CEB8E31069}"/>
                </a:ext>
              </a:extLst>
            </p:cNvPr>
            <p:cNvSpPr/>
            <p:nvPr/>
          </p:nvSpPr>
          <p:spPr>
            <a:xfrm>
              <a:off x="1052808" y="2033911"/>
              <a:ext cx="2715940" cy="6750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200" dirty="0">
                  <a:solidFill>
                    <a:srgbClr val="433A47"/>
                  </a:solidFill>
                  <a:latin typeface="Century Gothic" panose="020B0502020202020204" pitchFamily="34" charset="0"/>
                </a:rPr>
                <a:t>Исправить ошибку в алгоритме</a:t>
              </a:r>
              <a:endParaRPr lang="en-US" sz="1200" dirty="0">
                <a:solidFill>
                  <a:srgbClr val="433A4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FA8E314-5550-4F54-BBAA-9DA79F5032C2}"/>
                </a:ext>
              </a:extLst>
            </p:cNvPr>
            <p:cNvSpPr txBox="1"/>
            <p:nvPr/>
          </p:nvSpPr>
          <p:spPr>
            <a:xfrm>
              <a:off x="1101000" y="2304000"/>
              <a:ext cx="540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Century Gothic" panose="020B0502020202020204" pitchFamily="34" charset="0"/>
                </a:rPr>
                <a:t>A2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0CE9641-587E-46A4-9041-80DA85C8558B}"/>
                </a:ext>
              </a:extLst>
            </p:cNvPr>
            <p:cNvSpPr txBox="1"/>
            <p:nvPr/>
          </p:nvSpPr>
          <p:spPr>
            <a:xfrm>
              <a:off x="1600348" y="2319388"/>
              <a:ext cx="14425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ДО 30.04.2023</a:t>
              </a:r>
              <a:endParaRPr lang="en-US" sz="1200" b="1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7F5E913-013D-4648-8663-EFF854D09C16}"/>
              </a:ext>
            </a:extLst>
          </p:cNvPr>
          <p:cNvGrpSpPr/>
          <p:nvPr/>
        </p:nvGrpSpPr>
        <p:grpSpPr>
          <a:xfrm>
            <a:off x="1056000" y="2709000"/>
            <a:ext cx="2715940" cy="495000"/>
            <a:chOff x="1052808" y="2033911"/>
            <a:chExt cx="2715940" cy="675089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141B208-12D8-4B84-B894-1C09C0CD2D70}"/>
                </a:ext>
              </a:extLst>
            </p:cNvPr>
            <p:cNvSpPr/>
            <p:nvPr/>
          </p:nvSpPr>
          <p:spPr>
            <a:xfrm>
              <a:off x="1052808" y="2033911"/>
              <a:ext cx="2715940" cy="6750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200" dirty="0">
                  <a:solidFill>
                    <a:srgbClr val="433A47"/>
                  </a:solidFill>
                  <a:latin typeface="Century Gothic" panose="020B0502020202020204" pitchFamily="34" charset="0"/>
                </a:rPr>
                <a:t>Провести интервью</a:t>
              </a:r>
              <a:endParaRPr lang="en-US" sz="1200" dirty="0">
                <a:solidFill>
                  <a:srgbClr val="433A4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D1080E6-7348-48DD-AF12-0FF196EF432B}"/>
                </a:ext>
              </a:extLst>
            </p:cNvPr>
            <p:cNvSpPr txBox="1"/>
            <p:nvPr/>
          </p:nvSpPr>
          <p:spPr>
            <a:xfrm>
              <a:off x="1101000" y="2304000"/>
              <a:ext cx="540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Century Gothic" panose="020B0502020202020204" pitchFamily="34" charset="0"/>
                </a:rPr>
                <a:t>A</a:t>
              </a:r>
              <a:r>
                <a:rPr lang="ru-RU" sz="1400" b="1" dirty="0">
                  <a:latin typeface="Century Gothic" panose="020B0502020202020204" pitchFamily="34" charset="0"/>
                </a:rPr>
                <a:t>3</a:t>
              </a:r>
              <a:endParaRPr lang="en-US" sz="14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AC15EA3-4FA5-4B9F-AD8D-D8AF70618C73}"/>
                </a:ext>
              </a:extLst>
            </p:cNvPr>
            <p:cNvSpPr txBox="1"/>
            <p:nvPr/>
          </p:nvSpPr>
          <p:spPr>
            <a:xfrm>
              <a:off x="1600348" y="2319388"/>
              <a:ext cx="14425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ДО 29.04.2023</a:t>
              </a:r>
              <a:endParaRPr lang="en-US" sz="1200" b="1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8E0F39A-B027-482F-AC92-62840E6AAD8E}"/>
              </a:ext>
            </a:extLst>
          </p:cNvPr>
          <p:cNvSpPr txBox="1"/>
          <p:nvPr/>
        </p:nvSpPr>
        <p:spPr>
          <a:xfrm>
            <a:off x="5376000" y="2349000"/>
            <a:ext cx="5805000" cy="738664"/>
          </a:xfrm>
          <a:prstGeom prst="rect">
            <a:avLst/>
          </a:prstGeom>
          <a:solidFill>
            <a:srgbClr val="433A47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050" dirty="0"/>
              <a:t>Система автоматически определяет время выполнения задачи по следующим метрикам: сфера, кол-во страниц, кол-во требуемых вычислений, среднее время на выполнение прошлых задач, грейд специалиста и его статистика выполнения задач</a:t>
            </a:r>
            <a:endParaRPr lang="en-US" sz="105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C89B083-B25F-4EAE-B428-AEF0E483DC1D}"/>
              </a:ext>
            </a:extLst>
          </p:cNvPr>
          <p:cNvSpPr txBox="1"/>
          <p:nvPr/>
        </p:nvSpPr>
        <p:spPr>
          <a:xfrm>
            <a:off x="1254553" y="1171833"/>
            <a:ext cx="261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поиск сотрудника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9CC29BA-CC9D-404C-8698-81D93597B27B}"/>
              </a:ext>
            </a:extLst>
          </p:cNvPr>
          <p:cNvCxnSpPr>
            <a:cxnSpLocks/>
          </p:cNvCxnSpPr>
          <p:nvPr/>
        </p:nvCxnSpPr>
        <p:spPr>
          <a:xfrm>
            <a:off x="696000" y="832955"/>
            <a:ext cx="0" cy="2821045"/>
          </a:xfrm>
          <a:prstGeom prst="line">
            <a:avLst/>
          </a:prstGeom>
          <a:ln w="19050"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6D7856A-E67F-4CD5-92B5-04676592B4B9}"/>
              </a:ext>
            </a:extLst>
          </p:cNvPr>
          <p:cNvCxnSpPr>
            <a:cxnSpLocks/>
          </p:cNvCxnSpPr>
          <p:nvPr/>
        </p:nvCxnSpPr>
        <p:spPr>
          <a:xfrm>
            <a:off x="696000" y="841032"/>
            <a:ext cx="135000" cy="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3976C2-2C5A-4783-BB3A-B5643A5DD3D7}"/>
              </a:ext>
            </a:extLst>
          </p:cNvPr>
          <p:cNvCxnSpPr>
            <a:cxnSpLocks/>
          </p:cNvCxnSpPr>
          <p:nvPr/>
        </p:nvCxnSpPr>
        <p:spPr>
          <a:xfrm flipV="1">
            <a:off x="5871000" y="819000"/>
            <a:ext cx="0" cy="153000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E8A5F3-7AA4-41D2-B49A-1238506CA915}"/>
              </a:ext>
            </a:extLst>
          </p:cNvPr>
          <p:cNvCxnSpPr>
            <a:cxnSpLocks/>
          </p:cNvCxnSpPr>
          <p:nvPr/>
        </p:nvCxnSpPr>
        <p:spPr>
          <a:xfrm flipH="1">
            <a:off x="5241000" y="819000"/>
            <a:ext cx="630000" cy="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C03165-98C3-4E83-993F-4CA238DCC5CE}"/>
              </a:ext>
            </a:extLst>
          </p:cNvPr>
          <p:cNvSpPr/>
          <p:nvPr/>
        </p:nvSpPr>
        <p:spPr>
          <a:xfrm>
            <a:off x="1731003" y="4149000"/>
            <a:ext cx="8729994" cy="49495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СТРАНИЦА ДОБАВЛЕНИЯ ЗАДАЧ МЕНЕДЖЕРОМ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5E7BFC9-FC7D-49B4-9238-F90F52784FCC}"/>
              </a:ext>
            </a:extLst>
          </p:cNvPr>
          <p:cNvCxnSpPr>
            <a:cxnSpLocks/>
          </p:cNvCxnSpPr>
          <p:nvPr/>
        </p:nvCxnSpPr>
        <p:spPr>
          <a:xfrm flipV="1">
            <a:off x="4926000" y="1314000"/>
            <a:ext cx="0" cy="198000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E1484E4-A03C-4BB7-B90E-48A6D29DB3F7}"/>
              </a:ext>
            </a:extLst>
          </p:cNvPr>
          <p:cNvCxnSpPr>
            <a:cxnSpLocks/>
          </p:cNvCxnSpPr>
          <p:nvPr/>
        </p:nvCxnSpPr>
        <p:spPr>
          <a:xfrm flipH="1">
            <a:off x="4521000" y="1314000"/>
            <a:ext cx="405000" cy="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FD2375F-4BBF-4123-941D-9173C000EEA3}"/>
              </a:ext>
            </a:extLst>
          </p:cNvPr>
          <p:cNvCxnSpPr>
            <a:cxnSpLocks/>
          </p:cNvCxnSpPr>
          <p:nvPr/>
        </p:nvCxnSpPr>
        <p:spPr>
          <a:xfrm flipH="1">
            <a:off x="7491000" y="819000"/>
            <a:ext cx="1035000" cy="0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D822F4A-0383-42D8-91DB-05205E414091}"/>
              </a:ext>
            </a:extLst>
          </p:cNvPr>
          <p:cNvSpPr txBox="1"/>
          <p:nvPr/>
        </p:nvSpPr>
        <p:spPr>
          <a:xfrm>
            <a:off x="8166000" y="549000"/>
            <a:ext cx="2835000" cy="577081"/>
          </a:xfrm>
          <a:prstGeom prst="rect">
            <a:avLst/>
          </a:prstGeom>
          <a:solidFill>
            <a:srgbClr val="433A47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050" dirty="0"/>
              <a:t>Система автоматически определяет наиболее подходящие грейды сотрудников для данной задачи</a:t>
            </a:r>
            <a:endParaRPr lang="en-US" sz="105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1740BA2-67D7-4CC2-B063-82B3B807E015}"/>
              </a:ext>
            </a:extLst>
          </p:cNvPr>
          <p:cNvSpPr txBox="1"/>
          <p:nvPr/>
        </p:nvSpPr>
        <p:spPr>
          <a:xfrm>
            <a:off x="1281000" y="3294000"/>
            <a:ext cx="2295000" cy="738664"/>
          </a:xfrm>
          <a:prstGeom prst="rect">
            <a:avLst/>
          </a:prstGeom>
          <a:solidFill>
            <a:srgbClr val="433A4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Менеджер заводит в систему данные о задаче и сервис автоматически предлагает деление задачи на подзадачи</a:t>
            </a:r>
            <a:endParaRPr lang="en-US" sz="105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11BF75F-D401-4AFD-B147-C1B1DD5CCEFC}"/>
              </a:ext>
            </a:extLst>
          </p:cNvPr>
          <p:cNvCxnSpPr>
            <a:cxnSpLocks/>
          </p:cNvCxnSpPr>
          <p:nvPr/>
        </p:nvCxnSpPr>
        <p:spPr>
          <a:xfrm flipH="1">
            <a:off x="696000" y="3654000"/>
            <a:ext cx="540000" cy="0"/>
          </a:xfrm>
          <a:prstGeom prst="line">
            <a:avLst/>
          </a:prstGeom>
          <a:ln w="19050"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902FE32-2A8C-40A9-B77E-5B23A5FE3F8A}"/>
              </a:ext>
            </a:extLst>
          </p:cNvPr>
          <p:cNvSpPr txBox="1"/>
          <p:nvPr/>
        </p:nvSpPr>
        <p:spPr>
          <a:xfrm>
            <a:off x="516000" y="5859000"/>
            <a:ext cx="3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13F7D6-4D37-425E-9804-3DA132DBCB89}"/>
              </a:ext>
            </a:extLst>
          </p:cNvPr>
          <p:cNvSpPr txBox="1"/>
          <p:nvPr/>
        </p:nvSpPr>
        <p:spPr>
          <a:xfrm>
            <a:off x="516000" y="6354000"/>
            <a:ext cx="3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7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7CFC3F9-7A47-4B0D-8196-06DB40EAD0D6}"/>
              </a:ext>
            </a:extLst>
          </p:cNvPr>
          <p:cNvCxnSpPr>
            <a:cxnSpLocks/>
          </p:cNvCxnSpPr>
          <p:nvPr/>
        </p:nvCxnSpPr>
        <p:spPr>
          <a:xfrm>
            <a:off x="7895998" y="600929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 descr="Экран компьютера текстура - 35 фото">
            <a:extLst>
              <a:ext uri="{FF2B5EF4-FFF2-40B4-BE49-F238E27FC236}">
                <a16:creationId xmlns:a16="http://schemas.microsoft.com/office/drawing/2014/main" id="{577B8704-1D25-4664-B644-B765FE90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00" y="234000"/>
            <a:ext cx="11655000" cy="67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D7374B-85DD-4001-B86C-EB63FD604927}"/>
              </a:ext>
            </a:extLst>
          </p:cNvPr>
          <p:cNvSpPr txBox="1"/>
          <p:nvPr/>
        </p:nvSpPr>
        <p:spPr>
          <a:xfrm>
            <a:off x="718502" y="593995"/>
            <a:ext cx="16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Департамент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63864E-50A5-460C-8DF3-FD35603AE3FD}"/>
              </a:ext>
            </a:extLst>
          </p:cNvPr>
          <p:cNvSpPr txBox="1"/>
          <p:nvPr/>
        </p:nvSpPr>
        <p:spPr>
          <a:xfrm>
            <a:off x="2248502" y="594000"/>
            <a:ext cx="16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Грейд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3A5307-0D34-4020-BFF3-3DC18994D758}"/>
              </a:ext>
            </a:extLst>
          </p:cNvPr>
          <p:cNvSpPr txBox="1"/>
          <p:nvPr/>
        </p:nvSpPr>
        <p:spPr>
          <a:xfrm>
            <a:off x="3081002" y="594000"/>
            <a:ext cx="16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Сотрудник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3B07E-6DFD-4DAA-B890-B173E702C6E2}"/>
              </a:ext>
            </a:extLst>
          </p:cNvPr>
          <p:cNvSpPr txBox="1"/>
          <p:nvPr/>
        </p:nvSpPr>
        <p:spPr>
          <a:xfrm>
            <a:off x="4453502" y="593999"/>
            <a:ext cx="16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Загруженность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65F0E3-6D78-4066-AF21-7A0878A09594}"/>
              </a:ext>
            </a:extLst>
          </p:cNvPr>
          <p:cNvSpPr txBox="1"/>
          <p:nvPr/>
        </p:nvSpPr>
        <p:spPr>
          <a:xfrm>
            <a:off x="6118502" y="593995"/>
            <a:ext cx="166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Текущие задачи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6284E-FAE5-4DAE-A018-44144A4DDBB8}"/>
              </a:ext>
            </a:extLst>
          </p:cNvPr>
          <p:cNvSpPr txBox="1"/>
          <p:nvPr/>
        </p:nvSpPr>
        <p:spPr>
          <a:xfrm>
            <a:off x="9070140" y="489341"/>
            <a:ext cx="1349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Часы</a:t>
            </a:r>
          </a:p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на задачу</a:t>
            </a:r>
            <a:endParaRPr lang="en-US" sz="11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ACE566-98C3-4E78-A6F4-281498838B07}"/>
              </a:ext>
            </a:extLst>
          </p:cNvPr>
          <p:cNvSpPr txBox="1"/>
          <p:nvPr/>
        </p:nvSpPr>
        <p:spPr>
          <a:xfrm>
            <a:off x="10337249" y="584154"/>
            <a:ext cx="1215000" cy="3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Состояние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37E80E-9432-403B-9F46-CE220E224267}"/>
              </a:ext>
            </a:extLst>
          </p:cNvPr>
          <p:cNvCxnSpPr/>
          <p:nvPr/>
        </p:nvCxnSpPr>
        <p:spPr>
          <a:xfrm>
            <a:off x="718502" y="901774"/>
            <a:ext cx="10777498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25CD2E-6F28-4354-9F93-5C3A5C2B69B4}"/>
              </a:ext>
            </a:extLst>
          </p:cNvPr>
          <p:cNvCxnSpPr>
            <a:cxnSpLocks/>
          </p:cNvCxnSpPr>
          <p:nvPr/>
        </p:nvCxnSpPr>
        <p:spPr>
          <a:xfrm>
            <a:off x="2181000" y="593997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1AFC117-7940-41E7-8AB2-3B1A82F2A40C}"/>
              </a:ext>
            </a:extLst>
          </p:cNvPr>
          <p:cNvCxnSpPr>
            <a:cxnSpLocks/>
          </p:cNvCxnSpPr>
          <p:nvPr/>
        </p:nvCxnSpPr>
        <p:spPr>
          <a:xfrm>
            <a:off x="3036000" y="593997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7469F80-B06A-436B-AE35-43B0FE691898}"/>
              </a:ext>
            </a:extLst>
          </p:cNvPr>
          <p:cNvCxnSpPr>
            <a:cxnSpLocks/>
          </p:cNvCxnSpPr>
          <p:nvPr/>
        </p:nvCxnSpPr>
        <p:spPr>
          <a:xfrm>
            <a:off x="4386000" y="593997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41F3274-28D4-43E3-BCFD-601CEE6EF730}"/>
              </a:ext>
            </a:extLst>
          </p:cNvPr>
          <p:cNvCxnSpPr>
            <a:cxnSpLocks/>
          </p:cNvCxnSpPr>
          <p:nvPr/>
        </p:nvCxnSpPr>
        <p:spPr>
          <a:xfrm>
            <a:off x="6096000" y="594000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5A086A5-970F-498C-9E99-2DC6A017D51F}"/>
              </a:ext>
            </a:extLst>
          </p:cNvPr>
          <p:cNvCxnSpPr>
            <a:cxnSpLocks/>
          </p:cNvCxnSpPr>
          <p:nvPr/>
        </p:nvCxnSpPr>
        <p:spPr>
          <a:xfrm>
            <a:off x="9156000" y="621038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3D35304-C097-4450-B7B8-0FCA17D49BAD}"/>
              </a:ext>
            </a:extLst>
          </p:cNvPr>
          <p:cNvCxnSpPr>
            <a:cxnSpLocks/>
          </p:cNvCxnSpPr>
          <p:nvPr/>
        </p:nvCxnSpPr>
        <p:spPr>
          <a:xfrm>
            <a:off x="10337249" y="573302"/>
            <a:ext cx="0" cy="4050003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A59CCDD-F7FC-40C7-8ADA-6B4DFEE93FC6}"/>
              </a:ext>
            </a:extLst>
          </p:cNvPr>
          <p:cNvSpPr/>
          <p:nvPr/>
        </p:nvSpPr>
        <p:spPr>
          <a:xfrm>
            <a:off x="4466930" y="1141226"/>
            <a:ext cx="1573441" cy="1205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380440D-8138-42D1-A1FF-ADE0484F8EB1}"/>
              </a:ext>
            </a:extLst>
          </p:cNvPr>
          <p:cNvSpPr/>
          <p:nvPr/>
        </p:nvSpPr>
        <p:spPr>
          <a:xfrm>
            <a:off x="4444427" y="1142710"/>
            <a:ext cx="1449059" cy="119065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4399726-DC71-4C6D-B80D-2A4F1B430FC3}"/>
              </a:ext>
            </a:extLst>
          </p:cNvPr>
          <p:cNvSpPr/>
          <p:nvPr/>
        </p:nvSpPr>
        <p:spPr>
          <a:xfrm>
            <a:off x="4476780" y="1629000"/>
            <a:ext cx="1573441" cy="1205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13E9ABB-A10C-424B-8BA0-5F199396BD5B}"/>
              </a:ext>
            </a:extLst>
          </p:cNvPr>
          <p:cNvSpPr/>
          <p:nvPr/>
        </p:nvSpPr>
        <p:spPr>
          <a:xfrm>
            <a:off x="4454277" y="1630484"/>
            <a:ext cx="966715" cy="119065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B6F360C-0015-4FF4-9718-94558602C758}"/>
              </a:ext>
            </a:extLst>
          </p:cNvPr>
          <p:cNvSpPr/>
          <p:nvPr/>
        </p:nvSpPr>
        <p:spPr>
          <a:xfrm>
            <a:off x="4466930" y="2127319"/>
            <a:ext cx="1573441" cy="1205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18D95FD-1B16-4A0B-9C62-8A5E42758CD6}"/>
              </a:ext>
            </a:extLst>
          </p:cNvPr>
          <p:cNvSpPr/>
          <p:nvPr/>
        </p:nvSpPr>
        <p:spPr>
          <a:xfrm>
            <a:off x="4444428" y="2128803"/>
            <a:ext cx="1561086" cy="119065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10B9621-B8C2-41FA-A2E2-9DA0779C0A32}"/>
              </a:ext>
            </a:extLst>
          </p:cNvPr>
          <p:cNvSpPr/>
          <p:nvPr/>
        </p:nvSpPr>
        <p:spPr>
          <a:xfrm>
            <a:off x="3088118" y="1061090"/>
            <a:ext cx="1224069" cy="30777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Михайлов А.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4279F61-25DB-4B27-8AC7-44F66CE3967D}"/>
              </a:ext>
            </a:extLst>
          </p:cNvPr>
          <p:cNvSpPr/>
          <p:nvPr/>
        </p:nvSpPr>
        <p:spPr>
          <a:xfrm>
            <a:off x="3088118" y="1535385"/>
            <a:ext cx="1224069" cy="30777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Савин Г.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B1C86A7-026A-4D14-A3B7-C25B6B345FAE}"/>
              </a:ext>
            </a:extLst>
          </p:cNvPr>
          <p:cNvSpPr/>
          <p:nvPr/>
        </p:nvSpPr>
        <p:spPr>
          <a:xfrm>
            <a:off x="3088118" y="2033704"/>
            <a:ext cx="1224069" cy="30777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Маслов М.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1BFF06A-124A-4908-AC6F-AA60A79ACCEA}"/>
              </a:ext>
            </a:extLst>
          </p:cNvPr>
          <p:cNvSpPr/>
          <p:nvPr/>
        </p:nvSpPr>
        <p:spPr>
          <a:xfrm>
            <a:off x="4466930" y="2625931"/>
            <a:ext cx="1573441" cy="1205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8952EE9-4BA2-46A8-BDC5-7CBC1B8FBD99}"/>
              </a:ext>
            </a:extLst>
          </p:cNvPr>
          <p:cNvSpPr/>
          <p:nvPr/>
        </p:nvSpPr>
        <p:spPr>
          <a:xfrm>
            <a:off x="4444429" y="2627415"/>
            <a:ext cx="481572" cy="119065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B98ED6A-12CA-4086-BED2-A3C32233BEA0}"/>
              </a:ext>
            </a:extLst>
          </p:cNvPr>
          <p:cNvSpPr/>
          <p:nvPr/>
        </p:nvSpPr>
        <p:spPr>
          <a:xfrm>
            <a:off x="3088118" y="2532316"/>
            <a:ext cx="1224069" cy="30777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Андреев А.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1F9BF82-4568-4921-B136-CB84B16A757B}"/>
              </a:ext>
            </a:extLst>
          </p:cNvPr>
          <p:cNvSpPr/>
          <p:nvPr/>
        </p:nvSpPr>
        <p:spPr>
          <a:xfrm>
            <a:off x="2361000" y="1061091"/>
            <a:ext cx="463067" cy="3077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М1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D7D7BD5-C0D0-4378-9B01-635ADE32D3EC}"/>
              </a:ext>
            </a:extLst>
          </p:cNvPr>
          <p:cNvSpPr/>
          <p:nvPr/>
        </p:nvSpPr>
        <p:spPr>
          <a:xfrm>
            <a:off x="2361000" y="1549346"/>
            <a:ext cx="463067" cy="3077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А2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FA939F8-2E18-4DBF-95C0-E8E7865BB010}"/>
              </a:ext>
            </a:extLst>
          </p:cNvPr>
          <p:cNvSpPr/>
          <p:nvPr/>
        </p:nvSpPr>
        <p:spPr>
          <a:xfrm>
            <a:off x="2366811" y="2033704"/>
            <a:ext cx="463067" cy="3077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S2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824BBD2-78AC-4526-8477-9E847513BEB2}"/>
              </a:ext>
            </a:extLst>
          </p:cNvPr>
          <p:cNvSpPr/>
          <p:nvPr/>
        </p:nvSpPr>
        <p:spPr>
          <a:xfrm>
            <a:off x="2366810" y="2536224"/>
            <a:ext cx="463067" cy="3077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A3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335510AC-25F0-46B8-BD50-E3CC1DD42A7A}"/>
              </a:ext>
            </a:extLst>
          </p:cNvPr>
          <p:cNvSpPr/>
          <p:nvPr/>
        </p:nvSpPr>
        <p:spPr>
          <a:xfrm>
            <a:off x="748120" y="1061090"/>
            <a:ext cx="1306571" cy="3020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Аудит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0BB6276-D182-4620-A7B9-19A495027715}"/>
              </a:ext>
            </a:extLst>
          </p:cNvPr>
          <p:cNvSpPr/>
          <p:nvPr/>
        </p:nvSpPr>
        <p:spPr>
          <a:xfrm>
            <a:off x="748120" y="1569546"/>
            <a:ext cx="1306571" cy="3020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IT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архитектура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3D43693-587A-429E-91B5-D0D92363AF92}"/>
              </a:ext>
            </a:extLst>
          </p:cNvPr>
          <p:cNvSpPr/>
          <p:nvPr/>
        </p:nvSpPr>
        <p:spPr>
          <a:xfrm>
            <a:off x="748120" y="2036571"/>
            <a:ext cx="1306571" cy="3020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Маркетинг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AA0C0FA-6843-4F8C-A004-98FFF4B41D08}"/>
              </a:ext>
            </a:extLst>
          </p:cNvPr>
          <p:cNvSpPr/>
          <p:nvPr/>
        </p:nvSpPr>
        <p:spPr>
          <a:xfrm>
            <a:off x="748120" y="2538051"/>
            <a:ext cx="1306571" cy="3020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HR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30C5FA-28EF-4347-BD3C-8FA944748EF7}"/>
              </a:ext>
            </a:extLst>
          </p:cNvPr>
          <p:cNvSpPr txBox="1"/>
          <p:nvPr/>
        </p:nvSpPr>
        <p:spPr>
          <a:xfrm>
            <a:off x="6186000" y="1310714"/>
            <a:ext cx="1709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Century Gothic" panose="020B0502020202020204" pitchFamily="34" charset="0"/>
              </a:rPr>
              <a:t>+ </a:t>
            </a:r>
            <a:r>
              <a:rPr lang="ru-RU" sz="1050" b="1" dirty="0">
                <a:latin typeface="Century Gothic" panose="020B0502020202020204" pitchFamily="34" charset="0"/>
              </a:rPr>
              <a:t>текущие подзадачи</a:t>
            </a:r>
            <a:endParaRPr lang="en-US" sz="1050" b="1" dirty="0">
              <a:latin typeface="Century Gothic" panose="020B0502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6DB4B83-89B1-46AC-A314-F8EF544E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224" y="1046640"/>
            <a:ext cx="1042334" cy="31649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2ED060B-13E8-4301-ACD9-1F127C528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224" y="2017122"/>
            <a:ext cx="1042334" cy="3214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023DBB-4EA9-4632-9510-F569A3141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6239" y="2532317"/>
            <a:ext cx="1042334" cy="2932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6D2ECFC-FE6A-4A3C-A7FD-B355FC29E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3018" y="1493643"/>
            <a:ext cx="1073991" cy="32429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EBFC98B-8A8D-4A6D-8C28-539C00887625}"/>
              </a:ext>
            </a:extLst>
          </p:cNvPr>
          <p:cNvSpPr txBox="1"/>
          <p:nvPr/>
        </p:nvSpPr>
        <p:spPr>
          <a:xfrm>
            <a:off x="9295949" y="1070434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46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DB09762-8121-4FBC-8218-7189302CAECE}"/>
              </a:ext>
            </a:extLst>
          </p:cNvPr>
          <p:cNvSpPr txBox="1"/>
          <p:nvPr/>
        </p:nvSpPr>
        <p:spPr>
          <a:xfrm>
            <a:off x="9295949" y="1582516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17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56AEE67-A405-4149-AF18-E327BD333C64}"/>
              </a:ext>
            </a:extLst>
          </p:cNvPr>
          <p:cNvSpPr txBox="1"/>
          <p:nvPr/>
        </p:nvSpPr>
        <p:spPr>
          <a:xfrm>
            <a:off x="9278918" y="2049527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60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D2A9CC-1A91-4805-AE1A-681B4E564A37}"/>
              </a:ext>
            </a:extLst>
          </p:cNvPr>
          <p:cNvSpPr txBox="1"/>
          <p:nvPr/>
        </p:nvSpPr>
        <p:spPr>
          <a:xfrm>
            <a:off x="9278918" y="2609717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25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08CA552-FBBB-468F-B2C1-536529A49C26}"/>
              </a:ext>
            </a:extLst>
          </p:cNvPr>
          <p:cNvSpPr/>
          <p:nvPr/>
        </p:nvSpPr>
        <p:spPr>
          <a:xfrm>
            <a:off x="6196119" y="1100076"/>
            <a:ext cx="1587382" cy="21242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Провести анализ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E170333C-83E2-4882-A541-77DAD37F378F}"/>
              </a:ext>
            </a:extLst>
          </p:cNvPr>
          <p:cNvSpPr/>
          <p:nvPr/>
        </p:nvSpPr>
        <p:spPr>
          <a:xfrm>
            <a:off x="6186354" y="1598536"/>
            <a:ext cx="1587382" cy="21242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Исправить ошибку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DBD0E02-CC9B-4457-B34C-616AE5957ADF}"/>
              </a:ext>
            </a:extLst>
          </p:cNvPr>
          <p:cNvSpPr/>
          <p:nvPr/>
        </p:nvSpPr>
        <p:spPr>
          <a:xfrm>
            <a:off x="6186776" y="2098444"/>
            <a:ext cx="1587382" cy="21242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Написать статью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ED039DDB-0DE3-45AD-B234-8F3F4EDBBE0F}"/>
              </a:ext>
            </a:extLst>
          </p:cNvPr>
          <p:cNvSpPr/>
          <p:nvPr/>
        </p:nvSpPr>
        <p:spPr>
          <a:xfrm>
            <a:off x="6186354" y="2598304"/>
            <a:ext cx="1587382" cy="21242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Провести интервью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9E5D4AF-5557-483F-8AFB-B39D6541E54A}"/>
              </a:ext>
            </a:extLst>
          </p:cNvPr>
          <p:cNvSpPr txBox="1"/>
          <p:nvPr/>
        </p:nvSpPr>
        <p:spPr>
          <a:xfrm>
            <a:off x="7738499" y="497189"/>
            <a:ext cx="16087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Часы</a:t>
            </a:r>
          </a:p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на подзадачи</a:t>
            </a:r>
            <a:endParaRPr lang="en-US" sz="1100" b="1" dirty="0">
              <a:latin typeface="Century Gothic" panose="020B0502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D0E3918-9F63-4378-9FBA-EB1A1C8CA790}"/>
              </a:ext>
            </a:extLst>
          </p:cNvPr>
          <p:cNvSpPr txBox="1"/>
          <p:nvPr/>
        </p:nvSpPr>
        <p:spPr>
          <a:xfrm>
            <a:off x="6192896" y="1836692"/>
            <a:ext cx="1709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Century Gothic" panose="020B0502020202020204" pitchFamily="34" charset="0"/>
              </a:rPr>
              <a:t>+ </a:t>
            </a:r>
            <a:r>
              <a:rPr lang="ru-RU" sz="1050" b="1" dirty="0">
                <a:latin typeface="Century Gothic" panose="020B0502020202020204" pitchFamily="34" charset="0"/>
              </a:rPr>
              <a:t>текущие подзадачи</a:t>
            </a:r>
            <a:endParaRPr lang="en-US" sz="1050" b="1" dirty="0">
              <a:latin typeface="Century Gothic" panose="020B0502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02653C0-BB2C-4816-8BD8-9B4590E45C8C}"/>
              </a:ext>
            </a:extLst>
          </p:cNvPr>
          <p:cNvSpPr txBox="1"/>
          <p:nvPr/>
        </p:nvSpPr>
        <p:spPr>
          <a:xfrm>
            <a:off x="6192896" y="2346995"/>
            <a:ext cx="1709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Century Gothic" panose="020B0502020202020204" pitchFamily="34" charset="0"/>
              </a:rPr>
              <a:t>+ </a:t>
            </a:r>
            <a:r>
              <a:rPr lang="ru-RU" sz="1050" b="1" dirty="0">
                <a:latin typeface="Century Gothic" panose="020B0502020202020204" pitchFamily="34" charset="0"/>
              </a:rPr>
              <a:t>текущие подзадачи</a:t>
            </a:r>
            <a:endParaRPr lang="en-US" sz="1050" b="1" dirty="0">
              <a:latin typeface="Century Gothic" panose="020B0502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6879B9A-6DAF-4262-B6C3-F0CBB2F0B1E6}"/>
              </a:ext>
            </a:extLst>
          </p:cNvPr>
          <p:cNvSpPr txBox="1"/>
          <p:nvPr/>
        </p:nvSpPr>
        <p:spPr>
          <a:xfrm>
            <a:off x="6192896" y="2847786"/>
            <a:ext cx="1709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Century Gothic" panose="020B0502020202020204" pitchFamily="34" charset="0"/>
              </a:rPr>
              <a:t>+ </a:t>
            </a:r>
            <a:r>
              <a:rPr lang="ru-RU" sz="1050" b="1" dirty="0">
                <a:latin typeface="Century Gothic" panose="020B0502020202020204" pitchFamily="34" charset="0"/>
              </a:rPr>
              <a:t>текущие подзадачи</a:t>
            </a:r>
            <a:endParaRPr lang="en-US" sz="1050" b="1" dirty="0">
              <a:latin typeface="Century Gothic" panose="020B0502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E6D8709-4F8E-4516-BC86-B443713CAB93}"/>
              </a:ext>
            </a:extLst>
          </p:cNvPr>
          <p:cNvSpPr txBox="1"/>
          <p:nvPr/>
        </p:nvSpPr>
        <p:spPr>
          <a:xfrm>
            <a:off x="8076275" y="1082713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15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C738F0D-1049-4A20-84ED-0868657DAD18}"/>
              </a:ext>
            </a:extLst>
          </p:cNvPr>
          <p:cNvSpPr txBox="1"/>
          <p:nvPr/>
        </p:nvSpPr>
        <p:spPr>
          <a:xfrm>
            <a:off x="8089137" y="1566809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7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BD62D28-8B53-4386-B0B6-276112133901}"/>
              </a:ext>
            </a:extLst>
          </p:cNvPr>
          <p:cNvSpPr txBox="1"/>
          <p:nvPr/>
        </p:nvSpPr>
        <p:spPr>
          <a:xfrm>
            <a:off x="8067340" y="2042855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30 часов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C521A07-0389-46A2-AC1D-F55AEBA021C1}"/>
              </a:ext>
            </a:extLst>
          </p:cNvPr>
          <p:cNvSpPr txBox="1"/>
          <p:nvPr/>
        </p:nvSpPr>
        <p:spPr>
          <a:xfrm>
            <a:off x="8120633" y="2580583"/>
            <a:ext cx="91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3 часа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A4CEA9-C383-4AD8-8BA3-3B7725D77EF9}"/>
              </a:ext>
            </a:extLst>
          </p:cNvPr>
          <p:cNvGrpSpPr/>
          <p:nvPr/>
        </p:nvGrpSpPr>
        <p:grpSpPr>
          <a:xfrm>
            <a:off x="5085175" y="4947965"/>
            <a:ext cx="4262074" cy="776035"/>
            <a:chOff x="1036860" y="3322625"/>
            <a:chExt cx="4262074" cy="776035"/>
          </a:xfrm>
          <a:solidFill>
            <a:srgbClr val="433A47"/>
          </a:solidFill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ED6926C-4C20-433A-9A03-9CBDC71ABE1C}"/>
                </a:ext>
              </a:extLst>
            </p:cNvPr>
            <p:cNvSpPr txBox="1"/>
            <p:nvPr/>
          </p:nvSpPr>
          <p:spPr>
            <a:xfrm>
              <a:off x="1068934" y="3329219"/>
              <a:ext cx="4230000" cy="76944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Система автоматически прогнозирует время на выполнение подзадачи/ задачи в зависимости от ее сложности, грейда сотрудника и среднего времени на выполнение подобных задач</a:t>
              </a:r>
              <a:endParaRPr lang="en-US" sz="11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9" name="Graphic 78" descr="Lightbulb">
              <a:extLst>
                <a:ext uri="{FF2B5EF4-FFF2-40B4-BE49-F238E27FC236}">
                  <a16:creationId xmlns:a16="http://schemas.microsoft.com/office/drawing/2014/main" id="{2A3FFA3F-8837-42AA-86C9-711551FF6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6860" y="3322625"/>
              <a:ext cx="275481" cy="275481"/>
            </a:xfrm>
            <a:prstGeom prst="rect">
              <a:avLst/>
            </a:prstGeom>
          </p:spPr>
        </p:pic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F458934-4208-4452-9842-1B374E0BDFAD}"/>
              </a:ext>
            </a:extLst>
          </p:cNvPr>
          <p:cNvCxnSpPr>
            <a:cxnSpLocks/>
          </p:cNvCxnSpPr>
          <p:nvPr/>
        </p:nvCxnSpPr>
        <p:spPr>
          <a:xfrm flipV="1">
            <a:off x="8576056" y="3118311"/>
            <a:ext cx="0" cy="2210459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1E20144-67BA-451D-BFC7-4AE74E440FAD}"/>
              </a:ext>
            </a:extLst>
          </p:cNvPr>
          <p:cNvCxnSpPr>
            <a:cxnSpLocks/>
          </p:cNvCxnSpPr>
          <p:nvPr/>
        </p:nvCxnSpPr>
        <p:spPr>
          <a:xfrm flipH="1" flipV="1">
            <a:off x="9745129" y="3118311"/>
            <a:ext cx="1" cy="715691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3F95753-79F2-4D67-A973-F9F0BFE33F57}"/>
              </a:ext>
            </a:extLst>
          </p:cNvPr>
          <p:cNvCxnSpPr>
            <a:cxnSpLocks/>
          </p:cNvCxnSpPr>
          <p:nvPr/>
        </p:nvCxnSpPr>
        <p:spPr>
          <a:xfrm flipH="1">
            <a:off x="8576056" y="3834000"/>
            <a:ext cx="1170569" cy="2"/>
          </a:xfrm>
          <a:prstGeom prst="line">
            <a:avLst/>
          </a:prstGeom>
          <a:ln w="19050"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60B036D-D44C-496B-BEE8-3F5D97AC7566}"/>
              </a:ext>
            </a:extLst>
          </p:cNvPr>
          <p:cNvCxnSpPr>
            <a:cxnSpLocks/>
          </p:cNvCxnSpPr>
          <p:nvPr/>
        </p:nvCxnSpPr>
        <p:spPr>
          <a:xfrm flipH="1" flipV="1">
            <a:off x="10927406" y="3124906"/>
            <a:ext cx="17343" cy="3094094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3535AF05-DDCF-48B6-95ED-D1BF6F3ED4C4}"/>
              </a:ext>
            </a:extLst>
          </p:cNvPr>
          <p:cNvSpPr txBox="1"/>
          <p:nvPr/>
        </p:nvSpPr>
        <p:spPr>
          <a:xfrm>
            <a:off x="7285932" y="5962526"/>
            <a:ext cx="4422142" cy="769441"/>
          </a:xfrm>
          <a:prstGeom prst="rect">
            <a:avLst/>
          </a:prstGeom>
          <a:solidFill>
            <a:srgbClr val="433A4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Система автоматически прогнозирует уровень ментального состояния сотрудника в зависимости от времени пребывания его в </a:t>
            </a:r>
            <a:r>
              <a:rPr lang="en-US" sz="11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busy season</a:t>
            </a:r>
            <a:r>
              <a:rPr lang="ru-RU" sz="11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количества задач, их сложности и времени на выполнение</a:t>
            </a:r>
            <a:endParaRPr lang="en-US" sz="11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98474C5-AD18-4FA7-9481-DAB3D19FAAD1}"/>
              </a:ext>
            </a:extLst>
          </p:cNvPr>
          <p:cNvGrpSpPr/>
          <p:nvPr/>
        </p:nvGrpSpPr>
        <p:grpSpPr>
          <a:xfrm>
            <a:off x="472462" y="5559537"/>
            <a:ext cx="4455673" cy="776035"/>
            <a:chOff x="1036860" y="3322625"/>
            <a:chExt cx="4262074" cy="776035"/>
          </a:xfrm>
          <a:solidFill>
            <a:srgbClr val="433A47"/>
          </a:solidFill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A6115C9-66C9-4B4D-A278-B3D5F1C8D32A}"/>
                </a:ext>
              </a:extLst>
            </p:cNvPr>
            <p:cNvSpPr txBox="1"/>
            <p:nvPr/>
          </p:nvSpPr>
          <p:spPr>
            <a:xfrm>
              <a:off x="1068934" y="3329219"/>
              <a:ext cx="4230000" cy="76944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Система автоматически прогнозирует уровень загруженности сотрудника в зависимости от текущих задач, их сложности и прогнозного времени на выполнение</a:t>
              </a:r>
              <a:endParaRPr lang="en-US" sz="11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03" name="Graphic 102" descr="Lightbulb">
              <a:extLst>
                <a:ext uri="{FF2B5EF4-FFF2-40B4-BE49-F238E27FC236}">
                  <a16:creationId xmlns:a16="http://schemas.microsoft.com/office/drawing/2014/main" id="{923D4279-72CE-410B-B488-0DB57DF16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6860" y="3322625"/>
              <a:ext cx="275481" cy="275481"/>
            </a:xfrm>
            <a:prstGeom prst="rect">
              <a:avLst/>
            </a:prstGeom>
          </p:spPr>
        </p:pic>
      </p:grp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B01AD4FF-5013-433B-B987-CD69846009DB}"/>
              </a:ext>
            </a:extLst>
          </p:cNvPr>
          <p:cNvCxnSpPr>
            <a:cxnSpLocks/>
          </p:cNvCxnSpPr>
          <p:nvPr/>
        </p:nvCxnSpPr>
        <p:spPr>
          <a:xfrm flipH="1" flipV="1">
            <a:off x="4680282" y="2929371"/>
            <a:ext cx="17343" cy="3094094"/>
          </a:xfrm>
          <a:prstGeom prst="straightConnector1">
            <a:avLst/>
          </a:prstGeom>
          <a:ln w="19050">
            <a:solidFill>
              <a:srgbClr val="433A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C03165-98C3-4E83-993F-4CA238DCC5CE}"/>
              </a:ext>
            </a:extLst>
          </p:cNvPr>
          <p:cNvSpPr/>
          <p:nvPr/>
        </p:nvSpPr>
        <p:spPr>
          <a:xfrm>
            <a:off x="1731003" y="4149000"/>
            <a:ext cx="8729994" cy="49495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СТРАНИЦА ПРОСМОТРА МЕНЕДЖЕРОМ СТЕПЕНИ ЗАГРУЖЕННОСТИ СОТРУДНИКОВ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C5E45B15-F324-4EA6-8B83-39F80F91FC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66000" y="5949000"/>
            <a:ext cx="275481" cy="27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2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983F58-34A6-418F-8C20-11F895FB6AE9}"/>
              </a:ext>
            </a:extLst>
          </p:cNvPr>
          <p:cNvCxnSpPr>
            <a:cxnSpLocks/>
          </p:cNvCxnSpPr>
          <p:nvPr/>
        </p:nvCxnSpPr>
        <p:spPr>
          <a:xfrm>
            <a:off x="4997897" y="1044000"/>
            <a:ext cx="0" cy="499500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583078-BA94-46E1-A862-E6930DEA4C61}"/>
              </a:ext>
            </a:extLst>
          </p:cNvPr>
          <p:cNvCxnSpPr>
            <a:cxnSpLocks/>
          </p:cNvCxnSpPr>
          <p:nvPr/>
        </p:nvCxnSpPr>
        <p:spPr>
          <a:xfrm>
            <a:off x="6707897" y="1044000"/>
            <a:ext cx="0" cy="499500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42BE70-65E5-45A9-AB31-7579203EBE79}"/>
              </a:ext>
            </a:extLst>
          </p:cNvPr>
          <p:cNvCxnSpPr>
            <a:cxnSpLocks/>
          </p:cNvCxnSpPr>
          <p:nvPr/>
        </p:nvCxnSpPr>
        <p:spPr>
          <a:xfrm>
            <a:off x="8282897" y="1044000"/>
            <a:ext cx="0" cy="499500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375C80-9F38-4782-80E3-7EBF0F151895}"/>
              </a:ext>
            </a:extLst>
          </p:cNvPr>
          <p:cNvCxnSpPr>
            <a:cxnSpLocks/>
          </p:cNvCxnSpPr>
          <p:nvPr/>
        </p:nvCxnSpPr>
        <p:spPr>
          <a:xfrm>
            <a:off x="9902897" y="1052863"/>
            <a:ext cx="0" cy="4986137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3BEAB6-CC55-4B87-BA9E-E3EC457E405A}"/>
              </a:ext>
            </a:extLst>
          </p:cNvPr>
          <p:cNvCxnSpPr>
            <a:cxnSpLocks/>
          </p:cNvCxnSpPr>
          <p:nvPr/>
        </p:nvCxnSpPr>
        <p:spPr>
          <a:xfrm>
            <a:off x="452897" y="1494000"/>
            <a:ext cx="11250000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6957D01-0A49-4C70-A650-EE5888B3511C}"/>
              </a:ext>
            </a:extLst>
          </p:cNvPr>
          <p:cNvSpPr/>
          <p:nvPr/>
        </p:nvSpPr>
        <p:spPr>
          <a:xfrm>
            <a:off x="10191000" y="1089000"/>
            <a:ext cx="1908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ManagerAI</a:t>
            </a:r>
            <a:endParaRPr lang="ru-RU" sz="14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C2799F-7FA1-47D2-B7BB-86CBFA494B8F}"/>
              </a:ext>
            </a:extLst>
          </p:cNvPr>
          <p:cNvSpPr/>
          <p:nvPr/>
        </p:nvSpPr>
        <p:spPr>
          <a:xfrm>
            <a:off x="1262897" y="1044000"/>
            <a:ext cx="23131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Критерии оценки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A7CAF2-B26E-41AB-B2BD-18A5DD83C42D}"/>
              </a:ext>
            </a:extLst>
          </p:cNvPr>
          <p:cNvCxnSpPr>
            <a:cxnSpLocks/>
          </p:cNvCxnSpPr>
          <p:nvPr/>
        </p:nvCxnSpPr>
        <p:spPr>
          <a:xfrm>
            <a:off x="452897" y="2034000"/>
            <a:ext cx="11248757" cy="1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B57E30E-B87B-45A4-A98C-5FAE368BA6FC}"/>
              </a:ext>
            </a:extLst>
          </p:cNvPr>
          <p:cNvCxnSpPr>
            <a:cxnSpLocks/>
          </p:cNvCxnSpPr>
          <p:nvPr/>
        </p:nvCxnSpPr>
        <p:spPr>
          <a:xfrm>
            <a:off x="452897" y="6039000"/>
            <a:ext cx="11248757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A82494-F2FD-4DDA-AD18-A19751710A73}"/>
              </a:ext>
            </a:extLst>
          </p:cNvPr>
          <p:cNvCxnSpPr>
            <a:cxnSpLocks/>
          </p:cNvCxnSpPr>
          <p:nvPr/>
        </p:nvCxnSpPr>
        <p:spPr>
          <a:xfrm>
            <a:off x="452897" y="2439000"/>
            <a:ext cx="11250000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00C0035-4FCC-47BE-ACE8-337317610153}"/>
              </a:ext>
            </a:extLst>
          </p:cNvPr>
          <p:cNvCxnSpPr>
            <a:cxnSpLocks/>
          </p:cNvCxnSpPr>
          <p:nvPr/>
        </p:nvCxnSpPr>
        <p:spPr>
          <a:xfrm>
            <a:off x="452897" y="2799000"/>
            <a:ext cx="11257545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74C62C-DDAF-4511-83B1-2E8564312E17}"/>
              </a:ext>
            </a:extLst>
          </p:cNvPr>
          <p:cNvCxnSpPr>
            <a:cxnSpLocks/>
          </p:cNvCxnSpPr>
          <p:nvPr/>
        </p:nvCxnSpPr>
        <p:spPr>
          <a:xfrm>
            <a:off x="452897" y="3188497"/>
            <a:ext cx="11248757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2AB90E-8518-42A7-BB6A-ECDB0F52BA8E}"/>
              </a:ext>
            </a:extLst>
          </p:cNvPr>
          <p:cNvCxnSpPr>
            <a:cxnSpLocks/>
          </p:cNvCxnSpPr>
          <p:nvPr/>
        </p:nvCxnSpPr>
        <p:spPr>
          <a:xfrm>
            <a:off x="452897" y="3773497"/>
            <a:ext cx="11248757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84ABC82-C41A-4A5F-A2C2-C0B5B4FBFA1C}"/>
              </a:ext>
            </a:extLst>
          </p:cNvPr>
          <p:cNvSpPr/>
          <p:nvPr/>
        </p:nvSpPr>
        <p:spPr>
          <a:xfrm>
            <a:off x="206897" y="2754000"/>
            <a:ext cx="31081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Режим календаря и хронологического</a:t>
            </a:r>
          </a:p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представления задач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014F1C8-6CD7-40DE-BC69-AD571B8B2DA4}"/>
              </a:ext>
            </a:extLst>
          </p:cNvPr>
          <p:cNvSpPr/>
          <p:nvPr/>
        </p:nvSpPr>
        <p:spPr>
          <a:xfrm>
            <a:off x="497897" y="1989000"/>
            <a:ext cx="27941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Просмотр и корректировка дедлайнов и статусов текущих задач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0FD86F0-95BE-42BA-BA21-CFB9DB6B1A01}"/>
              </a:ext>
            </a:extLst>
          </p:cNvPr>
          <p:cNvSpPr/>
          <p:nvPr/>
        </p:nvSpPr>
        <p:spPr>
          <a:xfrm>
            <a:off x="407897" y="3159000"/>
            <a:ext cx="28841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Автоматический анализ степени сложности задачи на базе ИИ по встроенным метрикам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C1F0ECE-D4AD-418C-8E21-A4736AF43D7E}"/>
              </a:ext>
            </a:extLst>
          </p:cNvPr>
          <p:cNvSpPr/>
          <p:nvPr/>
        </p:nvSpPr>
        <p:spPr>
          <a:xfrm>
            <a:off x="-267103" y="2394000"/>
            <a:ext cx="35507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Возможность добавления вложений с результатом выполнения задачи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97C30BB-DC23-4B9C-9501-B79A4B8DED0F}"/>
              </a:ext>
            </a:extLst>
          </p:cNvPr>
          <p:cNvSpPr/>
          <p:nvPr/>
        </p:nvSpPr>
        <p:spPr>
          <a:xfrm>
            <a:off x="497897" y="3744000"/>
            <a:ext cx="281481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Автоматическое формирование на базе ИИ списка подходящих сотрудников для задачи и точного времени на ее выполнение и выполнение подзадач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BFEB66-5931-4A83-A685-9D4B304EA7AF}"/>
              </a:ext>
            </a:extLst>
          </p:cNvPr>
          <p:cNvSpPr/>
          <p:nvPr/>
        </p:nvSpPr>
        <p:spPr>
          <a:xfrm>
            <a:off x="452897" y="4644000"/>
            <a:ext cx="28396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Автоматическое прогнозирование на базе ИИ уровня загруженности и ментального состояния сотрудника по встроенным метрикам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D140D8A-C171-474A-9507-ABF23D9AD910}"/>
              </a:ext>
            </a:extLst>
          </p:cNvPr>
          <p:cNvSpPr/>
          <p:nvPr/>
        </p:nvSpPr>
        <p:spPr>
          <a:xfrm>
            <a:off x="362897" y="5409000"/>
            <a:ext cx="293015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Возможность для менеджера с высокой точностью оценивать занятость сотрудника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C2CE701-B259-4805-B11A-A84E489385B3}"/>
              </a:ext>
            </a:extLst>
          </p:cNvPr>
          <p:cNvCxnSpPr>
            <a:cxnSpLocks/>
          </p:cNvCxnSpPr>
          <p:nvPr/>
        </p:nvCxnSpPr>
        <p:spPr>
          <a:xfrm>
            <a:off x="452897" y="5409000"/>
            <a:ext cx="11248757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Graphic 73" descr="Checkmark">
            <a:extLst>
              <a:ext uri="{FF2B5EF4-FFF2-40B4-BE49-F238E27FC236}">
                <a16:creationId xmlns:a16="http://schemas.microsoft.com/office/drawing/2014/main" id="{4B4266A2-2381-4D5C-A74E-9F776CFB6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2897" y="1584000"/>
            <a:ext cx="310577" cy="310577"/>
          </a:xfrm>
          <a:prstGeom prst="rect">
            <a:avLst/>
          </a:prstGeom>
        </p:spPr>
      </p:pic>
      <p:pic>
        <p:nvPicPr>
          <p:cNvPr id="75" name="Graphic 74" descr="Checkmark">
            <a:extLst>
              <a:ext uri="{FF2B5EF4-FFF2-40B4-BE49-F238E27FC236}">
                <a16:creationId xmlns:a16="http://schemas.microsoft.com/office/drawing/2014/main" id="{9E2A341C-C102-4FE8-B23B-01F278740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2897" y="2079000"/>
            <a:ext cx="310577" cy="310577"/>
          </a:xfrm>
          <a:prstGeom prst="rect">
            <a:avLst/>
          </a:prstGeom>
        </p:spPr>
      </p:pic>
      <p:pic>
        <p:nvPicPr>
          <p:cNvPr id="76" name="Graphic 75" descr="Checkmark">
            <a:extLst>
              <a:ext uri="{FF2B5EF4-FFF2-40B4-BE49-F238E27FC236}">
                <a16:creationId xmlns:a16="http://schemas.microsoft.com/office/drawing/2014/main" id="{28C08F16-73CB-4C31-8B14-D2DB3EDA3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2897" y="2484000"/>
            <a:ext cx="310577" cy="310577"/>
          </a:xfrm>
          <a:prstGeom prst="rect">
            <a:avLst/>
          </a:prstGeom>
        </p:spPr>
      </p:pic>
      <p:pic>
        <p:nvPicPr>
          <p:cNvPr id="77" name="Graphic 76" descr="Checkmark">
            <a:extLst>
              <a:ext uri="{FF2B5EF4-FFF2-40B4-BE49-F238E27FC236}">
                <a16:creationId xmlns:a16="http://schemas.microsoft.com/office/drawing/2014/main" id="{99BCBA4D-D855-48A5-9FB3-03F4B1EBF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2897" y="3323497"/>
            <a:ext cx="310577" cy="310577"/>
          </a:xfrm>
          <a:prstGeom prst="rect">
            <a:avLst/>
          </a:prstGeom>
        </p:spPr>
      </p:pic>
      <p:pic>
        <p:nvPicPr>
          <p:cNvPr id="78" name="Graphic 77" descr="Checkmark">
            <a:extLst>
              <a:ext uri="{FF2B5EF4-FFF2-40B4-BE49-F238E27FC236}">
                <a16:creationId xmlns:a16="http://schemas.microsoft.com/office/drawing/2014/main" id="{C68BCF26-3152-421C-B4B3-190BDB201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2897" y="2828497"/>
            <a:ext cx="310577" cy="310577"/>
          </a:xfrm>
          <a:prstGeom prst="rect">
            <a:avLst/>
          </a:prstGeom>
        </p:spPr>
      </p:pic>
      <p:pic>
        <p:nvPicPr>
          <p:cNvPr id="79" name="Graphic 78" descr="Checkmark">
            <a:extLst>
              <a:ext uri="{FF2B5EF4-FFF2-40B4-BE49-F238E27FC236}">
                <a16:creationId xmlns:a16="http://schemas.microsoft.com/office/drawing/2014/main" id="{0D89E1D4-5742-4911-9C0A-D58565985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7320" y="4059000"/>
            <a:ext cx="310577" cy="310577"/>
          </a:xfrm>
          <a:prstGeom prst="rect">
            <a:avLst/>
          </a:prstGeom>
        </p:spPr>
      </p:pic>
      <p:pic>
        <p:nvPicPr>
          <p:cNvPr id="81" name="Graphic 80" descr="Checkmark">
            <a:extLst>
              <a:ext uri="{FF2B5EF4-FFF2-40B4-BE49-F238E27FC236}">
                <a16:creationId xmlns:a16="http://schemas.microsoft.com/office/drawing/2014/main" id="{86494D2F-05FE-4690-9B25-F82CD005A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7320" y="4914000"/>
            <a:ext cx="310577" cy="310577"/>
          </a:xfrm>
          <a:prstGeom prst="rect">
            <a:avLst/>
          </a:prstGeom>
        </p:spPr>
      </p:pic>
      <p:pic>
        <p:nvPicPr>
          <p:cNvPr id="83" name="Graphic 82" descr="Checkmark">
            <a:extLst>
              <a:ext uri="{FF2B5EF4-FFF2-40B4-BE49-F238E27FC236}">
                <a16:creationId xmlns:a16="http://schemas.microsoft.com/office/drawing/2014/main" id="{43D55899-883C-4C8B-9886-16FD0007C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7320" y="5593423"/>
            <a:ext cx="310577" cy="310577"/>
          </a:xfrm>
          <a:prstGeom prst="rect">
            <a:avLst/>
          </a:prstGeom>
        </p:spPr>
      </p:pic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204607A2-DF58-4FF0-9E30-52469172A7F0}"/>
              </a:ext>
            </a:extLst>
          </p:cNvPr>
          <p:cNvSpPr/>
          <p:nvPr/>
        </p:nvSpPr>
        <p:spPr>
          <a:xfrm>
            <a:off x="5627897" y="5699533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06E5DB2D-0F7A-4153-A09E-90A3888BE9C0}"/>
              </a:ext>
            </a:extLst>
          </p:cNvPr>
          <p:cNvSpPr/>
          <p:nvPr/>
        </p:nvSpPr>
        <p:spPr>
          <a:xfrm>
            <a:off x="5627897" y="500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0F37986-51E3-44AE-A028-BE9F5410054D}"/>
              </a:ext>
            </a:extLst>
          </p:cNvPr>
          <p:cNvSpPr/>
          <p:nvPr/>
        </p:nvSpPr>
        <p:spPr>
          <a:xfrm>
            <a:off x="5627897" y="419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5BB0B390-AAB0-4588-A183-89E724AE5F1D}"/>
              </a:ext>
            </a:extLst>
          </p:cNvPr>
          <p:cNvSpPr/>
          <p:nvPr/>
        </p:nvSpPr>
        <p:spPr>
          <a:xfrm>
            <a:off x="5627897" y="3458497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CD8B8654-6E32-4F64-ACE1-A21CE32B6A56}"/>
              </a:ext>
            </a:extLst>
          </p:cNvPr>
          <p:cNvSpPr/>
          <p:nvPr/>
        </p:nvSpPr>
        <p:spPr>
          <a:xfrm>
            <a:off x="7292897" y="5699533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4DF40B9C-E973-47E8-8386-485B001159ED}"/>
              </a:ext>
            </a:extLst>
          </p:cNvPr>
          <p:cNvSpPr/>
          <p:nvPr/>
        </p:nvSpPr>
        <p:spPr>
          <a:xfrm>
            <a:off x="7292897" y="500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2E71530-ECEC-4554-AE7E-20B9252FFE81}"/>
              </a:ext>
            </a:extLst>
          </p:cNvPr>
          <p:cNvSpPr/>
          <p:nvPr/>
        </p:nvSpPr>
        <p:spPr>
          <a:xfrm>
            <a:off x="7292897" y="419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3FEFB893-7E10-4B9B-A3D7-A1B78F101769}"/>
              </a:ext>
            </a:extLst>
          </p:cNvPr>
          <p:cNvSpPr/>
          <p:nvPr/>
        </p:nvSpPr>
        <p:spPr>
          <a:xfrm>
            <a:off x="7292897" y="3458497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01088EDE-A383-415A-817A-1D73C8136A45}"/>
              </a:ext>
            </a:extLst>
          </p:cNvPr>
          <p:cNvSpPr/>
          <p:nvPr/>
        </p:nvSpPr>
        <p:spPr>
          <a:xfrm>
            <a:off x="8912897" y="5699533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E2ECF6C4-FC05-4BD1-84BF-03B4D6FDD781}"/>
              </a:ext>
            </a:extLst>
          </p:cNvPr>
          <p:cNvSpPr/>
          <p:nvPr/>
        </p:nvSpPr>
        <p:spPr>
          <a:xfrm>
            <a:off x="8912897" y="500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A01CEE8D-DE2D-43DF-84B9-36B184C3E4F7}"/>
              </a:ext>
            </a:extLst>
          </p:cNvPr>
          <p:cNvSpPr/>
          <p:nvPr/>
        </p:nvSpPr>
        <p:spPr>
          <a:xfrm>
            <a:off x="8912897" y="4194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483E61AA-4ED3-4128-9C35-6940EEE6B987}"/>
              </a:ext>
            </a:extLst>
          </p:cNvPr>
          <p:cNvSpPr/>
          <p:nvPr/>
        </p:nvSpPr>
        <p:spPr>
          <a:xfrm>
            <a:off x="8912897" y="3458497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0506CB9-4CF5-4257-B911-4C24A203CE9F}"/>
              </a:ext>
            </a:extLst>
          </p:cNvPr>
          <p:cNvSpPr/>
          <p:nvPr/>
        </p:nvSpPr>
        <p:spPr>
          <a:xfrm>
            <a:off x="632897" y="1449000"/>
            <a:ext cx="263754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Автоматическая или ручная группировка задач по проектам или темам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6237AD2-6396-4A59-9495-1D805492313E}"/>
              </a:ext>
            </a:extLst>
          </p:cNvPr>
          <p:cNvCxnSpPr>
            <a:cxnSpLocks/>
          </p:cNvCxnSpPr>
          <p:nvPr/>
        </p:nvCxnSpPr>
        <p:spPr>
          <a:xfrm>
            <a:off x="452897" y="1052863"/>
            <a:ext cx="0" cy="4986137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7C9A8A23-6D37-40CC-9BF9-2E51C22CDB20}"/>
              </a:ext>
            </a:extLst>
          </p:cNvPr>
          <p:cNvCxnSpPr>
            <a:cxnSpLocks/>
          </p:cNvCxnSpPr>
          <p:nvPr/>
        </p:nvCxnSpPr>
        <p:spPr>
          <a:xfrm>
            <a:off x="11702897" y="1044000"/>
            <a:ext cx="0" cy="499500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C6C261F3-CC7E-43FD-86D7-4B234E9C73AD}"/>
              </a:ext>
            </a:extLst>
          </p:cNvPr>
          <p:cNvCxnSpPr>
            <a:cxnSpLocks/>
          </p:cNvCxnSpPr>
          <p:nvPr/>
        </p:nvCxnSpPr>
        <p:spPr>
          <a:xfrm>
            <a:off x="452897" y="4689000"/>
            <a:ext cx="11248757" cy="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F221E33-4F23-4C25-AEE4-9983C79C3B2B}"/>
              </a:ext>
            </a:extLst>
          </p:cNvPr>
          <p:cNvCxnSpPr>
            <a:cxnSpLocks/>
          </p:cNvCxnSpPr>
          <p:nvPr/>
        </p:nvCxnSpPr>
        <p:spPr>
          <a:xfrm>
            <a:off x="3287897" y="1044000"/>
            <a:ext cx="0" cy="4995000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6DCEE37A-1A6E-4924-BC93-8A7598DD0D33}"/>
              </a:ext>
            </a:extLst>
          </p:cNvPr>
          <p:cNvSpPr/>
          <p:nvPr/>
        </p:nvSpPr>
        <p:spPr>
          <a:xfrm>
            <a:off x="3942261" y="5008618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1EC27BF1-FE74-434D-9869-43C365C36F50}"/>
              </a:ext>
            </a:extLst>
          </p:cNvPr>
          <p:cNvSpPr/>
          <p:nvPr/>
        </p:nvSpPr>
        <p:spPr>
          <a:xfrm>
            <a:off x="3942261" y="4198618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8FF5658-7799-40AC-9469-EA781C783E6E}"/>
              </a:ext>
            </a:extLst>
          </p:cNvPr>
          <p:cNvSpPr/>
          <p:nvPr/>
        </p:nvSpPr>
        <p:spPr>
          <a:xfrm>
            <a:off x="3942261" y="3463115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D2685A4-95B5-4016-A1EB-888CCD050917}"/>
              </a:ext>
            </a:extLst>
          </p:cNvPr>
          <p:cNvSpPr txBox="1"/>
          <p:nvPr/>
        </p:nvSpPr>
        <p:spPr>
          <a:xfrm>
            <a:off x="336000" y="6084000"/>
            <a:ext cx="269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6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-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https://clck.ru/33tUdD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endParaRPr lang="en-US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6755A8-25A0-4258-BC14-AE0FCFB35373}"/>
              </a:ext>
            </a:extLst>
          </p:cNvPr>
          <p:cNvSpPr txBox="1"/>
          <p:nvPr/>
        </p:nvSpPr>
        <p:spPr>
          <a:xfrm>
            <a:off x="336000" y="6399000"/>
            <a:ext cx="269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433A4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[</a:t>
            </a:r>
            <a:r>
              <a:rPr lang="ru-RU" dirty="0"/>
              <a:t>7</a:t>
            </a:r>
            <a:r>
              <a:rPr lang="en-US" dirty="0"/>
              <a:t>] -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https://clck.ru/9oM5M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4572D08-2CD4-45F6-80BC-DAE37B2A6A42}"/>
              </a:ext>
            </a:extLst>
          </p:cNvPr>
          <p:cNvSpPr txBox="1"/>
          <p:nvPr/>
        </p:nvSpPr>
        <p:spPr>
          <a:xfrm>
            <a:off x="2972897" y="6084000"/>
            <a:ext cx="269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8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-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https://clck.ru/D7JZk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endParaRPr lang="en-US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BB92C0D-83C8-4107-A7A7-52AF5BEC34EA}"/>
              </a:ext>
            </a:extLst>
          </p:cNvPr>
          <p:cNvSpPr txBox="1"/>
          <p:nvPr/>
        </p:nvSpPr>
        <p:spPr>
          <a:xfrm>
            <a:off x="2972897" y="6399000"/>
            <a:ext cx="269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9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-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https://clck.ru/TQj2o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  <a:endParaRPr lang="en-US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Rectangle 12">
            <a:extLst>
              <a:ext uri="{FF2B5EF4-FFF2-40B4-BE49-F238E27FC236}">
                <a16:creationId xmlns:a16="http://schemas.microsoft.com/office/drawing/2014/main" id="{B7C333F6-FA9F-45D5-8127-7FA142CC04E3}"/>
              </a:ext>
            </a:extLst>
          </p:cNvPr>
          <p:cNvSpPr/>
          <p:nvPr/>
        </p:nvSpPr>
        <p:spPr>
          <a:xfrm>
            <a:off x="5421000" y="1089000"/>
            <a:ext cx="1908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Trello [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7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]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2D6CFA9A-A3DA-4650-9D83-570D1A61C99C}"/>
              </a:ext>
            </a:extLst>
          </p:cNvPr>
          <p:cNvSpPr/>
          <p:nvPr/>
        </p:nvSpPr>
        <p:spPr>
          <a:xfrm>
            <a:off x="6797897" y="1089000"/>
            <a:ext cx="1908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Битрикс-24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[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8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]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39EE3D7-A86C-4CB9-B48E-8BE5345E3B11}"/>
              </a:ext>
            </a:extLst>
          </p:cNvPr>
          <p:cNvSpPr txBox="1"/>
          <p:nvPr/>
        </p:nvSpPr>
        <p:spPr>
          <a:xfrm>
            <a:off x="3306000" y="1089000"/>
            <a:ext cx="1863103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z="1400" dirty="0"/>
              <a:t>Code Climate</a:t>
            </a:r>
            <a:r>
              <a:rPr lang="ru-RU" sz="1400" dirty="0"/>
              <a:t> </a:t>
            </a:r>
            <a:r>
              <a:rPr lang="en-US" sz="1400" dirty="0"/>
              <a:t>[</a:t>
            </a:r>
            <a:r>
              <a:rPr lang="ru-RU" sz="1400" dirty="0"/>
              <a:t>6</a:t>
            </a:r>
            <a:r>
              <a:rPr lang="en-US" sz="1400" dirty="0"/>
              <a:t>]</a:t>
            </a:r>
            <a:endParaRPr lang="ru-RU" sz="1400" dirty="0"/>
          </a:p>
        </p:txBody>
      </p:sp>
      <p:pic>
        <p:nvPicPr>
          <p:cNvPr id="72" name="Graphic 73" descr="Checkmark">
            <a:extLst>
              <a:ext uri="{FF2B5EF4-FFF2-40B4-BE49-F238E27FC236}">
                <a16:creationId xmlns:a16="http://schemas.microsoft.com/office/drawing/2014/main" id="{3488D2DD-BD8D-400B-8785-F5F02D511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5788" y="1592347"/>
            <a:ext cx="310577" cy="310577"/>
          </a:xfrm>
          <a:prstGeom prst="rect">
            <a:avLst/>
          </a:prstGeom>
        </p:spPr>
      </p:pic>
      <p:pic>
        <p:nvPicPr>
          <p:cNvPr id="73" name="Graphic 73" descr="Checkmark">
            <a:extLst>
              <a:ext uri="{FF2B5EF4-FFF2-40B4-BE49-F238E27FC236}">
                <a16:creationId xmlns:a16="http://schemas.microsoft.com/office/drawing/2014/main" id="{BBB00A32-A7C4-400B-A276-35EFCFB8B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2897" y="1629000"/>
            <a:ext cx="310577" cy="310577"/>
          </a:xfrm>
          <a:prstGeom prst="rect">
            <a:avLst/>
          </a:prstGeom>
        </p:spPr>
      </p:pic>
      <p:pic>
        <p:nvPicPr>
          <p:cNvPr id="80" name="Graphic 73" descr="Checkmark">
            <a:extLst>
              <a:ext uri="{FF2B5EF4-FFF2-40B4-BE49-F238E27FC236}">
                <a16:creationId xmlns:a16="http://schemas.microsoft.com/office/drawing/2014/main" id="{D665F85D-3337-4AB5-B96F-07F22809D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1580" y="1619354"/>
            <a:ext cx="310577" cy="310577"/>
          </a:xfrm>
          <a:prstGeom prst="rect">
            <a:avLst/>
          </a:prstGeom>
        </p:spPr>
      </p:pic>
      <p:pic>
        <p:nvPicPr>
          <p:cNvPr id="82" name="Graphic 73" descr="Checkmark">
            <a:extLst>
              <a:ext uri="{FF2B5EF4-FFF2-40B4-BE49-F238E27FC236}">
                <a16:creationId xmlns:a16="http://schemas.microsoft.com/office/drawing/2014/main" id="{0922F662-A454-4538-9B9E-C440C4BD4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72942" y="1621284"/>
            <a:ext cx="310577" cy="310577"/>
          </a:xfrm>
          <a:prstGeom prst="rect">
            <a:avLst/>
          </a:prstGeom>
        </p:spPr>
      </p:pic>
      <p:pic>
        <p:nvPicPr>
          <p:cNvPr id="85" name="Graphic 73" descr="Checkmark">
            <a:extLst>
              <a:ext uri="{FF2B5EF4-FFF2-40B4-BE49-F238E27FC236}">
                <a16:creationId xmlns:a16="http://schemas.microsoft.com/office/drawing/2014/main" id="{4802C742-1464-4CC5-80A3-51547C052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7897" y="2079000"/>
            <a:ext cx="310577" cy="310577"/>
          </a:xfrm>
          <a:prstGeom prst="rect">
            <a:avLst/>
          </a:prstGeom>
        </p:spPr>
      </p:pic>
      <p:pic>
        <p:nvPicPr>
          <p:cNvPr id="86" name="Graphic 73" descr="Checkmark">
            <a:extLst>
              <a:ext uri="{FF2B5EF4-FFF2-40B4-BE49-F238E27FC236}">
                <a16:creationId xmlns:a16="http://schemas.microsoft.com/office/drawing/2014/main" id="{0C71E48D-D0D0-40DC-9C2F-F5FFD7C55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2897" y="2079000"/>
            <a:ext cx="310577" cy="310577"/>
          </a:xfrm>
          <a:prstGeom prst="rect">
            <a:avLst/>
          </a:prstGeom>
        </p:spPr>
      </p:pic>
      <p:pic>
        <p:nvPicPr>
          <p:cNvPr id="87" name="Graphic 73" descr="Checkmark">
            <a:extLst>
              <a:ext uri="{FF2B5EF4-FFF2-40B4-BE49-F238E27FC236}">
                <a16:creationId xmlns:a16="http://schemas.microsoft.com/office/drawing/2014/main" id="{AC8CFBB1-A82B-46B8-8A5C-9403197D4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7897" y="2079000"/>
            <a:ext cx="310577" cy="310577"/>
          </a:xfrm>
          <a:prstGeom prst="rect">
            <a:avLst/>
          </a:prstGeom>
        </p:spPr>
      </p:pic>
      <p:pic>
        <p:nvPicPr>
          <p:cNvPr id="88" name="Graphic 73" descr="Checkmark">
            <a:extLst>
              <a:ext uri="{FF2B5EF4-FFF2-40B4-BE49-F238E27FC236}">
                <a16:creationId xmlns:a16="http://schemas.microsoft.com/office/drawing/2014/main" id="{B7AF14D9-61C0-4086-84AE-331F189B9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7897" y="2079000"/>
            <a:ext cx="310577" cy="310577"/>
          </a:xfrm>
          <a:prstGeom prst="rect">
            <a:avLst/>
          </a:prstGeom>
        </p:spPr>
      </p:pic>
      <p:pic>
        <p:nvPicPr>
          <p:cNvPr id="89" name="Graphic 73" descr="Checkmark">
            <a:extLst>
              <a:ext uri="{FF2B5EF4-FFF2-40B4-BE49-F238E27FC236}">
                <a16:creationId xmlns:a16="http://schemas.microsoft.com/office/drawing/2014/main" id="{8C0D2397-6235-498E-B36E-1E65FE389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7897" y="2844000"/>
            <a:ext cx="310577" cy="310577"/>
          </a:xfrm>
          <a:prstGeom prst="rect">
            <a:avLst/>
          </a:prstGeom>
        </p:spPr>
      </p:pic>
      <p:pic>
        <p:nvPicPr>
          <p:cNvPr id="91" name="Graphic 73" descr="Checkmark">
            <a:extLst>
              <a:ext uri="{FF2B5EF4-FFF2-40B4-BE49-F238E27FC236}">
                <a16:creationId xmlns:a16="http://schemas.microsoft.com/office/drawing/2014/main" id="{6AA6ACE5-D824-444F-B6CD-F070DE7B6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2897" y="2844000"/>
            <a:ext cx="310577" cy="310577"/>
          </a:xfrm>
          <a:prstGeom prst="rect">
            <a:avLst/>
          </a:prstGeom>
        </p:spPr>
      </p:pic>
      <p:pic>
        <p:nvPicPr>
          <p:cNvPr id="92" name="Graphic 73" descr="Checkmark">
            <a:extLst>
              <a:ext uri="{FF2B5EF4-FFF2-40B4-BE49-F238E27FC236}">
                <a16:creationId xmlns:a16="http://schemas.microsoft.com/office/drawing/2014/main" id="{DA135FA4-13F6-4A75-BA58-FB163362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7897" y="2844000"/>
            <a:ext cx="310577" cy="310577"/>
          </a:xfrm>
          <a:prstGeom prst="rect">
            <a:avLst/>
          </a:prstGeom>
        </p:spPr>
      </p:pic>
      <p:pic>
        <p:nvPicPr>
          <p:cNvPr id="93" name="Graphic 73" descr="Checkmark">
            <a:extLst>
              <a:ext uri="{FF2B5EF4-FFF2-40B4-BE49-F238E27FC236}">
                <a16:creationId xmlns:a16="http://schemas.microsoft.com/office/drawing/2014/main" id="{99E68701-DC18-4897-8717-FB4A695CA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7897" y="2844000"/>
            <a:ext cx="310577" cy="310577"/>
          </a:xfrm>
          <a:prstGeom prst="rect">
            <a:avLst/>
          </a:prstGeom>
        </p:spPr>
      </p:pic>
      <p:pic>
        <p:nvPicPr>
          <p:cNvPr id="94" name="Graphic 73" descr="Checkmark">
            <a:extLst>
              <a:ext uri="{FF2B5EF4-FFF2-40B4-BE49-F238E27FC236}">
                <a16:creationId xmlns:a16="http://schemas.microsoft.com/office/drawing/2014/main" id="{81D6DA8B-2ECE-4FD2-A681-84F767BC3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7897" y="2439000"/>
            <a:ext cx="310577" cy="310577"/>
          </a:xfrm>
          <a:prstGeom prst="rect">
            <a:avLst/>
          </a:prstGeom>
        </p:spPr>
      </p:pic>
      <p:pic>
        <p:nvPicPr>
          <p:cNvPr id="95" name="Graphic 73" descr="Checkmark">
            <a:extLst>
              <a:ext uri="{FF2B5EF4-FFF2-40B4-BE49-F238E27FC236}">
                <a16:creationId xmlns:a16="http://schemas.microsoft.com/office/drawing/2014/main" id="{914CC6E6-A9FA-450F-AA7D-08BF26D89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7897" y="2439000"/>
            <a:ext cx="310577" cy="310577"/>
          </a:xfrm>
          <a:prstGeom prst="rect">
            <a:avLst/>
          </a:prstGeom>
        </p:spPr>
      </p:pic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5CE672F-F30F-4D63-B483-647A07206331}"/>
              </a:ext>
            </a:extLst>
          </p:cNvPr>
          <p:cNvSpPr/>
          <p:nvPr/>
        </p:nvSpPr>
        <p:spPr>
          <a:xfrm>
            <a:off x="5648533" y="2614382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FBF8DD44-C15C-4308-8993-108B6467293F}"/>
              </a:ext>
            </a:extLst>
          </p:cNvPr>
          <p:cNvSpPr/>
          <p:nvPr/>
        </p:nvSpPr>
        <p:spPr>
          <a:xfrm>
            <a:off x="3962897" y="2619000"/>
            <a:ext cx="360000" cy="57485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12">
            <a:extLst>
              <a:ext uri="{FF2B5EF4-FFF2-40B4-BE49-F238E27FC236}">
                <a16:creationId xmlns:a16="http://schemas.microsoft.com/office/drawing/2014/main" id="{5DE5554A-9CF4-4916-9920-675CC7D3A9FD}"/>
              </a:ext>
            </a:extLst>
          </p:cNvPr>
          <p:cNvSpPr/>
          <p:nvPr/>
        </p:nvSpPr>
        <p:spPr>
          <a:xfrm>
            <a:off x="8346000" y="1089000"/>
            <a:ext cx="1908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Jira Software [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9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]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1" name="Graphic 73" descr="Checkmark">
            <a:extLst>
              <a:ext uri="{FF2B5EF4-FFF2-40B4-BE49-F238E27FC236}">
                <a16:creationId xmlns:a16="http://schemas.microsoft.com/office/drawing/2014/main" id="{E7C227A9-4819-41C9-B0A7-1FCB99E10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7897" y="5589000"/>
            <a:ext cx="310577" cy="310577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E9E2A171-5703-447E-AF7C-1F4051FD38BB}"/>
              </a:ext>
            </a:extLst>
          </p:cNvPr>
          <p:cNvSpPr/>
          <p:nvPr/>
        </p:nvSpPr>
        <p:spPr>
          <a:xfrm>
            <a:off x="5582897" y="6084000"/>
            <a:ext cx="2835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Наше преимущество -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63DF01-12E3-4FDB-BB24-52144D3FB836}"/>
              </a:ext>
            </a:extLst>
          </p:cNvPr>
          <p:cNvSpPr/>
          <p:nvPr/>
        </p:nvSpPr>
        <p:spPr>
          <a:xfrm>
            <a:off x="5582897" y="6309000"/>
            <a:ext cx="6075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точностью составлять прогнозы по плану распределения и выполнения задач,</a:t>
            </a:r>
          </a:p>
          <a:p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а также оценивать ментальное состояние сотрудников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E51CC-1E9C-478A-BD00-E0B114A59AE9}"/>
              </a:ext>
            </a:extLst>
          </p:cNvPr>
          <p:cNvSpPr/>
          <p:nvPr/>
        </p:nvSpPr>
        <p:spPr>
          <a:xfrm>
            <a:off x="8031000" y="61290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сервис на базе обученного ИИ способен с наивысшей 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FD58FA0-8640-4C63-AC1B-F0474A15DD3E}"/>
              </a:ext>
            </a:extLst>
          </p:cNvPr>
          <p:cNvSpPr txBox="1"/>
          <p:nvPr/>
        </p:nvSpPr>
        <p:spPr>
          <a:xfrm>
            <a:off x="5061000" y="324000"/>
            <a:ext cx="4095000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400" dirty="0">
                <a:solidFill>
                  <a:srgbClr val="C00000"/>
                </a:solidFill>
              </a:rPr>
              <a:t>Сервисы делегирования задач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95BE1617-720F-4DDC-8DF5-2FE5CEA72A24}"/>
              </a:ext>
            </a:extLst>
          </p:cNvPr>
          <p:cNvCxnSpPr/>
          <p:nvPr/>
        </p:nvCxnSpPr>
        <p:spPr>
          <a:xfrm>
            <a:off x="5016000" y="279000"/>
            <a:ext cx="0" cy="405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E41EECAA-3FAC-43C5-A3B9-B15DD1ADE794}"/>
              </a:ext>
            </a:extLst>
          </p:cNvPr>
          <p:cNvSpPr txBox="1"/>
          <p:nvPr/>
        </p:nvSpPr>
        <p:spPr>
          <a:xfrm>
            <a:off x="33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КОНКУРЕНТНЫЙ АНАЛИЗ</a:t>
            </a:r>
          </a:p>
        </p:txBody>
      </p:sp>
      <p:sp>
        <p:nvSpPr>
          <p:cNvPr id="2" name="Rectangle: Rounded Corners 44">
            <a:extLst>
              <a:ext uri="{FF2B5EF4-FFF2-40B4-BE49-F238E27FC236}">
                <a16:creationId xmlns:a16="http://schemas.microsoft.com/office/drawing/2014/main" id="{78F249D9-494E-B49B-4CCC-1848E998A714}"/>
              </a:ext>
            </a:extLst>
          </p:cNvPr>
          <p:cNvSpPr/>
          <p:nvPr/>
        </p:nvSpPr>
        <p:spPr>
          <a:xfrm>
            <a:off x="10191000" y="189044"/>
            <a:ext cx="1747880" cy="49495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Планируется интеграция с Битрикс-24 по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288612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BB3AAF-8AB6-4F6A-B418-7FBB7B0F9623}"/>
              </a:ext>
            </a:extLst>
          </p:cNvPr>
          <p:cNvSpPr/>
          <p:nvPr/>
        </p:nvSpPr>
        <p:spPr>
          <a:xfrm>
            <a:off x="825028" y="2081862"/>
            <a:ext cx="2385000" cy="35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A4EDE8-28D7-4042-B098-2EBB7F4B18AB}"/>
              </a:ext>
            </a:extLst>
          </p:cNvPr>
          <p:cNvSpPr/>
          <p:nvPr/>
        </p:nvSpPr>
        <p:spPr>
          <a:xfrm>
            <a:off x="3502528" y="2081862"/>
            <a:ext cx="2385000" cy="35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305D25-193C-4606-9E89-8A2977B8C3ED}"/>
              </a:ext>
            </a:extLst>
          </p:cNvPr>
          <p:cNvSpPr/>
          <p:nvPr/>
        </p:nvSpPr>
        <p:spPr>
          <a:xfrm>
            <a:off x="6194264" y="2081862"/>
            <a:ext cx="2385000" cy="35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B53B6-9E24-45CC-AE79-D77D3D8D9F4A}"/>
              </a:ext>
            </a:extLst>
          </p:cNvPr>
          <p:cNvSpPr/>
          <p:nvPr/>
        </p:nvSpPr>
        <p:spPr>
          <a:xfrm>
            <a:off x="8886000" y="2079000"/>
            <a:ext cx="2385000" cy="35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F28D8A-CE78-4F03-B6D4-B34F56B66173}"/>
              </a:ext>
            </a:extLst>
          </p:cNvPr>
          <p:cNvSpPr/>
          <p:nvPr/>
        </p:nvSpPr>
        <p:spPr>
          <a:xfrm>
            <a:off x="1778318" y="1876501"/>
            <a:ext cx="360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1</a:t>
            </a:r>
            <a:endParaRPr lang="en-US" sz="20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B345C1-D085-4B2D-BA01-2A5FBBB9AA13}"/>
              </a:ext>
            </a:extLst>
          </p:cNvPr>
          <p:cNvSpPr/>
          <p:nvPr/>
        </p:nvSpPr>
        <p:spPr>
          <a:xfrm>
            <a:off x="4515028" y="1876501"/>
            <a:ext cx="360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2</a:t>
            </a:r>
            <a:endParaRPr lang="en-US" sz="20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D1F179-7380-4BA6-AB82-C76D5CFB28CC}"/>
              </a:ext>
            </a:extLst>
          </p:cNvPr>
          <p:cNvSpPr/>
          <p:nvPr/>
        </p:nvSpPr>
        <p:spPr>
          <a:xfrm>
            <a:off x="7206764" y="1876501"/>
            <a:ext cx="360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588AF6-69B1-4C0D-886F-17093E191F14}"/>
              </a:ext>
            </a:extLst>
          </p:cNvPr>
          <p:cNvSpPr/>
          <p:nvPr/>
        </p:nvSpPr>
        <p:spPr>
          <a:xfrm>
            <a:off x="9899772" y="1876501"/>
            <a:ext cx="360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4</a:t>
            </a:r>
            <a:endParaRPr lang="en-US" sz="20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3136F54-32AC-48CF-8A28-2185EA14594E}"/>
              </a:ext>
            </a:extLst>
          </p:cNvPr>
          <p:cNvSpPr/>
          <p:nvPr/>
        </p:nvSpPr>
        <p:spPr>
          <a:xfrm>
            <a:off x="3048396" y="3744001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1F4D45A-825E-4110-87E7-BD835025DAC7}"/>
              </a:ext>
            </a:extLst>
          </p:cNvPr>
          <p:cNvSpPr/>
          <p:nvPr/>
        </p:nvSpPr>
        <p:spPr>
          <a:xfrm>
            <a:off x="5725896" y="3744001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5204DF7-3B53-41AA-82F5-E358D485E18C}"/>
              </a:ext>
            </a:extLst>
          </p:cNvPr>
          <p:cNvSpPr/>
          <p:nvPr/>
        </p:nvSpPr>
        <p:spPr>
          <a:xfrm>
            <a:off x="8408314" y="3744001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90C198-C34B-463B-AAF1-8D13C52226ED}"/>
              </a:ext>
            </a:extLst>
          </p:cNvPr>
          <p:cNvSpPr/>
          <p:nvPr/>
        </p:nvSpPr>
        <p:spPr>
          <a:xfrm>
            <a:off x="3756000" y="2963118"/>
            <a:ext cx="18800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Было:</a:t>
            </a:r>
            <a:r>
              <a:rPr lang="ru-RU" sz="1400" b="1" dirty="0"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40% дедлайнов </a:t>
            </a:r>
            <a:r>
              <a:rPr lang="ru-RU" sz="1400" b="1" dirty="0">
                <a:latin typeface="Century Gothic" panose="020B0502020202020204" pitchFamily="34" charset="0"/>
              </a:rPr>
              <a:t>по задачам </a:t>
            </a:r>
            <a:r>
              <a:rPr lang="ru-RU" sz="14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просрочились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ru-RU" sz="140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Стало:</a:t>
            </a:r>
            <a:r>
              <a:rPr lang="ru-RU" sz="1400" b="1" dirty="0">
                <a:latin typeface="Century Gothic" panose="020B0502020202020204" pitchFamily="34" charset="0"/>
              </a:rPr>
              <a:t> все задачи выполняются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строго к дедлайну</a:t>
            </a:r>
            <a:endParaRPr lang="en-US" sz="140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4DF9DE-D555-4CE7-A031-D2E7E088784C}"/>
              </a:ext>
            </a:extLst>
          </p:cNvPr>
          <p:cNvSpPr/>
          <p:nvPr/>
        </p:nvSpPr>
        <p:spPr>
          <a:xfrm>
            <a:off x="6357847" y="2619000"/>
            <a:ext cx="205783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Было:</a:t>
            </a:r>
            <a:r>
              <a:rPr lang="ru-RU" sz="1400" b="1" dirty="0">
                <a:latin typeface="Century Gothic" panose="020B0502020202020204" pitchFamily="34" charset="0"/>
              </a:rPr>
              <a:t> большая текучка, так как 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сотрудники выгорают</a:t>
            </a:r>
          </a:p>
          <a:p>
            <a:pPr algn="ctr"/>
            <a:endParaRPr lang="ru-RU" sz="140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Стало: </a:t>
            </a:r>
            <a:r>
              <a:rPr lang="ru-RU" sz="1400" b="1" dirty="0">
                <a:latin typeface="Century Gothic" panose="020B0502020202020204" pitchFamily="34" charset="0"/>
              </a:rPr>
              <a:t>минимальная текучка, возникновение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выгораний снизилось в 3 раза</a:t>
            </a:r>
            <a:endParaRPr lang="ru-RU" sz="140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7F6CBE-4A70-45DF-B049-235E48CC3BBF}"/>
              </a:ext>
            </a:extLst>
          </p:cNvPr>
          <p:cNvSpPr/>
          <p:nvPr/>
        </p:nvSpPr>
        <p:spPr>
          <a:xfrm>
            <a:off x="8886000" y="2349000"/>
            <a:ext cx="2385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Было:</a:t>
            </a:r>
            <a:r>
              <a:rPr lang="ru-RU" sz="1400" b="1" dirty="0">
                <a:latin typeface="Century Gothic" panose="020B0502020202020204" pitchFamily="34" charset="0"/>
              </a:rPr>
              <a:t> нагрузка на штат распределена 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неравномерно</a:t>
            </a:r>
            <a:r>
              <a:rPr lang="ru-RU" sz="1400" b="1" dirty="0">
                <a:latin typeface="Century Gothic" panose="020B0502020202020204" pitchFamily="34" charset="0"/>
              </a:rPr>
              <a:t>, один сотрудник сидит без дела, другой 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выгорает от количества задач</a:t>
            </a:r>
          </a:p>
          <a:p>
            <a:pPr algn="ctr"/>
            <a:endParaRPr lang="ru-RU" sz="140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Стало:</a:t>
            </a:r>
            <a:r>
              <a:rPr lang="ru-RU" sz="1400" b="1" dirty="0">
                <a:latin typeface="Century Gothic" panose="020B0502020202020204" pitchFamily="34" charset="0"/>
              </a:rPr>
              <a:t> нагрузка распределена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равномерно</a:t>
            </a:r>
            <a:r>
              <a:rPr lang="ru-RU" sz="1400" b="1" dirty="0">
                <a:latin typeface="Century Gothic" panose="020B0502020202020204" pitchFamily="34" charset="0"/>
              </a:rPr>
              <a:t>, все выполняют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адекватный объем работы</a:t>
            </a:r>
          </a:p>
          <a:p>
            <a:pPr algn="ctr"/>
            <a:endParaRPr lang="ru-RU" sz="1200" b="1" dirty="0">
              <a:latin typeface="Century Gothic" panose="020B0502020202020204" pitchFamily="34" charset="0"/>
            </a:endParaRPr>
          </a:p>
          <a:p>
            <a:pPr algn="ctr"/>
            <a:endParaRPr lang="ru-RU" sz="1200" b="1" dirty="0"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9447B5-AF21-48BC-9C09-DC429E475FAE}"/>
              </a:ext>
            </a:extLst>
          </p:cNvPr>
          <p:cNvSpPr/>
          <p:nvPr/>
        </p:nvSpPr>
        <p:spPr>
          <a:xfrm>
            <a:off x="874426" y="3069000"/>
            <a:ext cx="228620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Было:</a:t>
            </a:r>
            <a:r>
              <a:rPr lang="ru-RU" sz="1400" b="1" dirty="0">
                <a:latin typeface="Century Gothic" panose="020B0502020202020204" pitchFamily="34" charset="0"/>
              </a:rPr>
              <a:t> сотрудники </a:t>
            </a:r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перерабатывали по 48 часов</a:t>
            </a:r>
            <a:r>
              <a:rPr lang="ru-RU" sz="1400" b="1" dirty="0">
                <a:latin typeface="Century Gothic" panose="020B0502020202020204" pitchFamily="34" charset="0"/>
              </a:rPr>
              <a:t> в неделю</a:t>
            </a:r>
            <a:endParaRPr lang="en-US" sz="1400" b="1" dirty="0">
              <a:latin typeface="Century Gothic" panose="020B0502020202020204" pitchFamily="34" charset="0"/>
            </a:endParaRPr>
          </a:p>
          <a:p>
            <a:pPr algn="ctr"/>
            <a:endParaRPr lang="en-US" sz="140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Стало:</a:t>
            </a:r>
            <a:r>
              <a:rPr lang="ru-RU" sz="1400" b="1" dirty="0">
                <a:latin typeface="Century Gothic" panose="020B0502020202020204" pitchFamily="34" charset="0"/>
              </a:rPr>
              <a:t> сотрудники работают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не более 40 часов</a:t>
            </a:r>
            <a:r>
              <a:rPr lang="ru-RU" sz="1400" b="1" dirty="0">
                <a:latin typeface="Century Gothic" panose="020B0502020202020204" pitchFamily="34" charset="0"/>
              </a:rPr>
              <a:t> в неделю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24E0DF-7396-43DA-A19A-2495BC740E50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ГИПОТЕЗА</a:t>
            </a:r>
          </a:p>
        </p:txBody>
      </p:sp>
    </p:spTree>
    <p:extLst>
      <p:ext uri="{BB962C8B-B14F-4D97-AF65-F5344CB8AC3E}">
        <p14:creationId xmlns:p14="http://schemas.microsoft.com/office/powerpoint/2010/main" val="206649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0E0EA5E0-4EA7-443F-BD35-54711862CA2E}"/>
              </a:ext>
            </a:extLst>
          </p:cNvPr>
          <p:cNvSpPr txBox="1"/>
          <p:nvPr/>
        </p:nvSpPr>
        <p:spPr>
          <a:xfrm>
            <a:off x="651000" y="5364000"/>
            <a:ext cx="301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10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–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https://clck.ru/Wm4F2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11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–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https://clck.ru/TcSmE</a:t>
            </a:r>
            <a:endParaRPr lang="en-US" sz="1400" dirty="0">
              <a:solidFill>
                <a:srgbClr val="433A47"/>
              </a:solidFill>
              <a:latin typeface="Century Gothic" panose="020B0502020202020204" pitchFamily="34" charset="0"/>
            </a:endParaRPr>
          </a:p>
          <a:p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[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12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] 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– </a:t>
            </a:r>
            <a:r>
              <a:rPr lang="en-US" sz="1400" dirty="0">
                <a:solidFill>
                  <a:srgbClr val="433A47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https://clck.ru/33tWuL</a:t>
            </a:r>
            <a:r>
              <a:rPr lang="ru-RU" sz="1400" dirty="0">
                <a:solidFill>
                  <a:srgbClr val="433A47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696EE-5FE5-42E6-AF59-60020335F883}"/>
              </a:ext>
            </a:extLst>
          </p:cNvPr>
          <p:cNvSpPr/>
          <p:nvPr/>
        </p:nvSpPr>
        <p:spPr>
          <a:xfrm>
            <a:off x="1326000" y="999000"/>
            <a:ext cx="1048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Исходя из статистики, сфера управления, маркетинга, аудита, консалтинга, рекламы, административного персонала – чаще всего сталкиваются с переработками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[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10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97B437-2AA4-45A4-9AF9-E4A5F827DBBD}"/>
              </a:ext>
            </a:extLst>
          </p:cNvPr>
          <p:cNvCxnSpPr>
            <a:cxnSpLocks/>
          </p:cNvCxnSpPr>
          <p:nvPr/>
        </p:nvCxnSpPr>
        <p:spPr>
          <a:xfrm>
            <a:off x="3396000" y="5139000"/>
            <a:ext cx="3555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1AA733A-F273-4F3C-B078-D1F6E113235E}"/>
              </a:ext>
            </a:extLst>
          </p:cNvPr>
          <p:cNvGrpSpPr/>
          <p:nvPr/>
        </p:nvGrpSpPr>
        <p:grpSpPr>
          <a:xfrm>
            <a:off x="7176000" y="2169000"/>
            <a:ext cx="5014381" cy="2463428"/>
            <a:chOff x="4791000" y="864000"/>
            <a:chExt cx="5014381" cy="24634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103C176-2E18-4D23-8747-F1C6A916D701}"/>
                </a:ext>
              </a:extLst>
            </p:cNvPr>
            <p:cNvGrpSpPr/>
            <p:nvPr/>
          </p:nvGrpSpPr>
          <p:grpSpPr>
            <a:xfrm>
              <a:off x="4791000" y="864000"/>
              <a:ext cx="5014381" cy="2463428"/>
              <a:chOff x="3531000" y="1044000"/>
              <a:chExt cx="6353508" cy="30484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318560A-CC1E-4107-99E4-36642D4224BD}"/>
                  </a:ext>
                </a:extLst>
              </p:cNvPr>
              <p:cNvGrpSpPr/>
              <p:nvPr/>
            </p:nvGrpSpPr>
            <p:grpSpPr>
              <a:xfrm>
                <a:off x="3531000" y="1044000"/>
                <a:ext cx="4320002" cy="3048428"/>
                <a:chOff x="561000" y="1359000"/>
                <a:chExt cx="4320002" cy="3048428"/>
              </a:xfrm>
            </p:grpSpPr>
            <p:sp>
              <p:nvSpPr>
                <p:cNvPr id="8" name="Parallelogram 7">
                  <a:extLst>
                    <a:ext uri="{FF2B5EF4-FFF2-40B4-BE49-F238E27FC236}">
                      <a16:creationId xmlns:a16="http://schemas.microsoft.com/office/drawing/2014/main" id="{E4F2B0CB-1E67-4801-8F09-82F269D03FD6}"/>
                    </a:ext>
                  </a:extLst>
                </p:cNvPr>
                <p:cNvSpPr/>
                <p:nvPr/>
              </p:nvSpPr>
              <p:spPr>
                <a:xfrm>
                  <a:off x="2046000" y="3339000"/>
                  <a:ext cx="1530000" cy="225000"/>
                </a:xfrm>
                <a:prstGeom prst="parallelogram">
                  <a:avLst>
                    <a:gd name="adj" fmla="val 134854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Parallelogram 6">
                  <a:extLst>
                    <a:ext uri="{FF2B5EF4-FFF2-40B4-BE49-F238E27FC236}">
                      <a16:creationId xmlns:a16="http://schemas.microsoft.com/office/drawing/2014/main" id="{37A85F9A-F773-44B0-BDC4-AF9679B43BE8}"/>
                    </a:ext>
                  </a:extLst>
                </p:cNvPr>
                <p:cNvSpPr/>
                <p:nvPr/>
              </p:nvSpPr>
              <p:spPr>
                <a:xfrm>
                  <a:off x="1416000" y="2124000"/>
                  <a:ext cx="2880000" cy="405000"/>
                </a:xfrm>
                <a:prstGeom prst="parallelogram">
                  <a:avLst>
                    <a:gd name="adj" fmla="val 12621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" name="Trapezoid 2">
                  <a:extLst>
                    <a:ext uri="{FF2B5EF4-FFF2-40B4-BE49-F238E27FC236}">
                      <a16:creationId xmlns:a16="http://schemas.microsoft.com/office/drawing/2014/main" id="{4A2C65A1-BA25-41B8-A5F8-C0525620AF06}"/>
                    </a:ext>
                  </a:extLst>
                </p:cNvPr>
                <p:cNvSpPr/>
                <p:nvPr/>
              </p:nvSpPr>
              <p:spPr>
                <a:xfrm rot="10800000">
                  <a:off x="2028895" y="3563999"/>
                  <a:ext cx="1440002" cy="843429"/>
                </a:xfrm>
                <a:prstGeom prst="trapezoid">
                  <a:avLst>
                    <a:gd name="adj" fmla="val 5496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Trapezoid 4">
                  <a:extLst>
                    <a:ext uri="{FF2B5EF4-FFF2-40B4-BE49-F238E27FC236}">
                      <a16:creationId xmlns:a16="http://schemas.microsoft.com/office/drawing/2014/main" id="{1C57592E-AC76-4434-A90D-76B0A0D20F2D}"/>
                    </a:ext>
                  </a:extLst>
                </p:cNvPr>
                <p:cNvSpPr/>
                <p:nvPr/>
              </p:nvSpPr>
              <p:spPr>
                <a:xfrm rot="10800000">
                  <a:off x="1416000" y="2529000"/>
                  <a:ext cx="2655000" cy="809998"/>
                </a:xfrm>
                <a:prstGeom prst="trapezoid">
                  <a:avLst>
                    <a:gd name="adj" fmla="val 59987"/>
                  </a:avLst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Trapezoid 5">
                  <a:extLst>
                    <a:ext uri="{FF2B5EF4-FFF2-40B4-BE49-F238E27FC236}">
                      <a16:creationId xmlns:a16="http://schemas.microsoft.com/office/drawing/2014/main" id="{1770E0A4-343D-420B-816F-E851C0EE12D9}"/>
                    </a:ext>
                  </a:extLst>
                </p:cNvPr>
                <p:cNvSpPr/>
                <p:nvPr/>
              </p:nvSpPr>
              <p:spPr>
                <a:xfrm rot="10800000">
                  <a:off x="561000" y="1359000"/>
                  <a:ext cx="4320002" cy="798429"/>
                </a:xfrm>
                <a:prstGeom prst="trapezoid">
                  <a:avLst>
                    <a:gd name="adj" fmla="val 77142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F0A980-DBFB-4C81-B1D0-9E81FFCFA973}"/>
                  </a:ext>
                </a:extLst>
              </p:cNvPr>
              <p:cNvSpPr txBox="1"/>
              <p:nvPr/>
            </p:nvSpPr>
            <p:spPr>
              <a:xfrm>
                <a:off x="4899422" y="1179000"/>
                <a:ext cx="1755000" cy="469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600" b="1">
                    <a:solidFill>
                      <a:srgbClr val="002060"/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TAM</a:t>
                </a:r>
                <a:endParaRPr lang="ru-RU" sz="1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ru-RU" sz="1050" b="0" dirty="0">
                    <a:solidFill>
                      <a:schemeClr val="bg1"/>
                    </a:solidFill>
                  </a:rPr>
                  <a:t>перспектива</a:t>
                </a:r>
                <a:endParaRPr lang="en-US" sz="1400" b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8BAC0C-6D41-4CCC-93C1-22F8525488D7}"/>
                  </a:ext>
                </a:extLst>
              </p:cNvPr>
              <p:cNvSpPr txBox="1"/>
              <p:nvPr/>
            </p:nvSpPr>
            <p:spPr>
              <a:xfrm>
                <a:off x="4842404" y="3384000"/>
                <a:ext cx="1755000" cy="469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600" b="1">
                    <a:solidFill>
                      <a:srgbClr val="002060"/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SOM</a:t>
                </a:r>
                <a:endParaRPr lang="ru-RU" sz="1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ru-RU" sz="1050" b="0" dirty="0">
                    <a:solidFill>
                      <a:schemeClr val="bg1"/>
                    </a:solidFill>
                  </a:rPr>
                  <a:t> тактика</a:t>
                </a:r>
                <a:endParaRPr lang="en-US" sz="1400" b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AF8AC7-AB90-450F-AFF4-13F1D53C077F}"/>
                  </a:ext>
                </a:extLst>
              </p:cNvPr>
              <p:cNvSpPr txBox="1"/>
              <p:nvPr/>
            </p:nvSpPr>
            <p:spPr>
              <a:xfrm>
                <a:off x="4899422" y="2349000"/>
                <a:ext cx="1755000" cy="469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600" b="1">
                    <a:solidFill>
                      <a:srgbClr val="002060"/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SAM</a:t>
                </a:r>
                <a:endParaRPr lang="ru-RU" sz="1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ru-RU" sz="1050" b="0" dirty="0">
                    <a:solidFill>
                      <a:schemeClr val="bg1"/>
                    </a:solidFill>
                  </a:rPr>
                  <a:t>стратегия</a:t>
                </a:r>
                <a:endParaRPr lang="en-US" sz="1400" b="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F4F66B6-EDB7-4969-AD64-A65222E47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24861" y="3494198"/>
                <a:ext cx="1197256" cy="222745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2E2377-34AB-4DFC-BD15-0E16C5F971F2}"/>
                  </a:ext>
                </a:extLst>
              </p:cNvPr>
              <p:cNvSpPr/>
              <p:nvPr/>
            </p:nvSpPr>
            <p:spPr>
              <a:xfrm>
                <a:off x="7408195" y="1433804"/>
                <a:ext cx="2476313" cy="3427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8 млрд. долл. США 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[</a:t>
                </a:r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11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]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8E09A0F-9CBC-4FCE-8919-3D31C3EDC292}"/>
                  </a:ext>
                </a:extLst>
              </p:cNvPr>
              <p:cNvSpPr/>
              <p:nvPr/>
            </p:nvSpPr>
            <p:spPr>
              <a:xfrm>
                <a:off x="6723984" y="2658904"/>
                <a:ext cx="2640832" cy="3427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5,6 млрд. долл. США 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[</a:t>
                </a:r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12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]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C53824E-F315-4FCC-9387-68DE0B335BEC}"/>
                  </a:ext>
                </a:extLst>
              </p:cNvPr>
              <p:cNvSpPr/>
              <p:nvPr/>
            </p:nvSpPr>
            <p:spPr>
              <a:xfrm>
                <a:off x="6153809" y="3661257"/>
                <a:ext cx="2449910" cy="3427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56 млн. долл. США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[</a:t>
                </a:r>
                <a:r>
                  <a:rPr lang="ru-RU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12</a:t>
                </a:r>
                <a:r>
                  <a:rPr lang="en-US" sz="1200" b="1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]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2642DC7-855C-420B-A35F-DF6D0E429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91000" y="1989000"/>
              <a:ext cx="944911" cy="1800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C31B3F8-A762-4694-9A90-F0BD6C8E5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6000" y="1044000"/>
              <a:ext cx="944911" cy="180000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B52C33E-45AD-4CD2-8F3C-E75B07BC40A1}"/>
              </a:ext>
            </a:extLst>
          </p:cNvPr>
          <p:cNvSpPr txBox="1"/>
          <p:nvPr/>
        </p:nvSpPr>
        <p:spPr>
          <a:xfrm>
            <a:off x="3441000" y="5004674"/>
            <a:ext cx="801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latin typeface="Century Gothic" panose="020B0502020202020204" pitchFamily="34" charset="0"/>
            </a:endParaRPr>
          </a:p>
          <a:p>
            <a:r>
              <a:rPr lang="ru-RU" sz="1200" i="1" dirty="0">
                <a:latin typeface="Century Gothic" panose="020B0502020202020204" pitchFamily="34" charset="0"/>
              </a:rPr>
              <a:t>* Опрос среди 44 респондентов анонимный, так как большинство опрошенных заявило, что </a:t>
            </a:r>
            <a:r>
              <a:rPr lang="ru-RU" sz="1200" b="1" i="1" dirty="0">
                <a:latin typeface="Century Gothic" panose="020B0502020202020204" pitchFamily="34" charset="0"/>
              </a:rPr>
              <a:t>компании запрещают публично говорить о переработках</a:t>
            </a:r>
          </a:p>
          <a:p>
            <a:endParaRPr lang="ru-RU" sz="1200" i="1" dirty="0">
              <a:latin typeface="Century Gothic" panose="020B0502020202020204" pitchFamily="34" charset="0"/>
            </a:endParaRPr>
          </a:p>
          <a:p>
            <a:r>
              <a:rPr lang="ru-RU" sz="1200" i="1" dirty="0">
                <a:latin typeface="Century Gothic" panose="020B0502020202020204" pitchFamily="34" charset="0"/>
              </a:rPr>
              <a:t>** </a:t>
            </a:r>
            <a:r>
              <a:rPr lang="ru-RU" sz="1200" b="1" i="1" dirty="0">
                <a:latin typeface="Century Gothic" panose="020B0502020202020204" pitchFamily="34" charset="0"/>
              </a:rPr>
              <a:t>Географическое расположение потенциальных потребителей: </a:t>
            </a:r>
            <a:r>
              <a:rPr lang="ru-RU" sz="1200" i="1" dirty="0">
                <a:latin typeface="Century Gothic" panose="020B0502020202020204" pitchFamily="34" charset="0"/>
              </a:rPr>
              <a:t>Россия (Санкт-Петербург, Москва, Краснодар, Новосибирск, Екатеринбург, Казань), далее в 2024 году планируется выход на </a:t>
            </a:r>
            <a:r>
              <a:rPr lang="ru-RU" sz="1200" b="1" i="1" dirty="0">
                <a:latin typeface="Century Gothic" panose="020B0502020202020204" pitchFamily="34" charset="0"/>
              </a:rPr>
              <a:t>международный рынок</a:t>
            </a:r>
            <a:r>
              <a:rPr lang="ru-RU" sz="1200" i="1" dirty="0">
                <a:latin typeface="Century Gothic" panose="020B0502020202020204" pitchFamily="34" charset="0"/>
              </a:rPr>
              <a:t>, т.к. на международном рынке также есть нерешенные проблемы с переработками (особенно в Турции, Южной Корее, Индонезии, Индии и Греции, а также в Китае и Японии - https://clck.ru/33tCeC)</a:t>
            </a:r>
            <a:endParaRPr lang="ru-RU" sz="12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AD106B6-C58E-48B1-8E36-ACC4BC6F8F33}"/>
              </a:ext>
            </a:extLst>
          </p:cNvPr>
          <p:cNvCxnSpPr>
            <a:cxnSpLocks/>
          </p:cNvCxnSpPr>
          <p:nvPr/>
        </p:nvCxnSpPr>
        <p:spPr>
          <a:xfrm flipV="1">
            <a:off x="6951000" y="1899000"/>
            <a:ext cx="0" cy="324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053B86EB-052D-46DF-9211-C319B1A311A5}"/>
              </a:ext>
            </a:extLst>
          </p:cNvPr>
          <p:cNvGraphicFramePr>
            <a:graphicFrameLocks/>
          </p:cNvGraphicFramePr>
          <p:nvPr/>
        </p:nvGraphicFramePr>
        <p:xfrm>
          <a:off x="291000" y="1899000"/>
          <a:ext cx="666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C089B82-30DD-4B14-A0D1-73AFF8EF91B8}"/>
              </a:ext>
            </a:extLst>
          </p:cNvPr>
          <p:cNvCxnSpPr>
            <a:cxnSpLocks/>
          </p:cNvCxnSpPr>
          <p:nvPr/>
        </p:nvCxnSpPr>
        <p:spPr>
          <a:xfrm>
            <a:off x="5106000" y="1899000"/>
            <a:ext cx="1845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FAFD0BA-89FD-4506-8C20-DE173AB5AFF6}"/>
              </a:ext>
            </a:extLst>
          </p:cNvPr>
          <p:cNvCxnSpPr>
            <a:cxnSpLocks/>
          </p:cNvCxnSpPr>
          <p:nvPr/>
        </p:nvCxnSpPr>
        <p:spPr>
          <a:xfrm flipV="1">
            <a:off x="3396000" y="5139000"/>
            <a:ext cx="0" cy="1620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39AF579-035E-4497-878D-D12B3FF5D7B5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ОБЛАСТЬ ПРИМЕНЕНИЯ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7ED029-75C0-4388-8368-562C4E55E9F9}"/>
              </a:ext>
            </a:extLst>
          </p:cNvPr>
          <p:cNvSpPr/>
          <p:nvPr/>
        </p:nvSpPr>
        <p:spPr>
          <a:xfrm>
            <a:off x="381000" y="477900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Рисунок 2 – Опрос среди сотрудников *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9FCFD4-0FB4-47E7-9D0A-0E4987F7CE59}"/>
              </a:ext>
            </a:extLst>
          </p:cNvPr>
          <p:cNvSpPr/>
          <p:nvPr/>
        </p:nvSpPr>
        <p:spPr>
          <a:xfrm>
            <a:off x="5871000" y="482400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Рисунок 3 – Объем рынка</a:t>
            </a:r>
          </a:p>
        </p:txBody>
      </p:sp>
    </p:spTree>
    <p:extLst>
      <p:ext uri="{BB962C8B-B14F-4D97-AF65-F5344CB8AC3E}">
        <p14:creationId xmlns:p14="http://schemas.microsoft.com/office/powerpoint/2010/main" val="190893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BB6ABBF1-6575-46FE-A9F5-43260CEC339F}"/>
              </a:ext>
            </a:extLst>
          </p:cNvPr>
          <p:cNvSpPr/>
          <p:nvPr/>
        </p:nvSpPr>
        <p:spPr>
          <a:xfrm>
            <a:off x="156000" y="5364000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D4985D-6B77-4149-B936-4951F5F4C8AA}"/>
              </a:ext>
            </a:extLst>
          </p:cNvPr>
          <p:cNvSpPr/>
          <p:nvPr/>
        </p:nvSpPr>
        <p:spPr>
          <a:xfrm>
            <a:off x="156000" y="4734000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1B60F5-613B-4C6E-9674-EF966672A5AB}"/>
              </a:ext>
            </a:extLst>
          </p:cNvPr>
          <p:cNvSpPr/>
          <p:nvPr/>
        </p:nvSpPr>
        <p:spPr>
          <a:xfrm>
            <a:off x="156000" y="4104000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CD6874-CA14-46CB-8E6D-AE50269BA614}"/>
              </a:ext>
            </a:extLst>
          </p:cNvPr>
          <p:cNvSpPr/>
          <p:nvPr/>
        </p:nvSpPr>
        <p:spPr>
          <a:xfrm>
            <a:off x="156000" y="3462335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D7B350-6103-4998-A353-EB3CF22697E3}"/>
              </a:ext>
            </a:extLst>
          </p:cNvPr>
          <p:cNvSpPr/>
          <p:nvPr/>
        </p:nvSpPr>
        <p:spPr>
          <a:xfrm>
            <a:off x="156000" y="2112335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8ED10D-E8E4-49D2-A943-804379DC0873}"/>
              </a:ext>
            </a:extLst>
          </p:cNvPr>
          <p:cNvSpPr/>
          <p:nvPr/>
        </p:nvSpPr>
        <p:spPr>
          <a:xfrm>
            <a:off x="156000" y="2787335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5E053-66F3-453E-BAC6-A909B2E7DB07}"/>
              </a:ext>
            </a:extLst>
          </p:cNvPr>
          <p:cNvSpPr/>
          <p:nvPr/>
        </p:nvSpPr>
        <p:spPr>
          <a:xfrm>
            <a:off x="156000" y="1437335"/>
            <a:ext cx="11880000" cy="45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9D88F-62F8-4022-8933-1EFCEB6EC50B}"/>
              </a:ext>
            </a:extLst>
          </p:cNvPr>
          <p:cNvSpPr/>
          <p:nvPr/>
        </p:nvSpPr>
        <p:spPr>
          <a:xfrm>
            <a:off x="3176972" y="1046862"/>
            <a:ext cx="1884028" cy="49471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507396-318F-413C-A8B7-56C7DBFBBD1E}"/>
              </a:ext>
            </a:extLst>
          </p:cNvPr>
          <p:cNvSpPr/>
          <p:nvPr/>
        </p:nvSpPr>
        <p:spPr>
          <a:xfrm>
            <a:off x="3671972" y="819000"/>
            <a:ext cx="897682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FREE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555B41-C261-4A88-9D21-D9A5066E95E0}"/>
              </a:ext>
            </a:extLst>
          </p:cNvPr>
          <p:cNvSpPr/>
          <p:nvPr/>
        </p:nvSpPr>
        <p:spPr>
          <a:xfrm>
            <a:off x="246000" y="774000"/>
            <a:ext cx="283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FREEMIUM</a:t>
            </a:r>
            <a:endParaRPr lang="ru-RU" sz="28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BA305B-17A0-4169-8063-A0B608151B8A}"/>
              </a:ext>
            </a:extLst>
          </p:cNvPr>
          <p:cNvSpPr/>
          <p:nvPr/>
        </p:nvSpPr>
        <p:spPr>
          <a:xfrm>
            <a:off x="5291972" y="1044000"/>
            <a:ext cx="1884028" cy="495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7BC85B-7D33-48F6-B8CA-5C1E10F34816}"/>
              </a:ext>
            </a:extLst>
          </p:cNvPr>
          <p:cNvSpPr/>
          <p:nvPr/>
        </p:nvSpPr>
        <p:spPr>
          <a:xfrm>
            <a:off x="5561972" y="819000"/>
            <a:ext cx="1310972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MEDIUM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014CB0-9F76-4D81-B7C6-75BFA3525151}"/>
              </a:ext>
            </a:extLst>
          </p:cNvPr>
          <p:cNvSpPr/>
          <p:nvPr/>
        </p:nvSpPr>
        <p:spPr>
          <a:xfrm>
            <a:off x="7401000" y="1044000"/>
            <a:ext cx="1884028" cy="495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319FE6-9BCB-4CE9-AA22-C658898EC315}"/>
              </a:ext>
            </a:extLst>
          </p:cNvPr>
          <p:cNvSpPr/>
          <p:nvPr/>
        </p:nvSpPr>
        <p:spPr>
          <a:xfrm>
            <a:off x="7806000" y="819000"/>
            <a:ext cx="1049236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AD7B0B"/>
                </a:solidFill>
                <a:latin typeface="Century Gothic" panose="020B0502020202020204" pitchFamily="34" charset="0"/>
              </a:rPr>
              <a:t>GOLD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4B5485-DAB4-456E-A36B-6F21B0FEE8F7}"/>
              </a:ext>
            </a:extLst>
          </p:cNvPr>
          <p:cNvSpPr/>
          <p:nvPr/>
        </p:nvSpPr>
        <p:spPr>
          <a:xfrm>
            <a:off x="9516000" y="1044000"/>
            <a:ext cx="1935000" cy="495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994720-9B24-4D82-937E-21B741C14BD3}"/>
              </a:ext>
            </a:extLst>
          </p:cNvPr>
          <p:cNvSpPr/>
          <p:nvPr/>
        </p:nvSpPr>
        <p:spPr>
          <a:xfrm>
            <a:off x="9696000" y="864000"/>
            <a:ext cx="1575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ENTERPRISE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E83BB9-CEFF-4DF1-8DCB-D8DD1073992B}"/>
              </a:ext>
            </a:extLst>
          </p:cNvPr>
          <p:cNvSpPr/>
          <p:nvPr/>
        </p:nvSpPr>
        <p:spPr>
          <a:xfrm>
            <a:off x="156000" y="1437335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Доступное количество</a:t>
            </a:r>
          </a:p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пользователей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9D1DD9-586A-4934-8487-CC133B53C9A5}"/>
              </a:ext>
            </a:extLst>
          </p:cNvPr>
          <p:cNvSpPr/>
          <p:nvPr/>
        </p:nvSpPr>
        <p:spPr>
          <a:xfrm>
            <a:off x="156000" y="2112335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Использование функций искусственного интеллекта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885B481-C939-4BD0-B952-8E4D9E44717A}"/>
              </a:ext>
            </a:extLst>
          </p:cNvPr>
          <p:cNvSpPr/>
          <p:nvPr/>
        </p:nvSpPr>
        <p:spPr>
          <a:xfrm>
            <a:off x="156000" y="2787335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Доступное количество</a:t>
            </a:r>
          </a:p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создания команд и проектов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A298268-0796-4BC9-A86E-3B90C4F8AA74}"/>
              </a:ext>
            </a:extLst>
          </p:cNvPr>
          <p:cNvSpPr/>
          <p:nvPr/>
        </p:nvSpPr>
        <p:spPr>
          <a:xfrm>
            <a:off x="156000" y="3462335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Автоматический подбор подходящих сотрудников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43EEE3-87C9-469F-8073-78FB57857748}"/>
              </a:ext>
            </a:extLst>
          </p:cNvPr>
          <p:cNvSpPr/>
          <p:nvPr/>
        </p:nvSpPr>
        <p:spPr>
          <a:xfrm>
            <a:off x="156000" y="4092335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Автоматический чекинг ментального состояния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2457659-6513-4E3A-9BEE-8C233A8114AD}"/>
              </a:ext>
            </a:extLst>
          </p:cNvPr>
          <p:cNvSpPr/>
          <p:nvPr/>
        </p:nvSpPr>
        <p:spPr>
          <a:xfrm>
            <a:off x="156000" y="473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Создание шаблонов</a:t>
            </a:r>
          </a:p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под запрос компании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345ECD2-3162-4C94-961B-70404AAB0C84}"/>
              </a:ext>
            </a:extLst>
          </p:cNvPr>
          <p:cNvSpPr/>
          <p:nvPr/>
        </p:nvSpPr>
        <p:spPr>
          <a:xfrm>
            <a:off x="156000" y="545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Стоимость тарифного плана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C69A14-79F9-43D4-8CFC-417E15701182}"/>
              </a:ext>
            </a:extLst>
          </p:cNvPr>
          <p:cNvCxnSpPr/>
          <p:nvPr/>
        </p:nvCxnSpPr>
        <p:spPr>
          <a:xfrm>
            <a:off x="156000" y="198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354FE8E-39A8-4CCF-83F4-6270008664F7}"/>
              </a:ext>
            </a:extLst>
          </p:cNvPr>
          <p:cNvCxnSpPr/>
          <p:nvPr/>
        </p:nvCxnSpPr>
        <p:spPr>
          <a:xfrm>
            <a:off x="156000" y="266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3598BF6-4385-4CA0-A2DB-E5F8A498491D}"/>
              </a:ext>
            </a:extLst>
          </p:cNvPr>
          <p:cNvCxnSpPr/>
          <p:nvPr/>
        </p:nvCxnSpPr>
        <p:spPr>
          <a:xfrm>
            <a:off x="156000" y="333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7B0FB4E-6D52-4F91-A59F-9CF35D8AAC64}"/>
              </a:ext>
            </a:extLst>
          </p:cNvPr>
          <p:cNvCxnSpPr/>
          <p:nvPr/>
        </p:nvCxnSpPr>
        <p:spPr>
          <a:xfrm>
            <a:off x="156000" y="401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1305A3B-19F7-45A1-B589-9CCC44EB6CCB}"/>
              </a:ext>
            </a:extLst>
          </p:cNvPr>
          <p:cNvCxnSpPr/>
          <p:nvPr/>
        </p:nvCxnSpPr>
        <p:spPr>
          <a:xfrm>
            <a:off x="156000" y="464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E876E4E-BC08-4B48-B9AF-893EA73EF365}"/>
              </a:ext>
            </a:extLst>
          </p:cNvPr>
          <p:cNvCxnSpPr/>
          <p:nvPr/>
        </p:nvCxnSpPr>
        <p:spPr>
          <a:xfrm>
            <a:off x="156000" y="527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5B457D8-1976-48C1-BBCB-7217D77BE892}"/>
              </a:ext>
            </a:extLst>
          </p:cNvPr>
          <p:cNvSpPr/>
          <p:nvPr/>
        </p:nvSpPr>
        <p:spPr>
          <a:xfrm>
            <a:off x="2721000" y="149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До 10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01F29CE-9C79-4C81-9CAC-145754455B52}"/>
              </a:ext>
            </a:extLst>
          </p:cNvPr>
          <p:cNvSpPr/>
          <p:nvPr/>
        </p:nvSpPr>
        <p:spPr>
          <a:xfrm>
            <a:off x="4836000" y="149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До 20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66A2D5-A3C9-471B-BDF1-EA6ADBA9F2D4}"/>
              </a:ext>
            </a:extLst>
          </p:cNvPr>
          <p:cNvSpPr/>
          <p:nvPr/>
        </p:nvSpPr>
        <p:spPr>
          <a:xfrm>
            <a:off x="6951000" y="149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До 70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8098E1-097D-4378-8DDB-F4446421D0ED}"/>
              </a:ext>
            </a:extLst>
          </p:cNvPr>
          <p:cNvSpPr/>
          <p:nvPr/>
        </p:nvSpPr>
        <p:spPr>
          <a:xfrm>
            <a:off x="9111000" y="149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Не ограничено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3854620-8A10-4664-AFCB-619C10EAB70D}"/>
              </a:ext>
            </a:extLst>
          </p:cNvPr>
          <p:cNvSpPr/>
          <p:nvPr/>
        </p:nvSpPr>
        <p:spPr>
          <a:xfrm>
            <a:off x="2721000" y="2169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30 тестовых анализа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C2244D1-8976-41AF-9BFE-750D40933711}"/>
              </a:ext>
            </a:extLst>
          </p:cNvPr>
          <p:cNvSpPr/>
          <p:nvPr/>
        </p:nvSpPr>
        <p:spPr>
          <a:xfrm>
            <a:off x="4836000" y="2169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100 раз за 24 часа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0EECEF-D2C2-411E-8BEB-87984F37F593}"/>
              </a:ext>
            </a:extLst>
          </p:cNvPr>
          <p:cNvSpPr/>
          <p:nvPr/>
        </p:nvSpPr>
        <p:spPr>
          <a:xfrm>
            <a:off x="6951000" y="2169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Не ограничено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E9B74D-BF32-4AB7-AD80-6554552BE7A9}"/>
              </a:ext>
            </a:extLst>
          </p:cNvPr>
          <p:cNvSpPr/>
          <p:nvPr/>
        </p:nvSpPr>
        <p:spPr>
          <a:xfrm>
            <a:off x="9111000" y="221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Не ограничено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8C164D-7C9E-4956-B6E4-9B6B5D8ACB67}"/>
              </a:ext>
            </a:extLst>
          </p:cNvPr>
          <p:cNvSpPr/>
          <p:nvPr/>
        </p:nvSpPr>
        <p:spPr>
          <a:xfrm>
            <a:off x="9111000" y="284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Не ограничено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E548441-F5EE-4EDF-9DBE-D6FABC2E105A}"/>
              </a:ext>
            </a:extLst>
          </p:cNvPr>
          <p:cNvSpPr/>
          <p:nvPr/>
        </p:nvSpPr>
        <p:spPr>
          <a:xfrm>
            <a:off x="9111000" y="4689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C40ED8F-400F-4FA4-96B5-678A515999FA}"/>
              </a:ext>
            </a:extLst>
          </p:cNvPr>
          <p:cNvSpPr/>
          <p:nvPr/>
        </p:nvSpPr>
        <p:spPr>
          <a:xfrm>
            <a:off x="9111000" y="545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Индивидуальная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A1A3AF-8359-4E62-AC39-33261421A8D8}"/>
              </a:ext>
            </a:extLst>
          </p:cNvPr>
          <p:cNvSpPr/>
          <p:nvPr/>
        </p:nvSpPr>
        <p:spPr>
          <a:xfrm>
            <a:off x="6951000" y="4689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-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3987031-A18E-48F6-BD5A-DF47C21E52AA}"/>
              </a:ext>
            </a:extLst>
          </p:cNvPr>
          <p:cNvSpPr/>
          <p:nvPr/>
        </p:nvSpPr>
        <p:spPr>
          <a:xfrm>
            <a:off x="4791000" y="4689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-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387D34E-411E-4E37-A13E-FCDBCBD8FEC5}"/>
              </a:ext>
            </a:extLst>
          </p:cNvPr>
          <p:cNvSpPr/>
          <p:nvPr/>
        </p:nvSpPr>
        <p:spPr>
          <a:xfrm>
            <a:off x="2721000" y="4689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-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208BB70-7747-444D-B708-8E74B786E56D}"/>
              </a:ext>
            </a:extLst>
          </p:cNvPr>
          <p:cNvSpPr/>
          <p:nvPr/>
        </p:nvSpPr>
        <p:spPr>
          <a:xfrm>
            <a:off x="4836000" y="284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До 15 команд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5F7B077-A768-46BD-A9EC-E27B04F675B6}"/>
              </a:ext>
            </a:extLst>
          </p:cNvPr>
          <p:cNvSpPr/>
          <p:nvPr/>
        </p:nvSpPr>
        <p:spPr>
          <a:xfrm>
            <a:off x="6906000" y="284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Не ограничено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746A50B-4054-43D0-936B-405B8972234F}"/>
              </a:ext>
            </a:extLst>
          </p:cNvPr>
          <p:cNvSpPr/>
          <p:nvPr/>
        </p:nvSpPr>
        <p:spPr>
          <a:xfrm>
            <a:off x="2721000" y="2844000"/>
            <a:ext cx="28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До 5 команд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643161A-A497-4451-8CBC-A0DA97D1D11A}"/>
              </a:ext>
            </a:extLst>
          </p:cNvPr>
          <p:cNvSpPr/>
          <p:nvPr/>
        </p:nvSpPr>
        <p:spPr>
          <a:xfrm>
            <a:off x="6951000" y="410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E89F5CB-3044-4612-9FBF-B25DCBF52E38}"/>
              </a:ext>
            </a:extLst>
          </p:cNvPr>
          <p:cNvSpPr/>
          <p:nvPr/>
        </p:nvSpPr>
        <p:spPr>
          <a:xfrm>
            <a:off x="6951000" y="347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6FE07B5-BC7D-4B0F-9D02-0A27D00DF058}"/>
              </a:ext>
            </a:extLst>
          </p:cNvPr>
          <p:cNvSpPr/>
          <p:nvPr/>
        </p:nvSpPr>
        <p:spPr>
          <a:xfrm>
            <a:off x="4791000" y="347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66D50E5-2DCA-452F-964D-A31122842E61}"/>
              </a:ext>
            </a:extLst>
          </p:cNvPr>
          <p:cNvSpPr/>
          <p:nvPr/>
        </p:nvSpPr>
        <p:spPr>
          <a:xfrm>
            <a:off x="4791000" y="410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D6F6DEE-AD9B-4440-AD20-69386FF913B5}"/>
              </a:ext>
            </a:extLst>
          </p:cNvPr>
          <p:cNvSpPr/>
          <p:nvPr/>
        </p:nvSpPr>
        <p:spPr>
          <a:xfrm>
            <a:off x="2721000" y="410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-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3BC713E-7A6C-4980-AFF9-5D48F5BD33E0}"/>
              </a:ext>
            </a:extLst>
          </p:cNvPr>
          <p:cNvSpPr/>
          <p:nvPr/>
        </p:nvSpPr>
        <p:spPr>
          <a:xfrm>
            <a:off x="2721000" y="3429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-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BCCD2DB-DB59-423D-BEF5-45D1B8E7E10F}"/>
              </a:ext>
            </a:extLst>
          </p:cNvPr>
          <p:cNvSpPr txBox="1"/>
          <p:nvPr/>
        </p:nvSpPr>
        <p:spPr>
          <a:xfrm>
            <a:off x="3531000" y="5454000"/>
            <a:ext cx="130997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0 рублей/мес.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22BB83A-5D8D-455A-831D-A38051C4BB02}"/>
              </a:ext>
            </a:extLst>
          </p:cNvPr>
          <p:cNvSpPr/>
          <p:nvPr/>
        </p:nvSpPr>
        <p:spPr>
          <a:xfrm>
            <a:off x="4521000" y="5319000"/>
            <a:ext cx="346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1500</a:t>
            </a: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рублей/мес.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(первые 2 недели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бесплатно)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14519FC-A0DE-4E41-AFF8-0127B3B15FDF}"/>
              </a:ext>
            </a:extLst>
          </p:cNvPr>
          <p:cNvSpPr/>
          <p:nvPr/>
        </p:nvSpPr>
        <p:spPr>
          <a:xfrm>
            <a:off x="5331000" y="53190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5000</a:t>
            </a: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рублей/мес.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(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первые 2 недели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бесплатно)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8C3F973-84BA-483D-A82A-A29911565E5B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БИЗНЕС-МОДЕЛЬ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3C44677-86D3-47EE-9580-702060315021}"/>
              </a:ext>
            </a:extLst>
          </p:cNvPr>
          <p:cNvSpPr/>
          <p:nvPr/>
        </p:nvSpPr>
        <p:spPr>
          <a:xfrm>
            <a:off x="9066000" y="410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AD23D9D-0063-45F8-AD4D-409B70284791}"/>
              </a:ext>
            </a:extLst>
          </p:cNvPr>
          <p:cNvSpPr/>
          <p:nvPr/>
        </p:nvSpPr>
        <p:spPr>
          <a:xfrm>
            <a:off x="9066000" y="3474000"/>
            <a:ext cx="283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67971D-F59F-4D11-BA37-23D6288C0996}"/>
              </a:ext>
            </a:extLst>
          </p:cNvPr>
          <p:cNvSpPr txBox="1"/>
          <p:nvPr/>
        </p:nvSpPr>
        <p:spPr>
          <a:xfrm>
            <a:off x="1956000" y="6489000"/>
            <a:ext cx="42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Яндекс, VK, </a:t>
            </a:r>
            <a:r>
              <a:rPr lang="en-US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YouTube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блогеры</a:t>
            </a:r>
            <a:r>
              <a:rPr lang="en-US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 бизнес</a:t>
            </a:r>
            <a:r>
              <a:rPr lang="en-US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тематикой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BC0B8A2-43EE-46D9-8FB1-B67529D687F0}"/>
              </a:ext>
            </a:extLst>
          </p:cNvPr>
          <p:cNvCxnSpPr/>
          <p:nvPr/>
        </p:nvCxnSpPr>
        <p:spPr>
          <a:xfrm>
            <a:off x="6096000" y="6129000"/>
            <a:ext cx="0" cy="585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00908807-08EB-4CF7-9B20-0CD283D37061}"/>
              </a:ext>
            </a:extLst>
          </p:cNvPr>
          <p:cNvCxnSpPr>
            <a:cxnSpLocks/>
          </p:cNvCxnSpPr>
          <p:nvPr/>
        </p:nvCxnSpPr>
        <p:spPr>
          <a:xfrm flipH="1">
            <a:off x="606000" y="6219000"/>
            <a:ext cx="10845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56B3B7-624A-44F3-B55D-A28319897026}"/>
              </a:ext>
            </a:extLst>
          </p:cNvPr>
          <p:cNvSpPr/>
          <p:nvPr/>
        </p:nvSpPr>
        <p:spPr>
          <a:xfrm>
            <a:off x="4971000" y="6084000"/>
            <a:ext cx="2250000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РЕКЛАМНЫЙ БЮДЖЕТ</a:t>
            </a:r>
            <a:endParaRPr lang="ru-RU" sz="11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6F66C7F-BC97-41C4-BA95-F220F37ECFBE}"/>
              </a:ext>
            </a:extLst>
          </p:cNvPr>
          <p:cNvSpPr/>
          <p:nvPr/>
        </p:nvSpPr>
        <p:spPr>
          <a:xfrm>
            <a:off x="3711000" y="6309000"/>
            <a:ext cx="24801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Таргетированная реклама 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6AE7F3E8-FC12-4BA0-94D6-45921CB73C1A}"/>
              </a:ext>
            </a:extLst>
          </p:cNvPr>
          <p:cNvSpPr/>
          <p:nvPr/>
        </p:nvSpPr>
        <p:spPr>
          <a:xfrm>
            <a:off x="6096000" y="6309000"/>
            <a:ext cx="30748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Партнёрство с бизнес-форумами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5243222-A037-4D81-89AB-797E61A6A6B6}"/>
              </a:ext>
            </a:extLst>
          </p:cNvPr>
          <p:cNvSpPr/>
          <p:nvPr/>
        </p:nvSpPr>
        <p:spPr>
          <a:xfrm>
            <a:off x="6096000" y="6489000"/>
            <a:ext cx="3602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sz="1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Амоконф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», «Энергия возможностей» и т.д.</a:t>
            </a:r>
          </a:p>
        </p:txBody>
      </p:sp>
    </p:spTree>
    <p:extLst>
      <p:ext uri="{BB962C8B-B14F-4D97-AF65-F5344CB8AC3E}">
        <p14:creationId xmlns:p14="http://schemas.microsoft.com/office/powerpoint/2010/main" val="197496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14524A-F1C3-470C-9D90-50AED6EC078E}"/>
              </a:ext>
            </a:extLst>
          </p:cNvPr>
          <p:cNvCxnSpPr>
            <a:cxnSpLocks/>
            <a:stCxn id="34" idx="1"/>
            <a:endCxn id="37" idx="3"/>
          </p:cNvCxnSpPr>
          <p:nvPr/>
        </p:nvCxnSpPr>
        <p:spPr>
          <a:xfrm>
            <a:off x="4071000" y="1838723"/>
            <a:ext cx="33300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449EC77-72B7-49D0-A227-5F712CBAD8EE}"/>
              </a:ext>
            </a:extLst>
          </p:cNvPr>
          <p:cNvGraphicFramePr>
            <a:graphicFrameLocks noGrp="1"/>
          </p:cNvGraphicFramePr>
          <p:nvPr/>
        </p:nvGraphicFramePr>
        <p:xfrm>
          <a:off x="1956000" y="4391527"/>
          <a:ext cx="8128000" cy="187247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978637792"/>
                    </a:ext>
                  </a:extLst>
                </a:gridCol>
                <a:gridCol w="1811200">
                  <a:extLst>
                    <a:ext uri="{9D8B030D-6E8A-4147-A177-3AD203B41FA5}">
                      <a16:colId xmlns:a16="http://schemas.microsoft.com/office/drawing/2014/main" val="99887305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6176985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1472300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38952388"/>
                    </a:ext>
                  </a:extLst>
                </a:gridCol>
              </a:tblGrid>
              <a:tr h="4696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Год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Количество подписок (в год)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Выручка (рублей/год)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Затраты (рублей/год)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Прибыль</a:t>
                      </a:r>
                    </a:p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(рублей/год)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4678949"/>
                  </a:ext>
                </a:extLst>
              </a:tr>
              <a:tr h="3460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500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4 225 000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1 559 307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2 665 693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78382"/>
                  </a:ext>
                </a:extLst>
              </a:tr>
              <a:tr h="3360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2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8 450 000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1 859 307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6 590 693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444193"/>
                  </a:ext>
                </a:extLst>
              </a:tr>
              <a:tr h="3360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3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1500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12 675 000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2 400 000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entury Gothic" panose="020B0502020202020204" pitchFamily="34" charset="0"/>
                        </a:rPr>
                        <a:t>10 275 000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4311513"/>
                  </a:ext>
                </a:extLst>
              </a:tr>
              <a:tr h="33608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4</a:t>
                      </a:r>
                      <a:endParaRPr 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2250</a:t>
                      </a:r>
                      <a:endParaRPr 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 19 012 500</a:t>
                      </a:r>
                      <a:endParaRPr 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3 150 000</a:t>
                      </a:r>
                      <a:endParaRPr 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</a:rPr>
                        <a:t>15 862 500</a:t>
                      </a:r>
                      <a:endParaRPr 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6160277"/>
                  </a:ext>
                </a:extLst>
              </a:tr>
            </a:tbl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6B0CFC8-0CC9-4E19-826E-6A6ABE4946DE}"/>
              </a:ext>
            </a:extLst>
          </p:cNvPr>
          <p:cNvCxnSpPr>
            <a:cxnSpLocks/>
          </p:cNvCxnSpPr>
          <p:nvPr/>
        </p:nvCxnSpPr>
        <p:spPr>
          <a:xfrm>
            <a:off x="4701000" y="3851527"/>
            <a:ext cx="2565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23C8A59-74FD-4BD2-9B6C-A263A48F74BC}"/>
              </a:ext>
            </a:extLst>
          </p:cNvPr>
          <p:cNvSpPr/>
          <p:nvPr/>
        </p:nvSpPr>
        <p:spPr>
          <a:xfrm>
            <a:off x="4296000" y="3941527"/>
            <a:ext cx="369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РАСЧЕТ ПРОГНОЗНОЙ ПРИБЫЛИ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C66D53-AE72-4FFF-BEF6-7B45621BDA0F}"/>
              </a:ext>
            </a:extLst>
          </p:cNvPr>
          <p:cNvSpPr/>
          <p:nvPr/>
        </p:nvSpPr>
        <p:spPr>
          <a:xfrm>
            <a:off x="786000" y="916223"/>
            <a:ext cx="3195000" cy="405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ЕЖЕМЕСЯЧНЫЕ ЗАТРАТЫ В 1 ГОД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2CF8AA0-2472-4213-98D5-6036C2B3297A}"/>
              </a:ext>
            </a:extLst>
          </p:cNvPr>
          <p:cNvSpPr/>
          <p:nvPr/>
        </p:nvSpPr>
        <p:spPr>
          <a:xfrm>
            <a:off x="4071000" y="916223"/>
            <a:ext cx="3375000" cy="405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ДЕЛЕНИЕ ПОЛЬЗОВАТЕЛЕЙ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88FEB80-A05C-49C5-9D27-5350CD162AD3}"/>
              </a:ext>
            </a:extLst>
          </p:cNvPr>
          <p:cNvSpPr/>
          <p:nvPr/>
        </p:nvSpPr>
        <p:spPr>
          <a:xfrm>
            <a:off x="9651000" y="916223"/>
            <a:ext cx="2160000" cy="40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ПРОГНОЗ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27C1631-31EC-474E-B26B-D780A41CDE4F}"/>
              </a:ext>
            </a:extLst>
          </p:cNvPr>
          <p:cNvSpPr/>
          <p:nvPr/>
        </p:nvSpPr>
        <p:spPr>
          <a:xfrm>
            <a:off x="1461000" y="1494000"/>
            <a:ext cx="2160000" cy="40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129 943 руб.</a:t>
            </a:r>
            <a:endParaRPr lang="en-US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824110B-FCBD-47D1-881E-2B65126D5228}"/>
              </a:ext>
            </a:extLst>
          </p:cNvPr>
          <p:cNvSpPr/>
          <p:nvPr/>
        </p:nvSpPr>
        <p:spPr>
          <a:xfrm>
            <a:off x="4071000" y="1636223"/>
            <a:ext cx="675000" cy="4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20%</a:t>
            </a:r>
            <a:endParaRPr lang="en-US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1BF2883-D831-4CF7-8667-067AB921B551}"/>
              </a:ext>
            </a:extLst>
          </p:cNvPr>
          <p:cNvSpPr/>
          <p:nvPr/>
        </p:nvSpPr>
        <p:spPr>
          <a:xfrm>
            <a:off x="5016000" y="1636223"/>
            <a:ext cx="630000" cy="405000"/>
          </a:xfrm>
          <a:prstGeom prst="roundRect">
            <a:avLst/>
          </a:prstGeom>
          <a:solidFill>
            <a:srgbClr val="433A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40%</a:t>
            </a:r>
            <a:endParaRPr lang="en-US" sz="1100" b="1" dirty="0">
              <a:latin typeface="Century Gothic" panose="020B0502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EC17FF5-A2AD-4FD0-ACFF-41E280443A5C}"/>
              </a:ext>
            </a:extLst>
          </p:cNvPr>
          <p:cNvSpPr/>
          <p:nvPr/>
        </p:nvSpPr>
        <p:spPr>
          <a:xfrm>
            <a:off x="5916000" y="1636223"/>
            <a:ext cx="587469" cy="405000"/>
          </a:xfrm>
          <a:prstGeom prst="roundRect">
            <a:avLst/>
          </a:prstGeom>
          <a:solidFill>
            <a:srgbClr val="AD7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27%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67FF4CB-148C-4CA7-B1BD-38CA7D438A03}"/>
              </a:ext>
            </a:extLst>
          </p:cNvPr>
          <p:cNvSpPr/>
          <p:nvPr/>
        </p:nvSpPr>
        <p:spPr>
          <a:xfrm>
            <a:off x="6771000" y="1636223"/>
            <a:ext cx="630000" cy="405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13%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ACD5993-09FE-46C4-B80C-207BD92BBD1A}"/>
              </a:ext>
            </a:extLst>
          </p:cNvPr>
          <p:cNvSpPr/>
          <p:nvPr/>
        </p:nvSpPr>
        <p:spPr>
          <a:xfrm>
            <a:off x="786000" y="2176223"/>
            <a:ext cx="6705000" cy="315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ТОЧКА БЕЗУБЫТОЧНОСТИ В 1 ГОД ЗАПУСКА ПРОЕКТА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078C71-507D-4D9C-B512-5166428BAF6D}"/>
              </a:ext>
            </a:extLst>
          </p:cNvPr>
          <p:cNvSpPr/>
          <p:nvPr/>
        </p:nvSpPr>
        <p:spPr>
          <a:xfrm>
            <a:off x="2991000" y="2536223"/>
            <a:ext cx="697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185 подписок за год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C43EE1-BCD3-4218-840E-B6FF2EEF1E5C}"/>
              </a:ext>
            </a:extLst>
          </p:cNvPr>
          <p:cNvSpPr/>
          <p:nvPr/>
        </p:nvSpPr>
        <p:spPr>
          <a:xfrm>
            <a:off x="3261000" y="3301223"/>
            <a:ext cx="963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1 563 250 рублей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E19DE8-2DE6-4064-8D36-49965D6CCF9E}"/>
              </a:ext>
            </a:extLst>
          </p:cNvPr>
          <p:cNvSpPr/>
          <p:nvPr/>
        </p:nvSpPr>
        <p:spPr>
          <a:xfrm>
            <a:off x="11451000" y="2314040"/>
            <a:ext cx="205436" cy="2278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59095A4-9D7A-47F5-BA4F-BA34C4E760A8}"/>
              </a:ext>
            </a:extLst>
          </p:cNvPr>
          <p:cNvSpPr/>
          <p:nvPr/>
        </p:nvSpPr>
        <p:spPr>
          <a:xfrm>
            <a:off x="11451000" y="2626223"/>
            <a:ext cx="205436" cy="2278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2A0DB7-CE3B-4213-BBDE-3BA567DD3015}"/>
              </a:ext>
            </a:extLst>
          </p:cNvPr>
          <p:cNvSpPr/>
          <p:nvPr/>
        </p:nvSpPr>
        <p:spPr>
          <a:xfrm>
            <a:off x="7851000" y="1276223"/>
            <a:ext cx="402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Прибыль к 2028 году – 30.5 млн. руб. в год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81464A-37BA-428C-B6FD-CF13CC679039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ЭКОНОМИКА</a:t>
            </a:r>
          </a:p>
        </p:txBody>
      </p:sp>
      <p:sp>
        <p:nvSpPr>
          <p:cNvPr id="26" name="Rectangle: Rounded Corners 37">
            <a:extLst>
              <a:ext uri="{FF2B5EF4-FFF2-40B4-BE49-F238E27FC236}">
                <a16:creationId xmlns:a16="http://schemas.microsoft.com/office/drawing/2014/main" id="{0016DC28-5BE6-4058-8010-6C34E9B2767E}"/>
              </a:ext>
            </a:extLst>
          </p:cNvPr>
          <p:cNvSpPr/>
          <p:nvPr/>
        </p:nvSpPr>
        <p:spPr>
          <a:xfrm>
            <a:off x="741000" y="2941223"/>
            <a:ext cx="6705000" cy="315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ВЫРУЧКА ОТ ВНЕДРЕНИЯ В 185 КОМПАНИЙ</a:t>
            </a: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BD8F9F67-CE8C-497F-BE79-DA1766A45E31}"/>
              </a:ext>
            </a:extLst>
          </p:cNvPr>
          <p:cNvSpPr/>
          <p:nvPr/>
        </p:nvSpPr>
        <p:spPr>
          <a:xfrm>
            <a:off x="9651000" y="2311223"/>
            <a:ext cx="402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САС = 340 рублей</a:t>
            </a:r>
          </a:p>
        </p:txBody>
      </p:sp>
      <p:sp>
        <p:nvSpPr>
          <p:cNvPr id="33" name="Rectangle 50">
            <a:extLst>
              <a:ext uri="{FF2B5EF4-FFF2-40B4-BE49-F238E27FC236}">
                <a16:creationId xmlns:a16="http://schemas.microsoft.com/office/drawing/2014/main" id="{8405EEF0-E0D0-45E6-9356-26F1FFDA0A59}"/>
              </a:ext>
            </a:extLst>
          </p:cNvPr>
          <p:cNvSpPr/>
          <p:nvPr/>
        </p:nvSpPr>
        <p:spPr>
          <a:xfrm>
            <a:off x="9291000" y="2626223"/>
            <a:ext cx="402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</a:t>
            </a:r>
            <a:r>
              <a:rPr lang="en-US" sz="1400" b="1" dirty="0" err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vPrice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 =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8450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 рублей</a:t>
            </a:r>
          </a:p>
        </p:txBody>
      </p:sp>
      <p:sp>
        <p:nvSpPr>
          <p:cNvPr id="39" name="Rectangle 47">
            <a:extLst>
              <a:ext uri="{FF2B5EF4-FFF2-40B4-BE49-F238E27FC236}">
                <a16:creationId xmlns:a16="http://schemas.microsoft.com/office/drawing/2014/main" id="{C97000B1-03D7-41AF-93D1-6C62E7C30000}"/>
              </a:ext>
            </a:extLst>
          </p:cNvPr>
          <p:cNvSpPr/>
          <p:nvPr/>
        </p:nvSpPr>
        <p:spPr>
          <a:xfrm>
            <a:off x="11451000" y="2989040"/>
            <a:ext cx="205436" cy="2278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Rectangle: Rounded Corners 30">
            <a:extLst>
              <a:ext uri="{FF2B5EF4-FFF2-40B4-BE49-F238E27FC236}">
                <a16:creationId xmlns:a16="http://schemas.microsoft.com/office/drawing/2014/main" id="{1A6D6AFB-246F-4247-A2B1-A41630DF9979}"/>
              </a:ext>
            </a:extLst>
          </p:cNvPr>
          <p:cNvSpPr/>
          <p:nvPr/>
        </p:nvSpPr>
        <p:spPr>
          <a:xfrm>
            <a:off x="9606000" y="1854000"/>
            <a:ext cx="2160000" cy="40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sym typeface="Montserrat Light"/>
              </a:rPr>
              <a:t>МЕТРИКИ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angle 50">
            <a:extLst>
              <a:ext uri="{FF2B5EF4-FFF2-40B4-BE49-F238E27FC236}">
                <a16:creationId xmlns:a16="http://schemas.microsoft.com/office/drawing/2014/main" id="{200DD657-C344-4DB2-A637-5CCFFCCEF520}"/>
              </a:ext>
            </a:extLst>
          </p:cNvPr>
          <p:cNvSpPr/>
          <p:nvPr/>
        </p:nvSpPr>
        <p:spPr>
          <a:xfrm>
            <a:off x="9426000" y="2941223"/>
            <a:ext cx="402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COGs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 = 3119 рублей</a:t>
            </a:r>
          </a:p>
        </p:txBody>
      </p:sp>
      <p:sp>
        <p:nvSpPr>
          <p:cNvPr id="44" name="Rectangle: Rounded Corners 30">
            <a:extLst>
              <a:ext uri="{FF2B5EF4-FFF2-40B4-BE49-F238E27FC236}">
                <a16:creationId xmlns:a16="http://schemas.microsoft.com/office/drawing/2014/main" id="{37A2F5B6-F514-413B-9746-7E919BCEA899}"/>
              </a:ext>
            </a:extLst>
          </p:cNvPr>
          <p:cNvSpPr/>
          <p:nvPr/>
        </p:nvSpPr>
        <p:spPr>
          <a:xfrm>
            <a:off x="4116000" y="1321223"/>
            <a:ext cx="630000" cy="324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FREE</a:t>
            </a:r>
          </a:p>
        </p:txBody>
      </p:sp>
      <p:sp>
        <p:nvSpPr>
          <p:cNvPr id="45" name="Rectangle: Rounded Corners 30">
            <a:extLst>
              <a:ext uri="{FF2B5EF4-FFF2-40B4-BE49-F238E27FC236}">
                <a16:creationId xmlns:a16="http://schemas.microsoft.com/office/drawing/2014/main" id="{45CEE6A6-5CF8-46BB-893F-AC5CA1062304}"/>
              </a:ext>
            </a:extLst>
          </p:cNvPr>
          <p:cNvSpPr/>
          <p:nvPr/>
        </p:nvSpPr>
        <p:spPr>
          <a:xfrm>
            <a:off x="4881000" y="1321223"/>
            <a:ext cx="900000" cy="324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MEDIUM</a:t>
            </a:r>
          </a:p>
        </p:txBody>
      </p:sp>
      <p:sp>
        <p:nvSpPr>
          <p:cNvPr id="52" name="Rectangle: Rounded Corners 30">
            <a:extLst>
              <a:ext uri="{FF2B5EF4-FFF2-40B4-BE49-F238E27FC236}">
                <a16:creationId xmlns:a16="http://schemas.microsoft.com/office/drawing/2014/main" id="{AB293A9D-E0A5-48B2-8B89-C110F4502B77}"/>
              </a:ext>
            </a:extLst>
          </p:cNvPr>
          <p:cNvSpPr/>
          <p:nvPr/>
        </p:nvSpPr>
        <p:spPr>
          <a:xfrm>
            <a:off x="5871000" y="1321223"/>
            <a:ext cx="630000" cy="324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AD7B0B"/>
                </a:solidFill>
                <a:latin typeface="Century Gothic" panose="020B0502020202020204" pitchFamily="34" charset="0"/>
              </a:rPr>
              <a:t>GOLD</a:t>
            </a:r>
          </a:p>
        </p:txBody>
      </p:sp>
      <p:sp>
        <p:nvSpPr>
          <p:cNvPr id="53" name="Rectangle: Rounded Corners 30">
            <a:extLst>
              <a:ext uri="{FF2B5EF4-FFF2-40B4-BE49-F238E27FC236}">
                <a16:creationId xmlns:a16="http://schemas.microsoft.com/office/drawing/2014/main" id="{D4416803-0FBB-4AD1-BB15-4A4208AC91A6}"/>
              </a:ext>
            </a:extLst>
          </p:cNvPr>
          <p:cNvSpPr/>
          <p:nvPr/>
        </p:nvSpPr>
        <p:spPr>
          <a:xfrm>
            <a:off x="6546000" y="1321223"/>
            <a:ext cx="1080000" cy="324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ENTERPRISE</a:t>
            </a:r>
          </a:p>
        </p:txBody>
      </p:sp>
    </p:spTree>
    <p:extLst>
      <p:ext uri="{BB962C8B-B14F-4D97-AF65-F5344CB8AC3E}">
        <p14:creationId xmlns:p14="http://schemas.microsoft.com/office/powerpoint/2010/main" val="1710968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row: Right 18">
            <a:extLst>
              <a:ext uri="{FF2B5EF4-FFF2-40B4-BE49-F238E27FC236}">
                <a16:creationId xmlns:a16="http://schemas.microsoft.com/office/drawing/2014/main" id="{83136F54-32AC-48CF-8A28-2185EA14594E}"/>
              </a:ext>
            </a:extLst>
          </p:cNvPr>
          <p:cNvSpPr/>
          <p:nvPr/>
        </p:nvSpPr>
        <p:spPr>
          <a:xfrm rot="5400000">
            <a:off x="5780999" y="2512896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1F4D45A-825E-4110-87E7-BD835025DAC7}"/>
              </a:ext>
            </a:extLst>
          </p:cNvPr>
          <p:cNvSpPr/>
          <p:nvPr/>
        </p:nvSpPr>
        <p:spPr>
          <a:xfrm rot="4357171">
            <a:off x="6702459" y="2480724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5204DF7-3B53-41AA-82F5-E358D485E18C}"/>
              </a:ext>
            </a:extLst>
          </p:cNvPr>
          <p:cNvSpPr/>
          <p:nvPr/>
        </p:nvSpPr>
        <p:spPr>
          <a:xfrm rot="6240511">
            <a:off x="4918926" y="2474914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24E0DF-7396-43DA-A19A-2495BC740E50}"/>
              </a:ext>
            </a:extLst>
          </p:cNvPr>
          <p:cNvSpPr txBox="1"/>
          <p:nvPr/>
        </p:nvSpPr>
        <p:spPr>
          <a:xfrm>
            <a:off x="246000" y="189000"/>
            <a:ext cx="967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АВТОМАТИЗАЦИЯ ПОДБОРА ПРАКТИК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98920F-D5F5-0CC7-9A74-18BE6304C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24" y="813686"/>
            <a:ext cx="2893878" cy="16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1E84507-C5C7-E2AB-9A66-A39187644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1" b="14923"/>
          <a:stretch/>
        </p:blipFill>
        <p:spPr bwMode="auto">
          <a:xfrm>
            <a:off x="1026000" y="2931342"/>
            <a:ext cx="4170000" cy="162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нак ''плюс'' 1">
            <a:extLst>
              <a:ext uri="{FF2B5EF4-FFF2-40B4-BE49-F238E27FC236}">
                <a16:creationId xmlns:a16="http://schemas.microsoft.com/office/drawing/2014/main" id="{B0A841E8-1F5A-966A-1ADC-2F564751FB7E}"/>
              </a:ext>
            </a:extLst>
          </p:cNvPr>
          <p:cNvSpPr/>
          <p:nvPr/>
        </p:nvSpPr>
        <p:spPr>
          <a:xfrm>
            <a:off x="5397216" y="3204000"/>
            <a:ext cx="1397569" cy="1217657"/>
          </a:xfrm>
          <a:prstGeom prst="mathPlus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22E06D48-7CF1-623A-0C0D-AD29405C8A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05" t="11742" r="19342" b="29952"/>
          <a:stretch/>
        </p:blipFill>
        <p:spPr>
          <a:xfrm>
            <a:off x="6675125" y="3339000"/>
            <a:ext cx="5045875" cy="10369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75F326-7D79-40A5-1B98-894BFDA85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00" y="5645026"/>
            <a:ext cx="2638829" cy="84253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ED53BD9-248F-B2C6-2E88-11AB2996C0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000" y="5242791"/>
            <a:ext cx="1628859" cy="1527254"/>
          </a:xfrm>
          <a:prstGeom prst="rect">
            <a:avLst/>
          </a:prstGeom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51722D0-734A-CCBA-E43F-E7B40DEDD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000" y="5324108"/>
            <a:ext cx="1397569" cy="139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5F71AB9-74FE-E5A7-76BF-71693FFC5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1000" y="5694501"/>
            <a:ext cx="3893541" cy="743584"/>
          </a:xfrm>
          <a:prstGeom prst="rect">
            <a:avLst/>
          </a:prstGeom>
        </p:spPr>
      </p:pic>
      <p:sp>
        <p:nvSpPr>
          <p:cNvPr id="32" name="Arrow: Right 18">
            <a:extLst>
              <a:ext uri="{FF2B5EF4-FFF2-40B4-BE49-F238E27FC236}">
                <a16:creationId xmlns:a16="http://schemas.microsoft.com/office/drawing/2014/main" id="{983A2D25-EF3D-4DE9-4B22-D508D56189AE}"/>
              </a:ext>
            </a:extLst>
          </p:cNvPr>
          <p:cNvSpPr/>
          <p:nvPr/>
        </p:nvSpPr>
        <p:spPr>
          <a:xfrm rot="5400000">
            <a:off x="5826000" y="4719724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19">
            <a:extLst>
              <a:ext uri="{FF2B5EF4-FFF2-40B4-BE49-F238E27FC236}">
                <a16:creationId xmlns:a16="http://schemas.microsoft.com/office/drawing/2014/main" id="{09AEDCD8-0337-E65F-365E-1B11D41E5EDF}"/>
              </a:ext>
            </a:extLst>
          </p:cNvPr>
          <p:cNvSpPr/>
          <p:nvPr/>
        </p:nvSpPr>
        <p:spPr>
          <a:xfrm rot="4357171">
            <a:off x="6704796" y="4737541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20">
            <a:extLst>
              <a:ext uri="{FF2B5EF4-FFF2-40B4-BE49-F238E27FC236}">
                <a16:creationId xmlns:a16="http://schemas.microsoft.com/office/drawing/2014/main" id="{1D740EB8-49B2-4494-0C16-1BBA4AA0BE32}"/>
              </a:ext>
            </a:extLst>
          </p:cNvPr>
          <p:cNvSpPr/>
          <p:nvPr/>
        </p:nvSpPr>
        <p:spPr>
          <a:xfrm rot="6240511">
            <a:off x="4903940" y="4719722"/>
            <a:ext cx="630000" cy="225000"/>
          </a:xfrm>
          <a:prstGeom prst="rightArrow">
            <a:avLst/>
          </a:prstGeom>
          <a:solidFill>
            <a:srgbClr val="433A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Соединитель: изогнутый 35">
            <a:extLst>
              <a:ext uri="{FF2B5EF4-FFF2-40B4-BE49-F238E27FC236}">
                <a16:creationId xmlns:a16="http://schemas.microsoft.com/office/drawing/2014/main" id="{36D845FC-DD55-2AC9-6EC9-E49820ED445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6563" y="1433437"/>
            <a:ext cx="4365001" cy="3676126"/>
          </a:xfrm>
          <a:prstGeom prst="curvedConnector3">
            <a:avLst>
              <a:gd name="adj1" fmla="val 99664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Соединитель: изогнутый 38">
            <a:extLst>
              <a:ext uri="{FF2B5EF4-FFF2-40B4-BE49-F238E27FC236}">
                <a16:creationId xmlns:a16="http://schemas.microsoft.com/office/drawing/2014/main" id="{B1D73A93-5734-6903-79CC-2AA339AE4543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15271" y="1144729"/>
            <a:ext cx="4365000" cy="4253541"/>
          </a:xfrm>
          <a:prstGeom prst="curvedConnector3">
            <a:avLst>
              <a:gd name="adj1" fmla="val 9919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892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DE3A06B-1718-4037-AEA9-C20B69CD924F}"/>
              </a:ext>
            </a:extLst>
          </p:cNvPr>
          <p:cNvSpPr/>
          <p:nvPr/>
        </p:nvSpPr>
        <p:spPr>
          <a:xfrm>
            <a:off x="1056000" y="3672570"/>
            <a:ext cx="10057423" cy="683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6B953F6-832C-45F9-A4D3-1D340B83E89C}"/>
              </a:ext>
            </a:extLst>
          </p:cNvPr>
          <p:cNvSpPr/>
          <p:nvPr/>
        </p:nvSpPr>
        <p:spPr>
          <a:xfrm>
            <a:off x="1067288" y="2912024"/>
            <a:ext cx="10057423" cy="683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8CAF33E5-8352-451B-A854-75D93A1EE76D}"/>
              </a:ext>
            </a:extLst>
          </p:cNvPr>
          <p:cNvSpPr/>
          <p:nvPr/>
        </p:nvSpPr>
        <p:spPr>
          <a:xfrm>
            <a:off x="1056001" y="2146412"/>
            <a:ext cx="10057423" cy="683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BB122B-E8D5-49FE-801E-BCF00069CCE8}"/>
              </a:ext>
            </a:extLst>
          </p:cNvPr>
          <p:cNvSpPr/>
          <p:nvPr/>
        </p:nvSpPr>
        <p:spPr>
          <a:xfrm>
            <a:off x="1056002" y="1371399"/>
            <a:ext cx="10057423" cy="683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Экран компьютера текстура - 35 фото">
            <a:extLst>
              <a:ext uri="{FF2B5EF4-FFF2-40B4-BE49-F238E27FC236}">
                <a16:creationId xmlns:a16="http://schemas.microsoft.com/office/drawing/2014/main" id="{577B8704-1D25-4664-B644-B765FE90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09" y="311070"/>
            <a:ext cx="11655000" cy="67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C03165-98C3-4E83-993F-4CA238DCC5CE}"/>
              </a:ext>
            </a:extLst>
          </p:cNvPr>
          <p:cNvSpPr/>
          <p:nvPr/>
        </p:nvSpPr>
        <p:spPr>
          <a:xfrm>
            <a:off x="1731002" y="4465243"/>
            <a:ext cx="8729994" cy="35875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Главная страница со стороны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Таланта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Rectangle: Rounded Corners 44">
            <a:extLst>
              <a:ext uri="{FF2B5EF4-FFF2-40B4-BE49-F238E27FC236}">
                <a16:creationId xmlns:a16="http://schemas.microsoft.com/office/drawing/2014/main" id="{B771129B-69D2-D853-865B-FCAA6D678030}"/>
              </a:ext>
            </a:extLst>
          </p:cNvPr>
          <p:cNvSpPr/>
          <p:nvPr/>
        </p:nvSpPr>
        <p:spPr>
          <a:xfrm>
            <a:off x="1079749" y="688387"/>
            <a:ext cx="1747880" cy="4949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Профиль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44">
            <a:extLst>
              <a:ext uri="{FF2B5EF4-FFF2-40B4-BE49-F238E27FC236}">
                <a16:creationId xmlns:a16="http://schemas.microsoft.com/office/drawing/2014/main" id="{B5C0D2F5-2CFC-7E68-1FDF-5DCD4863E3F7}"/>
              </a:ext>
            </a:extLst>
          </p:cNvPr>
          <p:cNvSpPr/>
          <p:nvPr/>
        </p:nvSpPr>
        <p:spPr>
          <a:xfrm>
            <a:off x="3104749" y="688387"/>
            <a:ext cx="1747880" cy="4949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Избранные проекты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: Rounded Corners 44">
            <a:extLst>
              <a:ext uri="{FF2B5EF4-FFF2-40B4-BE49-F238E27FC236}">
                <a16:creationId xmlns:a16="http://schemas.microsoft.com/office/drawing/2014/main" id="{9A2C5FCE-9A95-2A11-70F4-84686884BC25}"/>
              </a:ext>
            </a:extLst>
          </p:cNvPr>
          <p:cNvSpPr/>
          <p:nvPr/>
        </p:nvSpPr>
        <p:spPr>
          <a:xfrm>
            <a:off x="5181869" y="688387"/>
            <a:ext cx="1747880" cy="4949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Добавить свой проект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: Rounded Corners 44">
            <a:extLst>
              <a:ext uri="{FF2B5EF4-FFF2-40B4-BE49-F238E27FC236}">
                <a16:creationId xmlns:a16="http://schemas.microsoft.com/office/drawing/2014/main" id="{2948B067-2C58-F099-219A-7FD972400A20}"/>
              </a:ext>
            </a:extLst>
          </p:cNvPr>
          <p:cNvSpPr/>
          <p:nvPr/>
        </p:nvSpPr>
        <p:spPr>
          <a:xfrm>
            <a:off x="9365545" y="684000"/>
            <a:ext cx="1747880" cy="4949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Научный руководитель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 52">
            <a:extLst>
              <a:ext uri="{FF2B5EF4-FFF2-40B4-BE49-F238E27FC236}">
                <a16:creationId xmlns:a16="http://schemas.microsoft.com/office/drawing/2014/main" id="{B4EBF6B0-869B-3D03-7356-8F92C2143091}"/>
              </a:ext>
            </a:extLst>
          </p:cNvPr>
          <p:cNvSpPr/>
          <p:nvPr/>
        </p:nvSpPr>
        <p:spPr>
          <a:xfrm>
            <a:off x="1164952" y="1488235"/>
            <a:ext cx="2013376" cy="461665"/>
          </a:xfrm>
          <a:prstGeom prst="roundRect">
            <a:avLst>
              <a:gd name="adj" fmla="val 47623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433A47"/>
                </a:solidFill>
                <a:latin typeface="Century Gothic" panose="020B0502020202020204" pitchFamily="34" charset="0"/>
              </a:rPr>
              <a:t>Sber</a:t>
            </a:r>
            <a:r>
              <a:rPr lang="en-US" b="1" dirty="0">
                <a:solidFill>
                  <a:srgbClr val="433A47"/>
                </a:solidFill>
                <a:latin typeface="Century Gothic" panose="020B0502020202020204" pitchFamily="34" charset="0"/>
              </a:rPr>
              <a:t> AI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59ED2F-34CE-B214-86C0-E5DB4F1E2313}"/>
              </a:ext>
            </a:extLst>
          </p:cNvPr>
          <p:cNvSpPr txBox="1"/>
          <p:nvPr/>
        </p:nvSpPr>
        <p:spPr>
          <a:xfrm>
            <a:off x="2834775" y="2343369"/>
            <a:ext cx="4206225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*****************************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54C25D-C72C-EB4D-56E3-EA1EA2307984}"/>
              </a:ext>
            </a:extLst>
          </p:cNvPr>
          <p:cNvSpPr txBox="1"/>
          <p:nvPr/>
        </p:nvSpPr>
        <p:spPr>
          <a:xfrm>
            <a:off x="2316000" y="3103540"/>
            <a:ext cx="5459079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Virtual assistants development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1D6366-0CB5-639D-2BE6-31FCEC2DFDB2}"/>
              </a:ext>
            </a:extLst>
          </p:cNvPr>
          <p:cNvSpPr txBox="1"/>
          <p:nvPr/>
        </p:nvSpPr>
        <p:spPr>
          <a:xfrm>
            <a:off x="3226479" y="3917001"/>
            <a:ext cx="4117659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Сервис по автоматизации процессов компаний</a:t>
            </a:r>
          </a:p>
        </p:txBody>
      </p:sp>
      <p:pic>
        <p:nvPicPr>
          <p:cNvPr id="29" name="Рисунок 28" descr="Пользователи со сплошной заливкой">
            <a:extLst>
              <a:ext uri="{FF2B5EF4-FFF2-40B4-BE49-F238E27FC236}">
                <a16:creationId xmlns:a16="http://schemas.microsoft.com/office/drawing/2014/main" id="{F940500F-4EEE-F01D-E72C-6AF472489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96683" y="2280873"/>
            <a:ext cx="389797" cy="3897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9AF2BC-EC00-DC82-8C48-02F76132CB1A}"/>
              </a:ext>
            </a:extLst>
          </p:cNvPr>
          <p:cNvSpPr txBox="1"/>
          <p:nvPr/>
        </p:nvSpPr>
        <p:spPr>
          <a:xfrm>
            <a:off x="8049407" y="2306324"/>
            <a:ext cx="63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0</a:t>
            </a:r>
            <a:r>
              <a:rPr lang="en-US" sz="1600" b="1" dirty="0">
                <a:latin typeface="Century Gothic" panose="020B0502020202020204" pitchFamily="34" charset="0"/>
              </a:rPr>
              <a:t>/6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pic>
        <p:nvPicPr>
          <p:cNvPr id="32" name="Рисунок 31" descr="Пользователи со сплошной заливкой">
            <a:extLst>
              <a:ext uri="{FF2B5EF4-FFF2-40B4-BE49-F238E27FC236}">
                <a16:creationId xmlns:a16="http://schemas.microsoft.com/office/drawing/2014/main" id="{4A53A8FA-9FDE-D725-9469-35E5DE5A0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1203" y="3800671"/>
            <a:ext cx="389797" cy="38979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8264487-A612-BE21-73AB-0716C8E8A61A}"/>
              </a:ext>
            </a:extLst>
          </p:cNvPr>
          <p:cNvSpPr txBox="1"/>
          <p:nvPr/>
        </p:nvSpPr>
        <p:spPr>
          <a:xfrm>
            <a:off x="8093927" y="3826122"/>
            <a:ext cx="63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5/7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27" name="Rectangle: Rounded Corners 44">
            <a:extLst>
              <a:ext uri="{FF2B5EF4-FFF2-40B4-BE49-F238E27FC236}">
                <a16:creationId xmlns:a16="http://schemas.microsoft.com/office/drawing/2014/main" id="{DA128DBE-A69E-479E-A280-11D90009D117}"/>
              </a:ext>
            </a:extLst>
          </p:cNvPr>
          <p:cNvSpPr/>
          <p:nvPr/>
        </p:nvSpPr>
        <p:spPr>
          <a:xfrm>
            <a:off x="7273707" y="693187"/>
            <a:ext cx="1747880" cy="49495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Подобрать подходящий проект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D28B3F-1B61-4257-A7F4-B2C0714FE65C}"/>
              </a:ext>
            </a:extLst>
          </p:cNvPr>
          <p:cNvSpPr/>
          <p:nvPr/>
        </p:nvSpPr>
        <p:spPr>
          <a:xfrm>
            <a:off x="2406003" y="1581420"/>
            <a:ext cx="53209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Отчеты о построенной модели</a:t>
            </a:r>
          </a:p>
        </p:txBody>
      </p:sp>
      <p:sp>
        <p:nvSpPr>
          <p:cNvPr id="28" name="Rectangle 52">
            <a:extLst>
              <a:ext uri="{FF2B5EF4-FFF2-40B4-BE49-F238E27FC236}">
                <a16:creationId xmlns:a16="http://schemas.microsoft.com/office/drawing/2014/main" id="{A64570EB-2BF9-4169-A07F-2A18AFAE96AC}"/>
              </a:ext>
            </a:extLst>
          </p:cNvPr>
          <p:cNvSpPr/>
          <p:nvPr/>
        </p:nvSpPr>
        <p:spPr>
          <a:xfrm>
            <a:off x="1174061" y="2259000"/>
            <a:ext cx="2016381" cy="461665"/>
          </a:xfrm>
          <a:prstGeom prst="roundRect">
            <a:avLst>
              <a:gd name="adj" fmla="val 47623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33A47"/>
                </a:solidFill>
                <a:latin typeface="Century Gothic" panose="020B0502020202020204" pitchFamily="34" charset="0"/>
              </a:rPr>
              <a:t>Х5</a:t>
            </a:r>
            <a:r>
              <a:rPr lang="en-US" b="1" dirty="0">
                <a:solidFill>
                  <a:srgbClr val="433A47"/>
                </a:solidFill>
                <a:latin typeface="Century Gothic" panose="020B0502020202020204" pitchFamily="34" charset="0"/>
              </a:rPr>
              <a:t> AI</a:t>
            </a:r>
          </a:p>
        </p:txBody>
      </p:sp>
      <p:sp>
        <p:nvSpPr>
          <p:cNvPr id="35" name="Rectangle 52">
            <a:extLst>
              <a:ext uri="{FF2B5EF4-FFF2-40B4-BE49-F238E27FC236}">
                <a16:creationId xmlns:a16="http://schemas.microsoft.com/office/drawing/2014/main" id="{17577206-9211-41EE-9FAC-F5C3D4E6F19C}"/>
              </a:ext>
            </a:extLst>
          </p:cNvPr>
          <p:cNvSpPr/>
          <p:nvPr/>
        </p:nvSpPr>
        <p:spPr>
          <a:xfrm>
            <a:off x="1169753" y="3004024"/>
            <a:ext cx="2024999" cy="461665"/>
          </a:xfrm>
          <a:prstGeom prst="roundRect">
            <a:avLst>
              <a:gd name="adj" fmla="val 47623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33A47"/>
                </a:solidFill>
                <a:latin typeface="Century Gothic" panose="020B0502020202020204" pitchFamily="34" charset="0"/>
              </a:rPr>
              <a:t>DeepPavlov.ai</a:t>
            </a:r>
          </a:p>
        </p:txBody>
      </p:sp>
      <p:sp>
        <p:nvSpPr>
          <p:cNvPr id="36" name="Rectangle 52">
            <a:extLst>
              <a:ext uri="{FF2B5EF4-FFF2-40B4-BE49-F238E27FC236}">
                <a16:creationId xmlns:a16="http://schemas.microsoft.com/office/drawing/2014/main" id="{EEB06B98-45AD-433E-AB21-7566CE20BE54}"/>
              </a:ext>
            </a:extLst>
          </p:cNvPr>
          <p:cNvSpPr/>
          <p:nvPr/>
        </p:nvSpPr>
        <p:spPr>
          <a:xfrm>
            <a:off x="1174061" y="3786020"/>
            <a:ext cx="2024999" cy="461665"/>
          </a:xfrm>
          <a:prstGeom prst="roundRect">
            <a:avLst>
              <a:gd name="adj" fmla="val 47623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33A47"/>
                </a:solidFill>
                <a:latin typeface="Century Gothic" panose="020B0502020202020204" pitchFamily="34" charset="0"/>
              </a:rPr>
              <a:t>ManagerAI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475BC4-D0B5-41E6-ABA4-813A6B0D7237}"/>
              </a:ext>
            </a:extLst>
          </p:cNvPr>
          <p:cNvSpPr txBox="1"/>
          <p:nvPr/>
        </p:nvSpPr>
        <p:spPr>
          <a:xfrm>
            <a:off x="9365545" y="1550972"/>
            <a:ext cx="135246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600" dirty="0">
                <a:solidFill>
                  <a:srgbClr val="305B62"/>
                </a:solidFill>
              </a:rPr>
              <a:t>ПЕРЕЙТИ</a:t>
            </a:r>
            <a:endParaRPr lang="en-US" sz="1600" dirty="0">
              <a:solidFill>
                <a:srgbClr val="305B6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DCACD1-E601-43F3-82A9-5B1C48A3AA92}"/>
              </a:ext>
            </a:extLst>
          </p:cNvPr>
          <p:cNvSpPr txBox="1"/>
          <p:nvPr/>
        </p:nvSpPr>
        <p:spPr>
          <a:xfrm>
            <a:off x="9365545" y="2321608"/>
            <a:ext cx="135246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600" dirty="0">
                <a:solidFill>
                  <a:srgbClr val="305B62"/>
                </a:solidFill>
              </a:rPr>
              <a:t>ПЕРЕЙТИ</a:t>
            </a:r>
            <a:endParaRPr lang="en-US" sz="1600" dirty="0">
              <a:solidFill>
                <a:srgbClr val="305B62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FB6D992-4BA6-4E41-B274-2621FE5760A3}"/>
              </a:ext>
            </a:extLst>
          </p:cNvPr>
          <p:cNvSpPr txBox="1"/>
          <p:nvPr/>
        </p:nvSpPr>
        <p:spPr>
          <a:xfrm>
            <a:off x="9365545" y="3072762"/>
            <a:ext cx="135246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600" dirty="0">
                <a:solidFill>
                  <a:srgbClr val="305B62"/>
                </a:solidFill>
              </a:rPr>
              <a:t>ПЕРЕЙТИ</a:t>
            </a:r>
            <a:endParaRPr lang="en-US" sz="1600" dirty="0">
              <a:solidFill>
                <a:srgbClr val="305B62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1B66E4-F5B8-4040-A1FA-18F998AD9B6B}"/>
              </a:ext>
            </a:extLst>
          </p:cNvPr>
          <p:cNvSpPr txBox="1"/>
          <p:nvPr/>
        </p:nvSpPr>
        <p:spPr>
          <a:xfrm>
            <a:off x="9365545" y="3840402"/>
            <a:ext cx="135246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600" dirty="0">
                <a:solidFill>
                  <a:srgbClr val="305B62"/>
                </a:solidFill>
              </a:rPr>
              <a:t>ПЕРЕЙТИ</a:t>
            </a:r>
            <a:endParaRPr lang="en-US" sz="1600" dirty="0">
              <a:solidFill>
                <a:srgbClr val="305B62"/>
              </a:solidFill>
            </a:endParaRPr>
          </a:p>
        </p:txBody>
      </p:sp>
      <p:cxnSp>
        <p:nvCxnSpPr>
          <p:cNvPr id="47" name="Прямая со стрелкой 8">
            <a:extLst>
              <a:ext uri="{FF2B5EF4-FFF2-40B4-BE49-F238E27FC236}">
                <a16:creationId xmlns:a16="http://schemas.microsoft.com/office/drawing/2014/main" id="{54351299-EB0E-476A-93DB-5EA99BAE29DD}"/>
              </a:ext>
            </a:extLst>
          </p:cNvPr>
          <p:cNvCxnSpPr>
            <a:cxnSpLocks/>
          </p:cNvCxnSpPr>
          <p:nvPr/>
        </p:nvCxnSpPr>
        <p:spPr>
          <a:xfrm>
            <a:off x="10506000" y="1719000"/>
            <a:ext cx="945000" cy="0"/>
          </a:xfrm>
          <a:prstGeom prst="straightConnector1">
            <a:avLst/>
          </a:prstGeom>
          <a:ln w="19050" cap="flat" cmpd="sng" algn="ctr">
            <a:solidFill>
              <a:srgbClr val="C00000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428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9">
            <a:extLst>
              <a:ext uri="{FF2B5EF4-FFF2-40B4-BE49-F238E27FC236}">
                <a16:creationId xmlns:a16="http://schemas.microsoft.com/office/drawing/2014/main" id="{D599AC48-F76A-410D-B044-D8404BCA7015}"/>
              </a:ext>
            </a:extLst>
          </p:cNvPr>
          <p:cNvSpPr/>
          <p:nvPr/>
        </p:nvSpPr>
        <p:spPr>
          <a:xfrm>
            <a:off x="1461000" y="2970105"/>
            <a:ext cx="8640000" cy="16204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CBDF08-CC61-4832-BD3B-0D376943886C}"/>
              </a:ext>
            </a:extLst>
          </p:cNvPr>
          <p:cNvSpPr/>
          <p:nvPr/>
        </p:nvSpPr>
        <p:spPr>
          <a:xfrm>
            <a:off x="1461000" y="1056989"/>
            <a:ext cx="8640000" cy="1619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B79111-443B-46A7-B8BD-432027F0641C}"/>
              </a:ext>
            </a:extLst>
          </p:cNvPr>
          <p:cNvSpPr/>
          <p:nvPr/>
        </p:nvSpPr>
        <p:spPr>
          <a:xfrm>
            <a:off x="1935531" y="864000"/>
            <a:ext cx="188999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 февраля 2024</a:t>
            </a:r>
            <a:endParaRPr lang="en-US" sz="16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FB9821-66CD-4EEC-80F8-69AE55AA482B}"/>
              </a:ext>
            </a:extLst>
          </p:cNvPr>
          <p:cNvSpPr txBox="1"/>
          <p:nvPr/>
        </p:nvSpPr>
        <p:spPr>
          <a:xfrm>
            <a:off x="246000" y="189000"/>
            <a:ext cx="66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ТАЙМЛАЙН РЕАЛИЗАЦИИ ПРОЕКТОВ</a:t>
            </a:r>
          </a:p>
        </p:txBody>
      </p:sp>
      <p:sp>
        <p:nvSpPr>
          <p:cNvPr id="34" name="Rectangle 41">
            <a:extLst>
              <a:ext uri="{FF2B5EF4-FFF2-40B4-BE49-F238E27FC236}">
                <a16:creationId xmlns:a16="http://schemas.microsoft.com/office/drawing/2014/main" id="{1E38F74E-A2EE-4FFB-9911-25ADD627679E}"/>
              </a:ext>
            </a:extLst>
          </p:cNvPr>
          <p:cNvSpPr/>
          <p:nvPr/>
        </p:nvSpPr>
        <p:spPr>
          <a:xfrm>
            <a:off x="1911000" y="2799000"/>
            <a:ext cx="1910469" cy="3470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58582A"/>
                </a:solidFill>
                <a:latin typeface="Century Gothic" panose="020B0502020202020204" pitchFamily="34" charset="0"/>
              </a:rPr>
              <a:t>21 апреля 2024</a:t>
            </a:r>
            <a:endParaRPr lang="en-US" sz="1600" b="1" dirty="0">
              <a:solidFill>
                <a:srgbClr val="58582A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Rectangle 29">
            <a:extLst>
              <a:ext uri="{FF2B5EF4-FFF2-40B4-BE49-F238E27FC236}">
                <a16:creationId xmlns:a16="http://schemas.microsoft.com/office/drawing/2014/main" id="{E4851774-7690-4238-A4A0-882706274B0B}"/>
              </a:ext>
            </a:extLst>
          </p:cNvPr>
          <p:cNvSpPr/>
          <p:nvPr/>
        </p:nvSpPr>
        <p:spPr>
          <a:xfrm>
            <a:off x="1461001" y="4869225"/>
            <a:ext cx="8639999" cy="166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8A13334-3FBF-45A6-A012-C6430504B20F}"/>
              </a:ext>
            </a:extLst>
          </p:cNvPr>
          <p:cNvSpPr/>
          <p:nvPr/>
        </p:nvSpPr>
        <p:spPr>
          <a:xfrm>
            <a:off x="1911000" y="4734000"/>
            <a:ext cx="1980000" cy="3470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rgbClr val="305B62"/>
                </a:solidFill>
                <a:latin typeface="Century Gothic" panose="020B0502020202020204" pitchFamily="34" charset="0"/>
              </a:rPr>
              <a:t>Сентябрь 2024</a:t>
            </a:r>
            <a:endParaRPr lang="en-US" sz="1600" b="1" dirty="0">
              <a:solidFill>
                <a:srgbClr val="305B62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104A4-F0E0-BE1C-1780-385D92AC23A3}"/>
              </a:ext>
            </a:extLst>
          </p:cNvPr>
          <p:cNvSpPr txBox="1"/>
          <p:nvPr/>
        </p:nvSpPr>
        <p:spPr>
          <a:xfrm>
            <a:off x="1123500" y="3242880"/>
            <a:ext cx="9315000" cy="347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>
                <a:solidFill>
                  <a:srgbClr val="58582A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Сервис по автоматизации делегирования и чекинга ментального состояния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E915B-49B6-D7CF-66D3-DF483E33468A}"/>
              </a:ext>
            </a:extLst>
          </p:cNvPr>
          <p:cNvSpPr txBox="1"/>
          <p:nvPr/>
        </p:nvSpPr>
        <p:spPr>
          <a:xfrm>
            <a:off x="1123500" y="1309813"/>
            <a:ext cx="9315000" cy="347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2"/>
                </a:solidFill>
              </a:rPr>
              <a:t>Сервис автоматизации подбора практик и менторов для студентов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EDD0B2-1B39-E832-DFB6-2D778BF3798B}"/>
              </a:ext>
            </a:extLst>
          </p:cNvPr>
          <p:cNvSpPr txBox="1"/>
          <p:nvPr/>
        </p:nvSpPr>
        <p:spPr>
          <a:xfrm>
            <a:off x="1123500" y="5184000"/>
            <a:ext cx="9315000" cy="347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IT-</a:t>
            </a:r>
            <a:r>
              <a:rPr lang="ru-RU" dirty="0"/>
              <a:t>компания</a:t>
            </a:r>
            <a:r>
              <a:rPr lang="en-US" dirty="0"/>
              <a:t> ManagerAI</a:t>
            </a:r>
            <a:r>
              <a:rPr lang="ru-RU" dirty="0"/>
              <a:t>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BEF6659-0271-F537-08F2-BC006957DF3D}"/>
              </a:ext>
            </a:extLst>
          </p:cNvPr>
          <p:cNvCxnSpPr>
            <a:cxnSpLocks/>
          </p:cNvCxnSpPr>
          <p:nvPr/>
        </p:nvCxnSpPr>
        <p:spPr>
          <a:xfrm>
            <a:off x="6141000" y="1719000"/>
            <a:ext cx="0" cy="900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F23518-F808-59E8-AA35-B94A6271F99E}"/>
              </a:ext>
            </a:extLst>
          </p:cNvPr>
          <p:cNvSpPr txBox="1"/>
          <p:nvPr/>
        </p:nvSpPr>
        <p:spPr>
          <a:xfrm>
            <a:off x="1731000" y="2349000"/>
            <a:ext cx="43986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050">
                <a:solidFill>
                  <a:srgbClr val="596A85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b="1" dirty="0">
                <a:solidFill>
                  <a:schemeClr val="tx2"/>
                </a:solidFill>
              </a:rPr>
              <a:t>Процент обработанных заявок Центром карьеры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03F80C5-AC29-4A9E-1C70-7D0E7D86C5BC}"/>
              </a:ext>
            </a:extLst>
          </p:cNvPr>
          <p:cNvCxnSpPr>
            <a:cxnSpLocks/>
          </p:cNvCxnSpPr>
          <p:nvPr/>
        </p:nvCxnSpPr>
        <p:spPr>
          <a:xfrm flipH="1">
            <a:off x="2001000" y="1944000"/>
            <a:ext cx="756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22176FC-E525-AC61-E416-CAF6EFC440D9}"/>
              </a:ext>
            </a:extLst>
          </p:cNvPr>
          <p:cNvSpPr txBox="1"/>
          <p:nvPr/>
        </p:nvSpPr>
        <p:spPr>
          <a:xfrm>
            <a:off x="6636000" y="1934668"/>
            <a:ext cx="880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>
                <a:solidFill>
                  <a:srgbClr val="C00000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55%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68B0CA-CD6F-2BE3-8A50-6977930D1A49}"/>
              </a:ext>
            </a:extLst>
          </p:cNvPr>
          <p:cNvSpPr txBox="1"/>
          <p:nvPr/>
        </p:nvSpPr>
        <p:spPr>
          <a:xfrm>
            <a:off x="6636000" y="2304000"/>
            <a:ext cx="880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60</a:t>
            </a:r>
            <a:r>
              <a:rPr lang="ru-RU" sz="1800" b="1" dirty="0">
                <a:solidFill>
                  <a:srgbClr val="C0000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%</a:t>
            </a:r>
            <a:r>
              <a:rPr lang="ru-RU" sz="1800" dirty="0">
                <a:solidFill>
                  <a:srgbClr val="C0000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07A93EF-0638-276F-5D9C-370F2B61FEDF}"/>
              </a:ext>
            </a:extLst>
          </p:cNvPr>
          <p:cNvCxnSpPr>
            <a:cxnSpLocks/>
          </p:cNvCxnSpPr>
          <p:nvPr/>
        </p:nvCxnSpPr>
        <p:spPr>
          <a:xfrm flipH="1">
            <a:off x="2001000" y="2304000"/>
            <a:ext cx="7605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9959B4B-76D1-3174-4099-678665E6CBB4}"/>
              </a:ext>
            </a:extLst>
          </p:cNvPr>
          <p:cNvCxnSpPr>
            <a:cxnSpLocks/>
          </p:cNvCxnSpPr>
          <p:nvPr/>
        </p:nvCxnSpPr>
        <p:spPr>
          <a:xfrm>
            <a:off x="7896000" y="1719000"/>
            <a:ext cx="0" cy="900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1BA241B-942D-5245-4F0F-51E3D3D8E3B1}"/>
              </a:ext>
            </a:extLst>
          </p:cNvPr>
          <p:cNvSpPr txBox="1"/>
          <p:nvPr/>
        </p:nvSpPr>
        <p:spPr>
          <a:xfrm>
            <a:off x="1371000" y="1989000"/>
            <a:ext cx="48029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50" b="1" dirty="0">
                <a:solidFill>
                  <a:schemeClr val="tx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Процент студентов, нашедших себе подходящую практику </a:t>
            </a:r>
            <a:endParaRPr lang="ru-RU" sz="1050" b="1" dirty="0">
              <a:solidFill>
                <a:schemeClr val="tx2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0E58E6B-0FD8-4EF3-59B3-E53EA56A5B53}"/>
              </a:ext>
            </a:extLst>
          </p:cNvPr>
          <p:cNvSpPr txBox="1"/>
          <p:nvPr/>
        </p:nvSpPr>
        <p:spPr>
          <a:xfrm>
            <a:off x="8346000" y="1934668"/>
            <a:ext cx="880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9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5%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CF2836F-EBFA-F485-3B64-217250CBE915}"/>
              </a:ext>
            </a:extLst>
          </p:cNvPr>
          <p:cNvSpPr txBox="1"/>
          <p:nvPr/>
        </p:nvSpPr>
        <p:spPr>
          <a:xfrm>
            <a:off x="8346000" y="2304000"/>
            <a:ext cx="880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10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0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%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46366C2-5B99-9BB7-2BA5-CE1D63871CD3}"/>
              </a:ext>
            </a:extLst>
          </p:cNvPr>
          <p:cNvSpPr txBox="1"/>
          <p:nvPr/>
        </p:nvSpPr>
        <p:spPr>
          <a:xfrm>
            <a:off x="6512388" y="1674000"/>
            <a:ext cx="1068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05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pPr algn="ctr"/>
            <a:r>
              <a:rPr lang="ru-RU" sz="1200" b="1" dirty="0">
                <a:solidFill>
                  <a:schemeClr val="tx2"/>
                </a:solidFill>
              </a:rPr>
              <a:t>БЫЛО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3E363A-C309-B5B8-1311-8E8E46F77B04}"/>
              </a:ext>
            </a:extLst>
          </p:cNvPr>
          <p:cNvSpPr txBox="1"/>
          <p:nvPr/>
        </p:nvSpPr>
        <p:spPr>
          <a:xfrm>
            <a:off x="8211000" y="1674000"/>
            <a:ext cx="1068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rgbClr val="596A85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>
                <a:solidFill>
                  <a:schemeClr val="tx2"/>
                </a:solidFill>
              </a:rPr>
              <a:t>СТАЛО</a:t>
            </a:r>
          </a:p>
        </p:txBody>
      </p: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F7172584-329A-C904-B4D2-391E223CBC04}"/>
              </a:ext>
            </a:extLst>
          </p:cNvPr>
          <p:cNvCxnSpPr>
            <a:cxnSpLocks/>
          </p:cNvCxnSpPr>
          <p:nvPr/>
        </p:nvCxnSpPr>
        <p:spPr>
          <a:xfrm flipH="1">
            <a:off x="1911000" y="3953836"/>
            <a:ext cx="756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73F54E-57DD-0357-B248-F08619FB82F4}"/>
              </a:ext>
            </a:extLst>
          </p:cNvPr>
          <p:cNvSpPr txBox="1"/>
          <p:nvPr/>
        </p:nvSpPr>
        <p:spPr>
          <a:xfrm>
            <a:off x="4476000" y="3683836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rgbClr val="58582A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09.01.2024 – 19.01.2024</a:t>
            </a:r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CD8C3148-F32A-215D-79CA-99E3A1A89135}"/>
              </a:ext>
            </a:extLst>
          </p:cNvPr>
          <p:cNvCxnSpPr>
            <a:cxnSpLocks/>
          </p:cNvCxnSpPr>
          <p:nvPr/>
        </p:nvCxnSpPr>
        <p:spPr>
          <a:xfrm>
            <a:off x="4386000" y="3683836"/>
            <a:ext cx="0" cy="765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32E5A52E-39B0-43B2-1F00-6CA561A62A01}"/>
              </a:ext>
            </a:extLst>
          </p:cNvPr>
          <p:cNvCxnSpPr>
            <a:cxnSpLocks/>
          </p:cNvCxnSpPr>
          <p:nvPr/>
        </p:nvCxnSpPr>
        <p:spPr>
          <a:xfrm>
            <a:off x="6906000" y="3683836"/>
            <a:ext cx="0" cy="765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878B3C50-9AC1-3FE2-D005-2E5B82057EA5}"/>
              </a:ext>
            </a:extLst>
          </p:cNvPr>
          <p:cNvSpPr txBox="1"/>
          <p:nvPr/>
        </p:nvSpPr>
        <p:spPr>
          <a:xfrm>
            <a:off x="2046000" y="3683836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>
                <a:solidFill>
                  <a:srgbClr val="58582A"/>
                </a:solidFill>
              </a:rPr>
              <a:t>20.11.2023 – 03.12.2023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7DFAB66-4ED8-7650-ADAD-EE3C0D1E1207}"/>
              </a:ext>
            </a:extLst>
          </p:cNvPr>
          <p:cNvSpPr txBox="1"/>
          <p:nvPr/>
        </p:nvSpPr>
        <p:spPr>
          <a:xfrm>
            <a:off x="7086000" y="3683836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rgbClr val="58582A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25.02.2024-20.04.2024</a:t>
            </a:r>
          </a:p>
        </p:txBody>
      </p: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6810F1DF-9B0B-085D-89A2-8C0DB5D2EBC1}"/>
              </a:ext>
            </a:extLst>
          </p:cNvPr>
          <p:cNvCxnSpPr>
            <a:cxnSpLocks/>
          </p:cNvCxnSpPr>
          <p:nvPr/>
        </p:nvCxnSpPr>
        <p:spPr>
          <a:xfrm flipH="1">
            <a:off x="1911000" y="5901000"/>
            <a:ext cx="756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37ED1FED-194E-7F58-F6A8-70F54448BE64}"/>
              </a:ext>
            </a:extLst>
          </p:cNvPr>
          <p:cNvSpPr txBox="1"/>
          <p:nvPr/>
        </p:nvSpPr>
        <p:spPr>
          <a:xfrm>
            <a:off x="4476000" y="5631000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02.09.2024 – 15.09.2024</a:t>
            </a:r>
          </a:p>
        </p:txBody>
      </p: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4FBFAF5B-B4DE-3B35-8291-06F49E625461}"/>
              </a:ext>
            </a:extLst>
          </p:cNvPr>
          <p:cNvCxnSpPr>
            <a:cxnSpLocks/>
          </p:cNvCxnSpPr>
          <p:nvPr/>
        </p:nvCxnSpPr>
        <p:spPr>
          <a:xfrm>
            <a:off x="4386000" y="5631000"/>
            <a:ext cx="0" cy="765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1E193ED9-5AD8-1D8B-E23E-020539468C4A}"/>
              </a:ext>
            </a:extLst>
          </p:cNvPr>
          <p:cNvCxnSpPr>
            <a:cxnSpLocks/>
          </p:cNvCxnSpPr>
          <p:nvPr/>
        </p:nvCxnSpPr>
        <p:spPr>
          <a:xfrm>
            <a:off x="6906000" y="5631000"/>
            <a:ext cx="0" cy="765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7DD20A8-7473-6DD7-5D71-CC18F7A4FFC6}"/>
              </a:ext>
            </a:extLst>
          </p:cNvPr>
          <p:cNvSpPr txBox="1"/>
          <p:nvPr/>
        </p:nvSpPr>
        <p:spPr>
          <a:xfrm>
            <a:off x="2046000" y="5631000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20.07.2024 – 01.09.2024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F5BAF9F-4494-CE3B-3446-B39EBDF65B53}"/>
              </a:ext>
            </a:extLst>
          </p:cNvPr>
          <p:cNvSpPr txBox="1"/>
          <p:nvPr/>
        </p:nvSpPr>
        <p:spPr>
          <a:xfrm>
            <a:off x="7086000" y="5631000"/>
            <a:ext cx="234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16.09.2024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2D813E-E502-EC4D-3F24-9849269616E1}"/>
              </a:ext>
            </a:extLst>
          </p:cNvPr>
          <p:cNvSpPr txBox="1"/>
          <p:nvPr/>
        </p:nvSpPr>
        <p:spPr>
          <a:xfrm>
            <a:off x="2001000" y="4017949"/>
            <a:ext cx="234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Формирование </a:t>
            </a:r>
            <a:r>
              <a:rPr lang="ru-RU" sz="11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датасета</a:t>
            </a:r>
            <a:r>
              <a:rPr lang="ru-RU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для обучения модели </a:t>
            </a:r>
            <a:endParaRPr lang="ru-RU" sz="11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CA1B5A-197E-0DBC-8C30-4382D5B45FA3}"/>
              </a:ext>
            </a:extLst>
          </p:cNvPr>
          <p:cNvSpPr txBox="1"/>
          <p:nvPr/>
        </p:nvSpPr>
        <p:spPr>
          <a:xfrm>
            <a:off x="4431000" y="4088836"/>
            <a:ext cx="2340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Разметка данных</a:t>
            </a:r>
            <a:endParaRPr lang="ru-RU" sz="11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745449E-E6E8-89B8-F173-432A0C9EA809}"/>
              </a:ext>
            </a:extLst>
          </p:cNvPr>
          <p:cNvSpPr txBox="1"/>
          <p:nvPr/>
        </p:nvSpPr>
        <p:spPr>
          <a:xfrm>
            <a:off x="6861000" y="3953836"/>
            <a:ext cx="2835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Обучение и разработка моделей</a:t>
            </a:r>
          </a:p>
          <a:p>
            <a:pPr algn="ctr"/>
            <a:r>
              <a:rPr lang="ru-RU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для делегирования и оценки временных затрат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C47DD9D-DEA0-AEB0-0AD2-0C9A968F1F5F}"/>
              </a:ext>
            </a:extLst>
          </p:cNvPr>
          <p:cNvSpPr txBox="1"/>
          <p:nvPr/>
        </p:nvSpPr>
        <p:spPr>
          <a:xfrm>
            <a:off x="2226000" y="5946000"/>
            <a:ext cx="18786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b="1" dirty="0"/>
              <a:t>Полная реализация </a:t>
            </a:r>
            <a:r>
              <a:rPr lang="en-US" b="1" dirty="0"/>
              <a:t>UX/UI </a:t>
            </a:r>
            <a:r>
              <a:rPr lang="ru-RU" b="1" dirty="0"/>
              <a:t>дизайна продукта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803B66A-57FE-36A3-69C3-BFAED2F398BD}"/>
              </a:ext>
            </a:extLst>
          </p:cNvPr>
          <p:cNvSpPr txBox="1"/>
          <p:nvPr/>
        </p:nvSpPr>
        <p:spPr>
          <a:xfrm>
            <a:off x="4476000" y="6036000"/>
            <a:ext cx="23026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b="1" dirty="0"/>
              <a:t>Создание сайта компании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B6C5B4F-F540-A2A3-388F-5B14C9280BEE}"/>
              </a:ext>
            </a:extLst>
          </p:cNvPr>
          <p:cNvSpPr txBox="1"/>
          <p:nvPr/>
        </p:nvSpPr>
        <p:spPr>
          <a:xfrm>
            <a:off x="7041000" y="5946000"/>
            <a:ext cx="23026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b="1" dirty="0"/>
              <a:t>Запуск таргетированной рекламы</a:t>
            </a:r>
          </a:p>
        </p:txBody>
      </p:sp>
    </p:spTree>
    <p:extLst>
      <p:ext uri="{BB962C8B-B14F-4D97-AF65-F5344CB8AC3E}">
        <p14:creationId xmlns:p14="http://schemas.microsoft.com/office/powerpoint/2010/main" val="3518133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9">
            <a:extLst>
              <a:ext uri="{FF2B5EF4-FFF2-40B4-BE49-F238E27FC236}">
                <a16:creationId xmlns:a16="http://schemas.microsoft.com/office/drawing/2014/main" id="{D599AC48-F76A-410D-B044-D8404BCA7015}"/>
              </a:ext>
            </a:extLst>
          </p:cNvPr>
          <p:cNvSpPr/>
          <p:nvPr/>
        </p:nvSpPr>
        <p:spPr>
          <a:xfrm>
            <a:off x="3351000" y="1359000"/>
            <a:ext cx="2655000" cy="44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9">
            <a:extLst>
              <a:ext uri="{FF2B5EF4-FFF2-40B4-BE49-F238E27FC236}">
                <a16:creationId xmlns:a16="http://schemas.microsoft.com/office/drawing/2014/main" id="{DB77516F-3E32-4BD3-A42C-EC80E1A98DA4}"/>
              </a:ext>
            </a:extLst>
          </p:cNvPr>
          <p:cNvSpPr/>
          <p:nvPr/>
        </p:nvSpPr>
        <p:spPr>
          <a:xfrm>
            <a:off x="9201000" y="1359000"/>
            <a:ext cx="2475000" cy="44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CBDF08-CC61-4832-BD3B-0D376943886C}"/>
              </a:ext>
            </a:extLst>
          </p:cNvPr>
          <p:cNvSpPr/>
          <p:nvPr/>
        </p:nvSpPr>
        <p:spPr>
          <a:xfrm>
            <a:off x="246000" y="1359000"/>
            <a:ext cx="2699999" cy="44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B79111-443B-46A7-B8BD-432027F0641C}"/>
              </a:ext>
            </a:extLst>
          </p:cNvPr>
          <p:cNvSpPr/>
          <p:nvPr/>
        </p:nvSpPr>
        <p:spPr>
          <a:xfrm>
            <a:off x="876000" y="1179000"/>
            <a:ext cx="1573947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1-6 месяц</a:t>
            </a:r>
            <a:endParaRPr lang="en-US" sz="1600" b="1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BA0BB1-98DD-42F5-B1A5-4EAA345953A2}"/>
              </a:ext>
            </a:extLst>
          </p:cNvPr>
          <p:cNvSpPr/>
          <p:nvPr/>
        </p:nvSpPr>
        <p:spPr>
          <a:xfrm>
            <a:off x="9696000" y="1179000"/>
            <a:ext cx="1575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3 год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60" name="Graphic 59" descr="Marker">
            <a:extLst>
              <a:ext uri="{FF2B5EF4-FFF2-40B4-BE49-F238E27FC236}">
                <a16:creationId xmlns:a16="http://schemas.microsoft.com/office/drawing/2014/main" id="{27B04310-3314-4154-80DB-34FB44DBF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5880" y="638157"/>
            <a:ext cx="1080120" cy="10808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5FB9821-66CD-4EEC-80F8-69AE55AA482B}"/>
              </a:ext>
            </a:extLst>
          </p:cNvPr>
          <p:cNvSpPr txBox="1"/>
          <p:nvPr/>
        </p:nvSpPr>
        <p:spPr>
          <a:xfrm>
            <a:off x="246000" y="189000"/>
            <a:ext cx="66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ТАЙМЛАЙН РЕАЛИЗАЦИИ ПРОЕКТОВ</a:t>
            </a:r>
          </a:p>
        </p:txBody>
      </p:sp>
      <p:pic>
        <p:nvPicPr>
          <p:cNvPr id="37" name="Graphic 36" descr="Arrow Straight">
            <a:extLst>
              <a:ext uri="{FF2B5EF4-FFF2-40B4-BE49-F238E27FC236}">
                <a16:creationId xmlns:a16="http://schemas.microsoft.com/office/drawing/2014/main" id="{55757F83-A692-466A-AA69-831A4DC198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766000" y="5274000"/>
            <a:ext cx="732988" cy="552988"/>
          </a:xfrm>
          <a:prstGeom prst="rect">
            <a:avLst/>
          </a:prstGeom>
        </p:spPr>
      </p:pic>
      <p:sp>
        <p:nvSpPr>
          <p:cNvPr id="34" name="Rectangle 41">
            <a:extLst>
              <a:ext uri="{FF2B5EF4-FFF2-40B4-BE49-F238E27FC236}">
                <a16:creationId xmlns:a16="http://schemas.microsoft.com/office/drawing/2014/main" id="{1E38F74E-A2EE-4FFB-9911-25ADD627679E}"/>
              </a:ext>
            </a:extLst>
          </p:cNvPr>
          <p:cNvSpPr/>
          <p:nvPr/>
        </p:nvSpPr>
        <p:spPr>
          <a:xfrm>
            <a:off x="3846000" y="1179000"/>
            <a:ext cx="1575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58582A"/>
                </a:solidFill>
                <a:latin typeface="Century Gothic" panose="020B0502020202020204" pitchFamily="34" charset="0"/>
              </a:rPr>
              <a:t>7-12 месяц</a:t>
            </a:r>
            <a:endParaRPr lang="en-US" sz="1600" b="1" dirty="0">
              <a:solidFill>
                <a:srgbClr val="58582A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9FDC7F-2676-430A-9970-447F99B5121D}"/>
              </a:ext>
            </a:extLst>
          </p:cNvPr>
          <p:cNvSpPr/>
          <p:nvPr/>
        </p:nvSpPr>
        <p:spPr>
          <a:xfrm>
            <a:off x="156000" y="1719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Проведение </a:t>
            </a:r>
            <a:r>
              <a:rPr lang="en-US" sz="11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CustDev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11763A6-C282-4F38-A0D3-B746F40E838F}"/>
              </a:ext>
            </a:extLst>
          </p:cNvPr>
          <p:cNvSpPr/>
          <p:nvPr/>
        </p:nvSpPr>
        <p:spPr>
          <a:xfrm>
            <a:off x="156000" y="2259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Анализ рынка и конкурентов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C981655-A997-4556-96EB-A87F2AD47CA5}"/>
              </a:ext>
            </a:extLst>
          </p:cNvPr>
          <p:cNvSpPr/>
          <p:nvPr/>
        </p:nvSpPr>
        <p:spPr>
          <a:xfrm>
            <a:off x="156000" y="2799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Составление бизнес-модели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683178E-E783-4BAF-BD78-0D93C991CE5C}"/>
              </a:ext>
            </a:extLst>
          </p:cNvPr>
          <p:cNvSpPr/>
          <p:nvPr/>
        </p:nvSpPr>
        <p:spPr>
          <a:xfrm>
            <a:off x="156000" y="3294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Поиск компании для проверки 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MVP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0B739B6-DEDE-4651-B4C2-E95CFBBD62B4}"/>
              </a:ext>
            </a:extLst>
          </p:cNvPr>
          <p:cNvSpPr/>
          <p:nvPr/>
        </p:nvSpPr>
        <p:spPr>
          <a:xfrm>
            <a:off x="156000" y="3789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MVP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75F952A4-8195-4EC3-A318-1C9E65BE4E91}"/>
              </a:ext>
            </a:extLst>
          </p:cNvPr>
          <p:cNvSpPr/>
          <p:nvPr/>
        </p:nvSpPr>
        <p:spPr>
          <a:xfrm>
            <a:off x="156000" y="4284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Создание тестовой функции делегирования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85B781A-E0A0-4975-A8F8-8B7183510F5F}"/>
              </a:ext>
            </a:extLst>
          </p:cNvPr>
          <p:cNvSpPr/>
          <p:nvPr/>
        </p:nvSpPr>
        <p:spPr>
          <a:xfrm>
            <a:off x="156000" y="4779000"/>
            <a:ext cx="2880000" cy="36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Сбор метрик компании-партнера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2406E1E-C1D3-4FE4-BF59-1C8191747EFC}"/>
              </a:ext>
            </a:extLst>
          </p:cNvPr>
          <p:cNvSpPr/>
          <p:nvPr/>
        </p:nvSpPr>
        <p:spPr>
          <a:xfrm>
            <a:off x="3216000" y="1719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MVP</a:t>
            </a: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(внедрение всех запланированных функций)</a:t>
            </a:r>
            <a:endParaRPr lang="en-US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9C49B06-027F-401D-B180-39C1E3D4F920}"/>
              </a:ext>
            </a:extLst>
          </p:cNvPr>
          <p:cNvSpPr/>
          <p:nvPr/>
        </p:nvSpPr>
        <p:spPr>
          <a:xfrm>
            <a:off x="3216000" y="2259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Анализ метрик компании-партнера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3EF41CB-CAC3-4CBF-913D-1B1EDE4B89F1}"/>
              </a:ext>
            </a:extLst>
          </p:cNvPr>
          <p:cNvSpPr/>
          <p:nvPr/>
        </p:nvSpPr>
        <p:spPr>
          <a:xfrm>
            <a:off x="3216000" y="2799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сервиса делегирования задач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DA32763-51BB-43E6-9C53-25FE3E65FA37}"/>
              </a:ext>
            </a:extLst>
          </p:cNvPr>
          <p:cNvSpPr/>
          <p:nvPr/>
        </p:nvSpPr>
        <p:spPr>
          <a:xfrm>
            <a:off x="3216000" y="3294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сервиса оценки времени на задачи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DF9A98D8-4E04-4C9D-9E82-9810F812345D}"/>
              </a:ext>
            </a:extLst>
          </p:cNvPr>
          <p:cNvSpPr/>
          <p:nvPr/>
        </p:nvSpPr>
        <p:spPr>
          <a:xfrm>
            <a:off x="3216000" y="3789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Запуск сервиса в выбранной компании-партнера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3DC6FD6-3797-4903-9251-DB5BBD6FD724}"/>
              </a:ext>
            </a:extLst>
          </p:cNvPr>
          <p:cNvSpPr/>
          <p:nvPr/>
        </p:nvSpPr>
        <p:spPr>
          <a:xfrm>
            <a:off x="3216000" y="4284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Трекинг работы сервиса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7A05246E-0C5B-4253-AEB0-4A94EB9FE99E}"/>
              </a:ext>
            </a:extLst>
          </p:cNvPr>
          <p:cNvSpPr/>
          <p:nvPr/>
        </p:nvSpPr>
        <p:spPr>
          <a:xfrm>
            <a:off x="3216000" y="4779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Доработка слабых мест проекта</a:t>
            </a:r>
          </a:p>
        </p:txBody>
      </p:sp>
      <p:sp>
        <p:nvSpPr>
          <p:cNvPr id="59" name="Rectangle 29">
            <a:extLst>
              <a:ext uri="{FF2B5EF4-FFF2-40B4-BE49-F238E27FC236}">
                <a16:creationId xmlns:a16="http://schemas.microsoft.com/office/drawing/2014/main" id="{E4851774-7690-4238-A4A0-882706274B0B}"/>
              </a:ext>
            </a:extLst>
          </p:cNvPr>
          <p:cNvSpPr/>
          <p:nvPr/>
        </p:nvSpPr>
        <p:spPr>
          <a:xfrm>
            <a:off x="6321000" y="1359000"/>
            <a:ext cx="2475000" cy="445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8A13334-3FBF-45A6-A012-C6430504B20F}"/>
              </a:ext>
            </a:extLst>
          </p:cNvPr>
          <p:cNvSpPr/>
          <p:nvPr/>
        </p:nvSpPr>
        <p:spPr>
          <a:xfrm>
            <a:off x="6816000" y="1179000"/>
            <a:ext cx="1575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2 год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8" name="Graphic 37" descr="Arrow Straight">
            <a:extLst>
              <a:ext uri="{FF2B5EF4-FFF2-40B4-BE49-F238E27FC236}">
                <a16:creationId xmlns:a16="http://schemas.microsoft.com/office/drawing/2014/main" id="{47217252-A392-448B-B0A6-599D12B335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616000" y="5274000"/>
            <a:ext cx="732988" cy="552988"/>
          </a:xfrm>
          <a:prstGeom prst="rect">
            <a:avLst/>
          </a:prstGeom>
        </p:spPr>
      </p:pic>
      <p:pic>
        <p:nvPicPr>
          <p:cNvPr id="35" name="Graphic 36" descr="Arrow Straight">
            <a:extLst>
              <a:ext uri="{FF2B5EF4-FFF2-40B4-BE49-F238E27FC236}">
                <a16:creationId xmlns:a16="http://schemas.microsoft.com/office/drawing/2014/main" id="{B83D74CA-C3DA-4B3E-B74A-3CFE79C67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781001" y="5274000"/>
            <a:ext cx="732988" cy="552988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BE25C06-5E27-469D-A168-DF01434CDDF4}"/>
              </a:ext>
            </a:extLst>
          </p:cNvPr>
          <p:cNvSpPr/>
          <p:nvPr/>
        </p:nvSpPr>
        <p:spPr>
          <a:xfrm>
            <a:off x="6231000" y="2529000"/>
            <a:ext cx="2700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Участие в акселераторе Сколково для улучшения алгоритмов анализа</a:t>
            </a:r>
            <a:endParaRPr lang="en-US" sz="10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0B3031C-6EF1-4DDE-98F0-191139DD95B3}"/>
              </a:ext>
            </a:extLst>
          </p:cNvPr>
          <p:cNvSpPr/>
          <p:nvPr/>
        </p:nvSpPr>
        <p:spPr>
          <a:xfrm>
            <a:off x="6231000" y="3024000"/>
            <a:ext cx="2700000" cy="495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Привлечение частных инвесторов с бизнес-форумов для масштабирования проекта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B3D9F4D0-544A-4CEA-B343-759393A09D3B}"/>
              </a:ext>
            </a:extLst>
          </p:cNvPr>
          <p:cNvSpPr/>
          <p:nvPr/>
        </p:nvSpPr>
        <p:spPr>
          <a:xfrm>
            <a:off x="6231000" y="3699000"/>
            <a:ext cx="2700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Выход на регулярные продажи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7271FE5B-C4ED-41BC-94F5-4DAAF5E19036}"/>
              </a:ext>
            </a:extLst>
          </p:cNvPr>
          <p:cNvSpPr/>
          <p:nvPr/>
        </p:nvSpPr>
        <p:spPr>
          <a:xfrm>
            <a:off x="6231000" y="4239000"/>
            <a:ext cx="2700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Интеграция в более чем 500 компаний 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BF5455A4-F120-4BD3-8A80-D4A9F26E55A7}"/>
              </a:ext>
            </a:extLst>
          </p:cNvPr>
          <p:cNvSpPr/>
          <p:nvPr/>
        </p:nvSpPr>
        <p:spPr>
          <a:xfrm>
            <a:off x="9111000" y="2664000"/>
            <a:ext cx="2655000" cy="360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Интеграция в более чем 10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0 компаний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63E9AC02-86FD-4C88-A213-62335B02F4F1}"/>
              </a:ext>
            </a:extLst>
          </p:cNvPr>
          <p:cNvSpPr/>
          <p:nvPr/>
        </p:nvSpPr>
        <p:spPr>
          <a:xfrm>
            <a:off x="9111000" y="3159000"/>
            <a:ext cx="2655000" cy="360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Второй раунд привлечения инвестиций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4DAE3116-0916-4E5A-8043-194F238DF2A7}"/>
              </a:ext>
            </a:extLst>
          </p:cNvPr>
          <p:cNvSpPr/>
          <p:nvPr/>
        </p:nvSpPr>
        <p:spPr>
          <a:xfrm>
            <a:off x="9111000" y="3654000"/>
            <a:ext cx="2655000" cy="810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Выход на международный рынок, т.к. на международном рынке также есть проблемы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 переработками 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  <a:hlinkClick r:id="rId6"/>
              </a:rPr>
              <a:t>[</a:t>
            </a: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  <a:hlinkClick r:id="rId6"/>
              </a:rPr>
              <a:t>13</a:t>
            </a:r>
            <a:r>
              <a:rPr lang="en-US" sz="1100" b="1" dirty="0">
                <a:solidFill>
                  <a:schemeClr val="bg1"/>
                </a:solidFill>
                <a:latin typeface="Century Gothic" panose="020B0502020202020204" pitchFamily="34" charset="0"/>
                <a:hlinkClick r:id="rId6"/>
              </a:rPr>
              <a:t>]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49">
            <a:extLst>
              <a:ext uri="{FF2B5EF4-FFF2-40B4-BE49-F238E27FC236}">
                <a16:creationId xmlns:a16="http://schemas.microsoft.com/office/drawing/2014/main" id="{F8CA111B-720B-1570-0DD5-081AE64FAD4D}"/>
              </a:ext>
            </a:extLst>
          </p:cNvPr>
          <p:cNvSpPr/>
          <p:nvPr/>
        </p:nvSpPr>
        <p:spPr>
          <a:xfrm>
            <a:off x="8751000" y="6219000"/>
            <a:ext cx="2661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[</a:t>
            </a:r>
            <a:r>
              <a:rPr lang="ru-RU" sz="1400" dirty="0">
                <a:latin typeface="Century Gothic" panose="020B0502020202020204" pitchFamily="34" charset="0"/>
              </a:rPr>
              <a:t>13</a:t>
            </a:r>
            <a:r>
              <a:rPr lang="en-US" sz="1400" dirty="0">
                <a:latin typeface="Century Gothic" panose="020B0502020202020204" pitchFamily="34" charset="0"/>
              </a:rPr>
              <a:t>] - </a:t>
            </a:r>
            <a:r>
              <a:rPr lang="en-US" sz="1400" dirty="0"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https://clck.ru/33tCeC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DA32763-51BB-43E6-9C53-25FE3E65FA37}"/>
              </a:ext>
            </a:extLst>
          </p:cNvPr>
          <p:cNvSpPr/>
          <p:nvPr/>
        </p:nvSpPr>
        <p:spPr>
          <a:xfrm>
            <a:off x="3216000" y="5724000"/>
            <a:ext cx="2880000" cy="360000"/>
          </a:xfrm>
          <a:prstGeom prst="rect">
            <a:avLst/>
          </a:prstGeom>
          <a:solidFill>
            <a:srgbClr val="585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 сервиса по </a:t>
            </a:r>
            <a:r>
              <a:rPr lang="ru-RU" sz="11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чекингу</a:t>
            </a: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ментального состояния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162931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AF4968-FCE8-487A-BE0C-335CB60A9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3" y="1118743"/>
            <a:ext cx="4499605" cy="45646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DEFF51-10F5-9466-4468-35A680A12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002" y="1118743"/>
            <a:ext cx="3247824" cy="455132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54B0165-E5CE-E1B8-C6E5-0944F7BBE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427" y="1112421"/>
            <a:ext cx="3381750" cy="4551322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37A26D-34F4-AA8E-75A2-68922DF86C1A}"/>
              </a:ext>
            </a:extLst>
          </p:cNvPr>
          <p:cNvSpPr txBox="1"/>
          <p:nvPr/>
        </p:nvSpPr>
        <p:spPr>
          <a:xfrm>
            <a:off x="1101000" y="5813057"/>
            <a:ext cx="4079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Письмо поддержки от НП РТС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42F5C-2428-56CB-B032-6C55EA58049B}"/>
              </a:ext>
            </a:extLst>
          </p:cNvPr>
          <p:cNvSpPr txBox="1"/>
          <p:nvPr/>
        </p:nvSpPr>
        <p:spPr>
          <a:xfrm>
            <a:off x="8796000" y="5814000"/>
            <a:ext cx="4079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Письмо поддержки от ИТМО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3DA3A-FDBD-EDCD-9A0C-E1CDA95AFD59}"/>
              </a:ext>
            </a:extLst>
          </p:cNvPr>
          <p:cNvSpPr txBox="1"/>
          <p:nvPr/>
        </p:nvSpPr>
        <p:spPr>
          <a:xfrm>
            <a:off x="4618328" y="5705336"/>
            <a:ext cx="4079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Финалисты международной премии «Искусный интеллект» от СПБ Биржи среди 747 проектов-участников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8A6EB-0B8C-2161-2552-7A4C3D7A2D8B}"/>
              </a:ext>
            </a:extLst>
          </p:cNvPr>
          <p:cNvSpPr txBox="1"/>
          <p:nvPr/>
        </p:nvSpPr>
        <p:spPr>
          <a:xfrm>
            <a:off x="246000" y="189000"/>
            <a:ext cx="8258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ПОТЕНЦИАЛЬНЫЕ ПАРТНЕРЫ </a:t>
            </a:r>
          </a:p>
        </p:txBody>
      </p:sp>
    </p:spTree>
    <p:extLst>
      <p:ext uri="{BB962C8B-B14F-4D97-AF65-F5344CB8AC3E}">
        <p14:creationId xmlns:p14="http://schemas.microsoft.com/office/powerpoint/2010/main" val="3283585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37A26D-34F4-AA8E-75A2-68922DF86C1A}"/>
              </a:ext>
            </a:extLst>
          </p:cNvPr>
          <p:cNvSpPr txBox="1"/>
          <p:nvPr/>
        </p:nvSpPr>
        <p:spPr>
          <a:xfrm>
            <a:off x="6638872" y="1469548"/>
            <a:ext cx="4950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Вошли в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топ-10 лучших вузовских проектов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университета ИТМО среди 150 участников и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стали победителями 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премии «ИТМО.</a:t>
            </a:r>
            <a: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Collab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42F5C-2428-56CB-B032-6C55EA58049B}"/>
              </a:ext>
            </a:extLst>
          </p:cNvPr>
          <p:cNvSpPr txBox="1"/>
          <p:nvPr/>
        </p:nvSpPr>
        <p:spPr>
          <a:xfrm>
            <a:off x="6681000" y="4689000"/>
            <a:ext cx="48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СМИ пишут о нас как о </a:t>
            </a:r>
            <a:r>
              <a:rPr lang="ru-RU" dirty="0">
                <a:solidFill>
                  <a:srgbClr val="C00000"/>
                </a:solidFill>
              </a:rPr>
              <a:t>перспективном </a:t>
            </a:r>
            <a:r>
              <a:rPr lang="en-US" dirty="0">
                <a:solidFill>
                  <a:srgbClr val="C00000"/>
                </a:solidFill>
              </a:rPr>
              <a:t>IT-</a:t>
            </a:r>
            <a:r>
              <a:rPr lang="ru-RU" dirty="0">
                <a:solidFill>
                  <a:srgbClr val="C00000"/>
                </a:solidFill>
              </a:rPr>
              <a:t>решении </a:t>
            </a:r>
            <a:r>
              <a:rPr lang="en-US" dirty="0">
                <a:solidFill>
                  <a:srgbClr val="C00000"/>
                </a:solidFill>
              </a:rPr>
              <a:t>[14]</a:t>
            </a:r>
            <a:endParaRPr lang="ru-RU" dirty="0">
              <a:solidFill>
                <a:srgbClr val="C0000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8A6EB-0B8C-2161-2552-7A4C3D7A2D8B}"/>
              </a:ext>
            </a:extLst>
          </p:cNvPr>
          <p:cNvSpPr txBox="1"/>
          <p:nvPr/>
        </p:nvSpPr>
        <p:spPr>
          <a:xfrm>
            <a:off x="246000" y="189000"/>
            <a:ext cx="8258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ТЕКУЩИЕ ДОСТИЖЕНИЯ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2F807-81FA-3C64-A122-42ACF6F2A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153"/>
          <a:stretch/>
        </p:blipFill>
        <p:spPr>
          <a:xfrm>
            <a:off x="651000" y="909001"/>
            <a:ext cx="5445000" cy="2738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B6CC36A-87FB-B68B-8505-D2FC229673BF}"/>
              </a:ext>
            </a:extLst>
          </p:cNvPr>
          <p:cNvCxnSpPr>
            <a:cxnSpLocks/>
          </p:cNvCxnSpPr>
          <p:nvPr/>
        </p:nvCxnSpPr>
        <p:spPr>
          <a:xfrm>
            <a:off x="6411000" y="1179000"/>
            <a:ext cx="0" cy="202500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445ECE8-21FD-19D1-A00C-6A14C845AF49}"/>
              </a:ext>
            </a:extLst>
          </p:cNvPr>
          <p:cNvCxnSpPr>
            <a:cxnSpLocks/>
          </p:cNvCxnSpPr>
          <p:nvPr/>
        </p:nvCxnSpPr>
        <p:spPr>
          <a:xfrm>
            <a:off x="6411000" y="4104000"/>
            <a:ext cx="0" cy="202500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1C70DC-D83A-321E-43FC-3D7A5A8CB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" y="4014000"/>
            <a:ext cx="5445000" cy="2187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 49">
            <a:extLst>
              <a:ext uri="{FF2B5EF4-FFF2-40B4-BE49-F238E27FC236}">
                <a16:creationId xmlns:a16="http://schemas.microsoft.com/office/drawing/2014/main" id="{F09C7600-8694-97F0-2947-3B6FBF5AB140}"/>
              </a:ext>
            </a:extLst>
          </p:cNvPr>
          <p:cNvSpPr/>
          <p:nvPr/>
        </p:nvSpPr>
        <p:spPr>
          <a:xfrm>
            <a:off x="8751000" y="6219000"/>
            <a:ext cx="26709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[</a:t>
            </a:r>
            <a:r>
              <a:rPr lang="ru-RU" sz="1400" dirty="0">
                <a:latin typeface="Century Gothic" panose="020B0502020202020204" pitchFamily="34" charset="0"/>
              </a:rPr>
              <a:t>1</a:t>
            </a:r>
            <a:r>
              <a:rPr lang="en-US" sz="1400" dirty="0">
                <a:latin typeface="Century Gothic" panose="020B0502020202020204" pitchFamily="34" charset="0"/>
              </a:rPr>
              <a:t>4] - </a:t>
            </a:r>
            <a:r>
              <a:rPr lang="en-US" sz="1400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https://clck.ru/34uyoQ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097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F8EBDF-08A6-4762-AB43-4BB9F9051CA3}"/>
              </a:ext>
            </a:extLst>
          </p:cNvPr>
          <p:cNvSpPr txBox="1"/>
          <p:nvPr/>
        </p:nvSpPr>
        <p:spPr>
          <a:xfrm>
            <a:off x="246000" y="189000"/>
            <a:ext cx="66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ИНВЕСТИЦИОННЫЙ ЗАПРОС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32208B2-D742-45BE-A1AB-1D5F3B121B7A}"/>
              </a:ext>
            </a:extLst>
          </p:cNvPr>
          <p:cNvSpPr/>
          <p:nvPr/>
        </p:nvSpPr>
        <p:spPr>
          <a:xfrm>
            <a:off x="156000" y="367278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A5FE36EC-FAF8-4FA0-8498-19EA1355CED0}"/>
              </a:ext>
            </a:extLst>
          </p:cNvPr>
          <p:cNvSpPr/>
          <p:nvPr/>
        </p:nvSpPr>
        <p:spPr>
          <a:xfrm>
            <a:off x="156000" y="4475786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7CFE725A-38BF-406C-8CE3-9CB523071C88}"/>
              </a:ext>
            </a:extLst>
          </p:cNvPr>
          <p:cNvSpPr/>
          <p:nvPr/>
        </p:nvSpPr>
        <p:spPr>
          <a:xfrm>
            <a:off x="156000" y="407778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0C48FEBE-EE2F-41DA-B163-F2C21DB58D37}"/>
              </a:ext>
            </a:extLst>
          </p:cNvPr>
          <p:cNvSpPr/>
          <p:nvPr/>
        </p:nvSpPr>
        <p:spPr>
          <a:xfrm>
            <a:off x="156000" y="4880786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0B1FDE7-7689-42FF-9587-A3B2E434CFF4}"/>
              </a:ext>
            </a:extLst>
          </p:cNvPr>
          <p:cNvSpPr/>
          <p:nvPr/>
        </p:nvSpPr>
        <p:spPr>
          <a:xfrm>
            <a:off x="156000" y="574278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962B0D6-90B9-4E58-852E-3CB1A0B3EC50}"/>
              </a:ext>
            </a:extLst>
          </p:cNvPr>
          <p:cNvSpPr/>
          <p:nvPr/>
        </p:nvSpPr>
        <p:spPr>
          <a:xfrm>
            <a:off x="156000" y="5300336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EB9F3655-6A7A-4F97-A579-941666A2880B}"/>
              </a:ext>
            </a:extLst>
          </p:cNvPr>
          <p:cNvSpPr/>
          <p:nvPr/>
        </p:nvSpPr>
        <p:spPr>
          <a:xfrm>
            <a:off x="156000" y="614778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FEECD510-568A-42BF-8E3B-E725DFA72B62}"/>
              </a:ext>
            </a:extLst>
          </p:cNvPr>
          <p:cNvSpPr/>
          <p:nvPr/>
        </p:nvSpPr>
        <p:spPr>
          <a:xfrm>
            <a:off x="156000" y="326778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F25E2CCE-1A8B-413C-9296-A1C30C4BE25A}"/>
              </a:ext>
            </a:extLst>
          </p:cNvPr>
          <p:cNvSpPr/>
          <p:nvPr/>
        </p:nvSpPr>
        <p:spPr>
          <a:xfrm>
            <a:off x="156000" y="2832335"/>
            <a:ext cx="11880000" cy="296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B06444-4CFF-473B-B7A5-A11F2ABD13B2}"/>
              </a:ext>
            </a:extLst>
          </p:cNvPr>
          <p:cNvSpPr/>
          <p:nvPr/>
        </p:nvSpPr>
        <p:spPr>
          <a:xfrm>
            <a:off x="3176972" y="2441862"/>
            <a:ext cx="2019028" cy="41821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F4A728BE-D655-4B94-B854-6CA5B9696D32}"/>
              </a:ext>
            </a:extLst>
          </p:cNvPr>
          <p:cNvSpPr/>
          <p:nvPr/>
        </p:nvSpPr>
        <p:spPr>
          <a:xfrm>
            <a:off x="3306000" y="2214000"/>
            <a:ext cx="1800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305B62"/>
                </a:solidFill>
                <a:latin typeface="Century Gothic" panose="020B0502020202020204" pitchFamily="34" charset="0"/>
              </a:rPr>
              <a:t>СТОИМОСТЬ</a:t>
            </a:r>
            <a:endParaRPr lang="en-US" sz="1600" b="1" dirty="0">
              <a:solidFill>
                <a:srgbClr val="305B62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31">
            <a:extLst>
              <a:ext uri="{FF2B5EF4-FFF2-40B4-BE49-F238E27FC236}">
                <a16:creationId xmlns:a16="http://schemas.microsoft.com/office/drawing/2014/main" id="{1565550F-F311-46DA-89CE-FE4F495A2EF4}"/>
              </a:ext>
            </a:extLst>
          </p:cNvPr>
          <p:cNvSpPr/>
          <p:nvPr/>
        </p:nvSpPr>
        <p:spPr>
          <a:xfrm>
            <a:off x="5376000" y="2439000"/>
            <a:ext cx="6300000" cy="418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C3C176EA-3D49-4D33-9211-8BE6E44ED5E9}"/>
              </a:ext>
            </a:extLst>
          </p:cNvPr>
          <p:cNvSpPr/>
          <p:nvPr/>
        </p:nvSpPr>
        <p:spPr>
          <a:xfrm>
            <a:off x="7671000" y="2214000"/>
            <a:ext cx="1575000" cy="40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33A47"/>
                </a:solidFill>
                <a:latin typeface="Century Gothic" panose="020B0502020202020204" pitchFamily="34" charset="0"/>
              </a:rPr>
              <a:t>РЕЗУЛЬТАТ</a:t>
            </a:r>
            <a:endParaRPr lang="en-US" sz="1600" b="1" dirty="0">
              <a:solidFill>
                <a:srgbClr val="433A47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 35">
            <a:extLst>
              <a:ext uri="{FF2B5EF4-FFF2-40B4-BE49-F238E27FC236}">
                <a16:creationId xmlns:a16="http://schemas.microsoft.com/office/drawing/2014/main" id="{7D5924A9-AE95-425E-960C-67DEF131A147}"/>
              </a:ext>
            </a:extLst>
          </p:cNvPr>
          <p:cNvSpPr/>
          <p:nvPr/>
        </p:nvSpPr>
        <p:spPr>
          <a:xfrm>
            <a:off x="-159000" y="2799000"/>
            <a:ext cx="333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Покупка подписок на сервисы</a:t>
            </a:r>
          </a:p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для организации бизнеса</a:t>
            </a:r>
          </a:p>
        </p:txBody>
      </p:sp>
      <p:cxnSp>
        <p:nvCxnSpPr>
          <p:cNvPr id="24" name="Straight Connector 46">
            <a:extLst>
              <a:ext uri="{FF2B5EF4-FFF2-40B4-BE49-F238E27FC236}">
                <a16:creationId xmlns:a16="http://schemas.microsoft.com/office/drawing/2014/main" id="{CB066639-AC42-4A5E-8853-33B7B33BCFD0}"/>
              </a:ext>
            </a:extLst>
          </p:cNvPr>
          <p:cNvCxnSpPr/>
          <p:nvPr/>
        </p:nvCxnSpPr>
        <p:spPr>
          <a:xfrm>
            <a:off x="156000" y="320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8">
            <a:extLst>
              <a:ext uri="{FF2B5EF4-FFF2-40B4-BE49-F238E27FC236}">
                <a16:creationId xmlns:a16="http://schemas.microsoft.com/office/drawing/2014/main" id="{225686FE-B17E-41C2-B5FC-AEB38270D489}"/>
              </a:ext>
            </a:extLst>
          </p:cNvPr>
          <p:cNvSpPr/>
          <p:nvPr/>
        </p:nvSpPr>
        <p:spPr>
          <a:xfrm>
            <a:off x="3711000" y="2843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76 000</a:t>
            </a:r>
          </a:p>
        </p:txBody>
      </p:sp>
      <p:cxnSp>
        <p:nvCxnSpPr>
          <p:cNvPr id="26" name="Straight Connector 46">
            <a:extLst>
              <a:ext uri="{FF2B5EF4-FFF2-40B4-BE49-F238E27FC236}">
                <a16:creationId xmlns:a16="http://schemas.microsoft.com/office/drawing/2014/main" id="{DDB69261-BCE4-4874-847A-13B384562AE9}"/>
              </a:ext>
            </a:extLst>
          </p:cNvPr>
          <p:cNvCxnSpPr/>
          <p:nvPr/>
        </p:nvCxnSpPr>
        <p:spPr>
          <a:xfrm>
            <a:off x="156000" y="360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6">
            <a:extLst>
              <a:ext uri="{FF2B5EF4-FFF2-40B4-BE49-F238E27FC236}">
                <a16:creationId xmlns:a16="http://schemas.microsoft.com/office/drawing/2014/main" id="{ECD0B8AD-6E0B-4F97-88DC-47D4439C2C57}"/>
              </a:ext>
            </a:extLst>
          </p:cNvPr>
          <p:cNvCxnSpPr/>
          <p:nvPr/>
        </p:nvCxnSpPr>
        <p:spPr>
          <a:xfrm>
            <a:off x="156000" y="401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6">
            <a:extLst>
              <a:ext uri="{FF2B5EF4-FFF2-40B4-BE49-F238E27FC236}">
                <a16:creationId xmlns:a16="http://schemas.microsoft.com/office/drawing/2014/main" id="{544DCA99-0B04-4913-B245-6795C680AB2B}"/>
              </a:ext>
            </a:extLst>
          </p:cNvPr>
          <p:cNvCxnSpPr/>
          <p:nvPr/>
        </p:nvCxnSpPr>
        <p:spPr>
          <a:xfrm>
            <a:off x="156000" y="441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>
            <a:extLst>
              <a:ext uri="{FF2B5EF4-FFF2-40B4-BE49-F238E27FC236}">
                <a16:creationId xmlns:a16="http://schemas.microsoft.com/office/drawing/2014/main" id="{61278146-BD7A-4631-8DF6-94BB7AAA8265}"/>
              </a:ext>
            </a:extLst>
          </p:cNvPr>
          <p:cNvCxnSpPr/>
          <p:nvPr/>
        </p:nvCxnSpPr>
        <p:spPr>
          <a:xfrm>
            <a:off x="156000" y="482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6">
            <a:extLst>
              <a:ext uri="{FF2B5EF4-FFF2-40B4-BE49-F238E27FC236}">
                <a16:creationId xmlns:a16="http://schemas.microsoft.com/office/drawing/2014/main" id="{3222F97E-E2A1-4DA1-AE77-02EFF7CE86BD}"/>
              </a:ext>
            </a:extLst>
          </p:cNvPr>
          <p:cNvCxnSpPr/>
          <p:nvPr/>
        </p:nvCxnSpPr>
        <p:spPr>
          <a:xfrm>
            <a:off x="156000" y="522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6">
            <a:extLst>
              <a:ext uri="{FF2B5EF4-FFF2-40B4-BE49-F238E27FC236}">
                <a16:creationId xmlns:a16="http://schemas.microsoft.com/office/drawing/2014/main" id="{F3E5D754-24C9-40E5-9CD8-5F1699AF9619}"/>
              </a:ext>
            </a:extLst>
          </p:cNvPr>
          <p:cNvCxnSpPr/>
          <p:nvPr/>
        </p:nvCxnSpPr>
        <p:spPr>
          <a:xfrm>
            <a:off x="156000" y="5679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6">
            <a:extLst>
              <a:ext uri="{FF2B5EF4-FFF2-40B4-BE49-F238E27FC236}">
                <a16:creationId xmlns:a16="http://schemas.microsoft.com/office/drawing/2014/main" id="{759B4213-B71E-497A-A40F-B626F23BA3FC}"/>
              </a:ext>
            </a:extLst>
          </p:cNvPr>
          <p:cNvCxnSpPr/>
          <p:nvPr/>
        </p:nvCxnSpPr>
        <p:spPr>
          <a:xfrm>
            <a:off x="156000" y="6084000"/>
            <a:ext cx="1183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5">
            <a:extLst>
              <a:ext uri="{FF2B5EF4-FFF2-40B4-BE49-F238E27FC236}">
                <a16:creationId xmlns:a16="http://schemas.microsoft.com/office/drawing/2014/main" id="{1B8713B2-7A49-47D5-BDE1-6B0D5A224E44}"/>
              </a:ext>
            </a:extLst>
          </p:cNvPr>
          <p:cNvSpPr/>
          <p:nvPr/>
        </p:nvSpPr>
        <p:spPr>
          <a:xfrm>
            <a:off x="-159000" y="3294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Расходы на оплату труда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4A45AA-849A-4551-987E-4CB7521D3E93}"/>
              </a:ext>
            </a:extLst>
          </p:cNvPr>
          <p:cNvSpPr/>
          <p:nvPr/>
        </p:nvSpPr>
        <p:spPr>
          <a:xfrm>
            <a:off x="-114000" y="3699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Анализ и дизайн сервиса делегирования задач</a:t>
            </a:r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768BA567-9E84-476B-A90C-15B3CF917DEF}"/>
              </a:ext>
            </a:extLst>
          </p:cNvPr>
          <p:cNvSpPr/>
          <p:nvPr/>
        </p:nvSpPr>
        <p:spPr>
          <a:xfrm>
            <a:off x="-114000" y="4104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Разработка моделей для делегирования задач</a:t>
            </a:r>
          </a:p>
        </p:txBody>
      </p:sp>
      <p:sp>
        <p:nvSpPr>
          <p:cNvPr id="38" name="Rectangle 35">
            <a:extLst>
              <a:ext uri="{FF2B5EF4-FFF2-40B4-BE49-F238E27FC236}">
                <a16:creationId xmlns:a16="http://schemas.microsoft.com/office/drawing/2014/main" id="{081CF0F6-C331-41F9-BBAA-BE3333E16CF1}"/>
              </a:ext>
            </a:extLst>
          </p:cNvPr>
          <p:cNvSpPr/>
          <p:nvPr/>
        </p:nvSpPr>
        <p:spPr>
          <a:xfrm>
            <a:off x="-114000" y="4419000"/>
            <a:ext cx="333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Анализ и дизайн сервиса оценки времени выполнения задач</a:t>
            </a:r>
          </a:p>
        </p:txBody>
      </p:sp>
      <p:sp>
        <p:nvSpPr>
          <p:cNvPr id="39" name="Rectangle 35">
            <a:extLst>
              <a:ext uri="{FF2B5EF4-FFF2-40B4-BE49-F238E27FC236}">
                <a16:creationId xmlns:a16="http://schemas.microsoft.com/office/drawing/2014/main" id="{66A9B7CD-C7F2-45E2-9E15-D4C18321D96C}"/>
              </a:ext>
            </a:extLst>
          </p:cNvPr>
          <p:cNvSpPr/>
          <p:nvPr/>
        </p:nvSpPr>
        <p:spPr>
          <a:xfrm>
            <a:off x="-114000" y="4914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Разметка данных</a:t>
            </a:r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0D2EFA45-8599-443A-924D-C4C2FAC9E2C9}"/>
              </a:ext>
            </a:extLst>
          </p:cNvPr>
          <p:cNvSpPr/>
          <p:nvPr/>
        </p:nvSpPr>
        <p:spPr>
          <a:xfrm>
            <a:off x="-114000" y="5319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Разработка архитектуры модели</a:t>
            </a:r>
          </a:p>
        </p:txBody>
      </p:sp>
      <p:sp>
        <p:nvSpPr>
          <p:cNvPr id="41" name="Rectangle 35">
            <a:extLst>
              <a:ext uri="{FF2B5EF4-FFF2-40B4-BE49-F238E27FC236}">
                <a16:creationId xmlns:a16="http://schemas.microsoft.com/office/drawing/2014/main" id="{55E88F3A-A155-4CA2-B455-9DD4D1AA6535}"/>
              </a:ext>
            </a:extLst>
          </p:cNvPr>
          <p:cNvSpPr/>
          <p:nvPr/>
        </p:nvSpPr>
        <p:spPr>
          <a:xfrm>
            <a:off x="-114000" y="5769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Обучение моделей</a:t>
            </a:r>
          </a:p>
        </p:txBody>
      </p:sp>
      <p:sp>
        <p:nvSpPr>
          <p:cNvPr id="42" name="Rectangle 35">
            <a:extLst>
              <a:ext uri="{FF2B5EF4-FFF2-40B4-BE49-F238E27FC236}">
                <a16:creationId xmlns:a16="http://schemas.microsoft.com/office/drawing/2014/main" id="{50EB0754-FB77-4768-A612-EAEEB754B30D}"/>
              </a:ext>
            </a:extLst>
          </p:cNvPr>
          <p:cNvSpPr/>
          <p:nvPr/>
        </p:nvSpPr>
        <p:spPr>
          <a:xfrm>
            <a:off x="-114000" y="6174000"/>
            <a:ext cx="333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Запуск сервиса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7B08B66-7C63-42C0-AD2B-3F90ABF09F17}"/>
              </a:ext>
            </a:extLst>
          </p:cNvPr>
          <p:cNvSpPr txBox="1"/>
          <p:nvPr/>
        </p:nvSpPr>
        <p:spPr>
          <a:xfrm>
            <a:off x="201000" y="2394000"/>
            <a:ext cx="34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РАСХОДЫ ИНВЕСТИЦИЙ</a:t>
            </a:r>
          </a:p>
        </p:txBody>
      </p:sp>
      <p:sp>
        <p:nvSpPr>
          <p:cNvPr id="44" name="Rectangle 48">
            <a:extLst>
              <a:ext uri="{FF2B5EF4-FFF2-40B4-BE49-F238E27FC236}">
                <a16:creationId xmlns:a16="http://schemas.microsoft.com/office/drawing/2014/main" id="{3E8418A7-2AF6-47CD-B1C1-61E7E1567166}"/>
              </a:ext>
            </a:extLst>
          </p:cNvPr>
          <p:cNvSpPr/>
          <p:nvPr/>
        </p:nvSpPr>
        <p:spPr>
          <a:xfrm>
            <a:off x="3711000" y="3287000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172 000</a:t>
            </a:r>
          </a:p>
        </p:txBody>
      </p:sp>
      <p:sp>
        <p:nvSpPr>
          <p:cNvPr id="45" name="Rectangle 48">
            <a:extLst>
              <a:ext uri="{FF2B5EF4-FFF2-40B4-BE49-F238E27FC236}">
                <a16:creationId xmlns:a16="http://schemas.microsoft.com/office/drawing/2014/main" id="{6E8C02F8-0F16-4449-9267-C19DCB04D038}"/>
              </a:ext>
            </a:extLst>
          </p:cNvPr>
          <p:cNvSpPr/>
          <p:nvPr/>
        </p:nvSpPr>
        <p:spPr>
          <a:xfrm>
            <a:off x="3711000" y="3698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24 000</a:t>
            </a:r>
          </a:p>
        </p:txBody>
      </p:sp>
      <p:sp>
        <p:nvSpPr>
          <p:cNvPr id="46" name="Rectangle 48">
            <a:extLst>
              <a:ext uri="{FF2B5EF4-FFF2-40B4-BE49-F238E27FC236}">
                <a16:creationId xmlns:a16="http://schemas.microsoft.com/office/drawing/2014/main" id="{CFC5B767-1C57-430A-91AE-09FDA666DFC3}"/>
              </a:ext>
            </a:extLst>
          </p:cNvPr>
          <p:cNvSpPr/>
          <p:nvPr/>
        </p:nvSpPr>
        <p:spPr>
          <a:xfrm>
            <a:off x="3711000" y="4103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24 000</a:t>
            </a:r>
          </a:p>
        </p:txBody>
      </p:sp>
      <p:sp>
        <p:nvSpPr>
          <p:cNvPr id="47" name="Rectangle 48">
            <a:extLst>
              <a:ext uri="{FF2B5EF4-FFF2-40B4-BE49-F238E27FC236}">
                <a16:creationId xmlns:a16="http://schemas.microsoft.com/office/drawing/2014/main" id="{3C9C40FA-F386-4E86-A680-2B4EEE3E6C16}"/>
              </a:ext>
            </a:extLst>
          </p:cNvPr>
          <p:cNvSpPr/>
          <p:nvPr/>
        </p:nvSpPr>
        <p:spPr>
          <a:xfrm>
            <a:off x="3711000" y="4463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88 800</a:t>
            </a:r>
          </a:p>
        </p:txBody>
      </p:sp>
      <p:sp>
        <p:nvSpPr>
          <p:cNvPr id="48" name="Rectangle 48">
            <a:extLst>
              <a:ext uri="{FF2B5EF4-FFF2-40B4-BE49-F238E27FC236}">
                <a16:creationId xmlns:a16="http://schemas.microsoft.com/office/drawing/2014/main" id="{EE013B90-35A5-45AD-B810-3329FAC9F74F}"/>
              </a:ext>
            </a:extLst>
          </p:cNvPr>
          <p:cNvSpPr/>
          <p:nvPr/>
        </p:nvSpPr>
        <p:spPr>
          <a:xfrm>
            <a:off x="3711000" y="4868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238 800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A2808A6-C62D-472F-8165-0C68FAE8D602}"/>
              </a:ext>
            </a:extLst>
          </p:cNvPr>
          <p:cNvSpPr/>
          <p:nvPr/>
        </p:nvSpPr>
        <p:spPr>
          <a:xfrm>
            <a:off x="3711000" y="5318999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88 800</a:t>
            </a:r>
          </a:p>
        </p:txBody>
      </p:sp>
      <p:sp>
        <p:nvSpPr>
          <p:cNvPr id="50" name="Rectangle 48">
            <a:extLst>
              <a:ext uri="{FF2B5EF4-FFF2-40B4-BE49-F238E27FC236}">
                <a16:creationId xmlns:a16="http://schemas.microsoft.com/office/drawing/2014/main" id="{E9CA603A-F712-4B86-AE3F-97A699C86BDE}"/>
              </a:ext>
            </a:extLst>
          </p:cNvPr>
          <p:cNvSpPr/>
          <p:nvPr/>
        </p:nvSpPr>
        <p:spPr>
          <a:xfrm>
            <a:off x="3711000" y="5762000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88 800</a:t>
            </a:r>
          </a:p>
        </p:txBody>
      </p:sp>
      <p:sp>
        <p:nvSpPr>
          <p:cNvPr id="51" name="Rectangle 48">
            <a:extLst>
              <a:ext uri="{FF2B5EF4-FFF2-40B4-BE49-F238E27FC236}">
                <a16:creationId xmlns:a16="http://schemas.microsoft.com/office/drawing/2014/main" id="{23582F14-3BF1-4D5C-B76D-FC07CF05C337}"/>
              </a:ext>
            </a:extLst>
          </p:cNvPr>
          <p:cNvSpPr/>
          <p:nvPr/>
        </p:nvSpPr>
        <p:spPr>
          <a:xfrm>
            <a:off x="3711000" y="6167000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198 800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0CB651-F039-4F10-9AD8-08537D855EB2}"/>
              </a:ext>
            </a:extLst>
          </p:cNvPr>
          <p:cNvSpPr txBox="1"/>
          <p:nvPr/>
        </p:nvSpPr>
        <p:spPr>
          <a:xfrm>
            <a:off x="831000" y="1269000"/>
            <a:ext cx="909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ОБЩИЙ ОБЪЕМ НЕОБХОДИМЫХ ИНВЕСТИЦИЙ =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1 000 000</a:t>
            </a:r>
            <a:r>
              <a:rPr lang="ru-RU" b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РУБЛЕЙ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40AF36-71F9-45BE-873B-D6262BF33908}"/>
              </a:ext>
            </a:extLst>
          </p:cNvPr>
          <p:cNvSpPr txBox="1"/>
          <p:nvPr/>
        </p:nvSpPr>
        <p:spPr>
          <a:xfrm>
            <a:off x="4611000" y="1584000"/>
            <a:ext cx="40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(для разработки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MVP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и запуска двух сервисов)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2FCB168-EC84-4D57-88D8-BA6F75514638}"/>
              </a:ext>
            </a:extLst>
          </p:cNvPr>
          <p:cNvCxnSpPr>
            <a:cxnSpLocks/>
          </p:cNvCxnSpPr>
          <p:nvPr/>
        </p:nvCxnSpPr>
        <p:spPr>
          <a:xfrm>
            <a:off x="8436000" y="1089000"/>
            <a:ext cx="0" cy="99000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35">
            <a:extLst>
              <a:ext uri="{FF2B5EF4-FFF2-40B4-BE49-F238E27FC236}">
                <a16:creationId xmlns:a16="http://schemas.microsoft.com/office/drawing/2014/main" id="{EB2EE462-B78E-4C99-86AB-1DF349941F06}"/>
              </a:ext>
            </a:extLst>
          </p:cNvPr>
          <p:cNvSpPr/>
          <p:nvPr/>
        </p:nvSpPr>
        <p:spPr>
          <a:xfrm>
            <a:off x="5466000" y="2799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Куплены подписки на сервисы для организации бизнеса</a:t>
            </a:r>
          </a:p>
        </p:txBody>
      </p:sp>
      <p:sp>
        <p:nvSpPr>
          <p:cNvPr id="61" name="Rectangle 35">
            <a:extLst>
              <a:ext uri="{FF2B5EF4-FFF2-40B4-BE49-F238E27FC236}">
                <a16:creationId xmlns:a16="http://schemas.microsoft.com/office/drawing/2014/main" id="{C491B42A-95E6-478E-8415-8BA7544EA4AE}"/>
              </a:ext>
            </a:extLst>
          </p:cNvPr>
          <p:cNvSpPr/>
          <p:nvPr/>
        </p:nvSpPr>
        <p:spPr>
          <a:xfrm>
            <a:off x="5466000" y="3294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Перечисление заработной платы сотрудникам</a:t>
            </a:r>
          </a:p>
        </p:txBody>
      </p:sp>
      <p:sp>
        <p:nvSpPr>
          <p:cNvPr id="62" name="Rectangle 35">
            <a:extLst>
              <a:ext uri="{FF2B5EF4-FFF2-40B4-BE49-F238E27FC236}">
                <a16:creationId xmlns:a16="http://schemas.microsoft.com/office/drawing/2014/main" id="{58F8752B-3A3E-4611-A088-5D169799161F}"/>
              </a:ext>
            </a:extLst>
          </p:cNvPr>
          <p:cNvSpPr/>
          <p:nvPr/>
        </p:nvSpPr>
        <p:spPr>
          <a:xfrm>
            <a:off x="5376000" y="3699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Оплата аренды серверов</a:t>
            </a:r>
          </a:p>
        </p:txBody>
      </p:sp>
      <p:sp>
        <p:nvSpPr>
          <p:cNvPr id="63" name="Rectangle 35">
            <a:extLst>
              <a:ext uri="{FF2B5EF4-FFF2-40B4-BE49-F238E27FC236}">
                <a16:creationId xmlns:a16="http://schemas.microsoft.com/office/drawing/2014/main" id="{B1656FDB-2AF5-4EB3-85C6-C77CEE3B995E}"/>
              </a:ext>
            </a:extLst>
          </p:cNvPr>
          <p:cNvSpPr/>
          <p:nvPr/>
        </p:nvSpPr>
        <p:spPr>
          <a:xfrm>
            <a:off x="5376000" y="4104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Оплата аренды серверов (после запуска сервиса расходы на оплату серверов возрастут)</a:t>
            </a:r>
          </a:p>
        </p:txBody>
      </p:sp>
      <p:sp>
        <p:nvSpPr>
          <p:cNvPr id="64" name="Rectangle 35">
            <a:extLst>
              <a:ext uri="{FF2B5EF4-FFF2-40B4-BE49-F238E27FC236}">
                <a16:creationId xmlns:a16="http://schemas.microsoft.com/office/drawing/2014/main" id="{5A350C7B-0070-48A3-8ACF-9863AFB8B213}"/>
              </a:ext>
            </a:extLst>
          </p:cNvPr>
          <p:cNvSpPr/>
          <p:nvPr/>
        </p:nvSpPr>
        <p:spPr>
          <a:xfrm>
            <a:off x="5376000" y="4464000"/>
            <a:ext cx="61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Найм сотрудника для обработки поступивших обращений по вопросам работы сервиса, оплата аренды серверов и персонала</a:t>
            </a:r>
          </a:p>
        </p:txBody>
      </p:sp>
      <p:sp>
        <p:nvSpPr>
          <p:cNvPr id="65" name="Rectangle 35">
            <a:extLst>
              <a:ext uri="{FF2B5EF4-FFF2-40B4-BE49-F238E27FC236}">
                <a16:creationId xmlns:a16="http://schemas.microsoft.com/office/drawing/2014/main" id="{C595DB09-64C8-4834-B351-F6E5E70C55DE}"/>
              </a:ext>
            </a:extLst>
          </p:cNvPr>
          <p:cNvSpPr/>
          <p:nvPr/>
        </p:nvSpPr>
        <p:spPr>
          <a:xfrm>
            <a:off x="5466000" y="4908168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Оплата аренды серверов и разметки данных в Яндекс толока </a:t>
            </a:r>
          </a:p>
        </p:txBody>
      </p:sp>
      <p:sp>
        <p:nvSpPr>
          <p:cNvPr id="66" name="Rectangle 35">
            <a:extLst>
              <a:ext uri="{FF2B5EF4-FFF2-40B4-BE49-F238E27FC236}">
                <a16:creationId xmlns:a16="http://schemas.microsoft.com/office/drawing/2014/main" id="{4BA7A46A-E59D-46A8-9390-F4EDA30656D3}"/>
              </a:ext>
            </a:extLst>
          </p:cNvPr>
          <p:cNvSpPr/>
          <p:nvPr/>
        </p:nvSpPr>
        <p:spPr>
          <a:xfrm>
            <a:off x="5466000" y="5319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Разработана и определена архитектура моделей, оплата аренды серверов и персонала</a:t>
            </a:r>
          </a:p>
        </p:txBody>
      </p:sp>
      <p:sp>
        <p:nvSpPr>
          <p:cNvPr id="67" name="Rectangle 35">
            <a:extLst>
              <a:ext uri="{FF2B5EF4-FFF2-40B4-BE49-F238E27FC236}">
                <a16:creationId xmlns:a16="http://schemas.microsoft.com/office/drawing/2014/main" id="{4773F88B-0B93-4B70-A0BA-AA3EE6757DF5}"/>
              </a:ext>
            </a:extLst>
          </p:cNvPr>
          <p:cNvSpPr/>
          <p:nvPr/>
        </p:nvSpPr>
        <p:spPr>
          <a:xfrm>
            <a:off x="5511000" y="5769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Оплата аренды серверов и персонала</a:t>
            </a:r>
          </a:p>
        </p:txBody>
      </p:sp>
      <p:sp>
        <p:nvSpPr>
          <p:cNvPr id="68" name="Rectangle 35">
            <a:extLst>
              <a:ext uri="{FF2B5EF4-FFF2-40B4-BE49-F238E27FC236}">
                <a16:creationId xmlns:a16="http://schemas.microsoft.com/office/drawing/2014/main" id="{899746D7-43BC-4ECF-810F-02E163386703}"/>
              </a:ext>
            </a:extLst>
          </p:cNvPr>
          <p:cNvSpPr/>
          <p:nvPr/>
        </p:nvSpPr>
        <p:spPr>
          <a:xfrm>
            <a:off x="5421000" y="6174000"/>
            <a:ext cx="6120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Оплата аренды серверов и таргетированной рекламы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AC2586-104A-13BF-CAEA-020518577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000" y="1392100"/>
            <a:ext cx="1664685" cy="4169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A98A6EB-0B8C-2161-2552-7A4C3D7A2D8B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ЭКСПЕРТНЫЙ СОВЕТ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F2AC49-FBA3-1EE9-1B09-CEE94CECE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9" t="-1018" r="3202" b="40534"/>
          <a:stretch/>
        </p:blipFill>
        <p:spPr>
          <a:xfrm>
            <a:off x="785999" y="888645"/>
            <a:ext cx="2541314" cy="2380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FF038E-CE5A-F893-69B8-62253AB1131D}"/>
              </a:ext>
            </a:extLst>
          </p:cNvPr>
          <p:cNvSpPr txBox="1"/>
          <p:nvPr/>
        </p:nvSpPr>
        <p:spPr>
          <a:xfrm>
            <a:off x="5983501" y="845336"/>
            <a:ext cx="1084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Основатель AI </a:t>
            </a:r>
            <a:r>
              <a:rPr lang="ru-RU" dirty="0" err="1"/>
              <a:t>Talent</a:t>
            </a:r>
            <a:r>
              <a:rPr lang="ru-RU" dirty="0"/>
              <a:t> </a:t>
            </a:r>
            <a:r>
              <a:rPr lang="ru-RU" dirty="0" err="1"/>
              <a:t>Hub</a:t>
            </a:r>
            <a:r>
              <a:rPr lang="ru-RU" dirty="0"/>
              <a:t>,</a:t>
            </a:r>
          </a:p>
          <a:p>
            <a:r>
              <a:rPr lang="ru-RU" dirty="0"/>
              <a:t>Руководитель магистерской программы</a:t>
            </a:r>
          </a:p>
          <a:p>
            <a:r>
              <a:rPr lang="ru-RU" dirty="0"/>
              <a:t>"Искусственный интеллект" ИТМО</a:t>
            </a:r>
            <a:endParaRPr lang="ru-RU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7BA1C7-AEC2-DE49-BCBB-75CCA81E4816}"/>
              </a:ext>
            </a:extLst>
          </p:cNvPr>
          <p:cNvSpPr txBox="1"/>
          <p:nvPr/>
        </p:nvSpPr>
        <p:spPr>
          <a:xfrm>
            <a:off x="3899904" y="1052146"/>
            <a:ext cx="459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sz="1800" dirty="0"/>
              <a:t>Дмитрий Ботов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284C43-0C34-D06B-6839-565346008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500" y="1736996"/>
            <a:ext cx="4185000" cy="5569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DABC55-BD40-8AC9-377E-65E9DCC0EE72}"/>
              </a:ext>
            </a:extLst>
          </p:cNvPr>
          <p:cNvSpPr txBox="1"/>
          <p:nvPr/>
        </p:nvSpPr>
        <p:spPr>
          <a:xfrm>
            <a:off x="3893372" y="2324280"/>
            <a:ext cx="688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Крупнейшая магистратура по искусственному интеллекту в СНГ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  <a:cs typeface="Courier New" panose="02070309020205020404" pitchFamily="49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00" y="3789000"/>
            <a:ext cx="2541313" cy="2445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FF038E-CE5A-F893-69B8-62253AB1131D}"/>
              </a:ext>
            </a:extLst>
          </p:cNvPr>
          <p:cNvSpPr txBox="1"/>
          <p:nvPr/>
        </p:nvSpPr>
        <p:spPr>
          <a:xfrm>
            <a:off x="6105090" y="3918740"/>
            <a:ext cx="7336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Руководитель направления развития</a:t>
            </a:r>
          </a:p>
          <a:p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цифровых активов СПБ Биржи</a:t>
            </a:r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BA1C7-AEC2-DE49-BCBB-75CCA81E4816}"/>
              </a:ext>
            </a:extLst>
          </p:cNvPr>
          <p:cNvSpPr txBox="1"/>
          <p:nvPr/>
        </p:nvSpPr>
        <p:spPr>
          <a:xfrm>
            <a:off x="3913292" y="4004147"/>
            <a:ext cx="459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Дарья </a:t>
            </a:r>
            <a:r>
              <a:rPr lang="ru-RU" dirty="0" err="1"/>
              <a:t>Шалмина</a:t>
            </a:r>
            <a:endParaRPr lang="ru-RU" dirty="0"/>
          </a:p>
        </p:txBody>
      </p:sp>
      <p:pic>
        <p:nvPicPr>
          <p:cNvPr id="1028" name="Picture 4" descr="Логотипы СПБ Биржи / ПАО СПБ Бирж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00" y="4603706"/>
            <a:ext cx="3989466" cy="55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DABC55-BD40-8AC9-377E-65E9DCC0EE72}"/>
              </a:ext>
            </a:extLst>
          </p:cNvPr>
          <p:cNvSpPr txBox="1"/>
          <p:nvPr/>
        </p:nvSpPr>
        <p:spPr>
          <a:xfrm>
            <a:off x="3877047" y="5190288"/>
            <a:ext cx="688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Крупнейшая площадка в РФ для торговли иностранными акциями</a:t>
            </a:r>
            <a:endParaRPr lang="ru-RU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6E14CB-A78C-BB1A-5FBC-4C526E52574B}"/>
              </a:ext>
            </a:extLst>
          </p:cNvPr>
          <p:cNvSpPr txBox="1"/>
          <p:nvPr/>
        </p:nvSpPr>
        <p:spPr>
          <a:xfrm>
            <a:off x="3877047" y="5527669"/>
            <a:ext cx="68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Wingdings" panose="05000000000000000000" pitchFamily="2" charset="2"/>
              <a:buChar char="§"/>
              <a:defRPr i="1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defRPr>
            </a:lvl1pPr>
          </a:lstStyle>
          <a:p>
            <a:r>
              <a:rPr lang="ru-RU" dirty="0"/>
              <a:t>Помощь в поиске стратегических партнеров</a:t>
            </a:r>
          </a:p>
          <a:p>
            <a:r>
              <a:rPr lang="ru-RU" dirty="0"/>
              <a:t>Консультация по корпоративному опыту</a:t>
            </a:r>
            <a:endParaRPr lang="ru-RU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2850CA-DA47-DC5B-A01B-39ED0BE97659}"/>
              </a:ext>
            </a:extLst>
          </p:cNvPr>
          <p:cNvSpPr txBox="1"/>
          <p:nvPr/>
        </p:nvSpPr>
        <p:spPr>
          <a:xfrm>
            <a:off x="3891000" y="2692669"/>
            <a:ext cx="870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i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Предоставление контактов главных специалистов по ИИ в России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i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Профессиональная экспертиза по разработке</a:t>
            </a:r>
            <a:endParaRPr lang="ru-RU" i="1" dirty="0">
              <a:solidFill>
                <a:srgbClr val="002060"/>
              </a:solidFill>
              <a:latin typeface="Century Gothic" panose="020B0502020202020204" pitchFamily="34" charset="0"/>
              <a:cs typeface="Courier New" panose="02070309020205020404" pitchFamily="49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E19B96F-0050-20FA-E3DD-DE302C6617D8}"/>
              </a:ext>
            </a:extLst>
          </p:cNvPr>
          <p:cNvCxnSpPr/>
          <p:nvPr/>
        </p:nvCxnSpPr>
        <p:spPr>
          <a:xfrm>
            <a:off x="5916000" y="1062976"/>
            <a:ext cx="0" cy="35240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DBAB128-3CB7-9A75-46AA-DBE9C96DBAD1}"/>
              </a:ext>
            </a:extLst>
          </p:cNvPr>
          <p:cNvCxnSpPr/>
          <p:nvPr/>
        </p:nvCxnSpPr>
        <p:spPr>
          <a:xfrm>
            <a:off x="6086911" y="4004147"/>
            <a:ext cx="0" cy="35240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64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39">
            <a:extLst>
              <a:ext uri="{FF2B5EF4-FFF2-40B4-BE49-F238E27FC236}">
                <a16:creationId xmlns:a16="http://schemas.microsoft.com/office/drawing/2014/main" id="{5E111E2B-54BF-7061-2E49-9A85A688B2DF}"/>
              </a:ext>
            </a:extLst>
          </p:cNvPr>
          <p:cNvCxnSpPr>
            <a:cxnSpLocks/>
          </p:cNvCxnSpPr>
          <p:nvPr/>
        </p:nvCxnSpPr>
        <p:spPr>
          <a:xfrm>
            <a:off x="9696000" y="477305"/>
            <a:ext cx="2041" cy="6551695"/>
          </a:xfrm>
          <a:prstGeom prst="line">
            <a:avLst/>
          </a:prstGeom>
          <a:ln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FE266575-26E9-43F3-A620-0D8A3B117D60}"/>
              </a:ext>
            </a:extLst>
          </p:cNvPr>
          <p:cNvSpPr txBox="1"/>
          <p:nvPr/>
        </p:nvSpPr>
        <p:spPr>
          <a:xfrm>
            <a:off x="246000" y="189000"/>
            <a:ext cx="45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КОМАНДА</a:t>
            </a:r>
          </a:p>
        </p:txBody>
      </p:sp>
      <p:pic>
        <p:nvPicPr>
          <p:cNvPr id="5" name="Picture 2" descr="https://sun9-47.userapi.com/impg/38UnQ1E5nZLljMPV2xo1A12i8D-WibmuZfb3hw/QEHfMvf6KgQ.jpg?size=640x640&amp;quality=96&amp;sign=4c37af9accf91bd023956e6a76b62440&amp;type=album">
            <a:extLst>
              <a:ext uri="{FF2B5EF4-FFF2-40B4-BE49-F238E27FC236}">
                <a16:creationId xmlns:a16="http://schemas.microsoft.com/office/drawing/2014/main" id="{25D47D9E-0C4A-A401-5D43-86635A4D1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3" y="1560236"/>
            <a:ext cx="2160000" cy="21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3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74427ED-BB3E-040E-4F5F-3DECBD01D4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7" t="22260" r="29746" b="43037"/>
          <a:stretch/>
        </p:blipFill>
        <p:spPr>
          <a:xfrm>
            <a:off x="4985570" y="1525652"/>
            <a:ext cx="2157873" cy="21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7E789B-902E-57B3-362D-A0CC2D651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7393" y="1534188"/>
            <a:ext cx="2160000" cy="21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E70A37-7328-6034-8A9F-744E59B3F7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" t="-66" r="221" b="4045"/>
          <a:stretch/>
        </p:blipFill>
        <p:spPr>
          <a:xfrm>
            <a:off x="7374870" y="1519215"/>
            <a:ext cx="2167260" cy="21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0" name="Straight Connector 39">
            <a:extLst>
              <a:ext uri="{FF2B5EF4-FFF2-40B4-BE49-F238E27FC236}">
                <a16:creationId xmlns:a16="http://schemas.microsoft.com/office/drawing/2014/main" id="{7228F4C9-C048-A464-1279-3BFB8C2D8AD8}"/>
              </a:ext>
            </a:extLst>
          </p:cNvPr>
          <p:cNvCxnSpPr>
            <a:cxnSpLocks/>
          </p:cNvCxnSpPr>
          <p:nvPr/>
        </p:nvCxnSpPr>
        <p:spPr>
          <a:xfrm>
            <a:off x="2451000" y="477305"/>
            <a:ext cx="0" cy="6416695"/>
          </a:xfrm>
          <a:prstGeom prst="line">
            <a:avLst/>
          </a:prstGeom>
          <a:ln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9">
            <a:extLst>
              <a:ext uri="{FF2B5EF4-FFF2-40B4-BE49-F238E27FC236}">
                <a16:creationId xmlns:a16="http://schemas.microsoft.com/office/drawing/2014/main" id="{B897AA45-ABF4-E690-6092-4CF7F95071B5}"/>
              </a:ext>
            </a:extLst>
          </p:cNvPr>
          <p:cNvCxnSpPr>
            <a:cxnSpLocks/>
          </p:cNvCxnSpPr>
          <p:nvPr/>
        </p:nvCxnSpPr>
        <p:spPr>
          <a:xfrm flipH="1">
            <a:off x="4836000" y="477305"/>
            <a:ext cx="8433" cy="6416695"/>
          </a:xfrm>
          <a:prstGeom prst="line">
            <a:avLst/>
          </a:prstGeom>
          <a:ln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9">
            <a:extLst>
              <a:ext uri="{FF2B5EF4-FFF2-40B4-BE49-F238E27FC236}">
                <a16:creationId xmlns:a16="http://schemas.microsoft.com/office/drawing/2014/main" id="{0D281955-5193-2CCB-AD7B-A83B68974C78}"/>
              </a:ext>
            </a:extLst>
          </p:cNvPr>
          <p:cNvCxnSpPr>
            <a:cxnSpLocks/>
          </p:cNvCxnSpPr>
          <p:nvPr/>
        </p:nvCxnSpPr>
        <p:spPr>
          <a:xfrm>
            <a:off x="7266000" y="477305"/>
            <a:ext cx="0" cy="6416695"/>
          </a:xfrm>
          <a:prstGeom prst="line">
            <a:avLst/>
          </a:prstGeom>
          <a:ln>
            <a:solidFill>
              <a:srgbClr val="433A4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07A0C24-3C51-C338-4E51-72A10F92E679}"/>
              </a:ext>
            </a:extLst>
          </p:cNvPr>
          <p:cNvSpPr txBox="1"/>
          <p:nvPr/>
        </p:nvSpPr>
        <p:spPr>
          <a:xfrm flipH="1">
            <a:off x="381000" y="3744000"/>
            <a:ext cx="1579594" cy="36735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Lato" panose="020F0502020204030203" pitchFamily="34" charset="0"/>
                <a:cs typeface="Segoe UI Light" panose="020B0502040204020203" pitchFamily="34" charset="0"/>
              </a:rPr>
              <a:t>Анатолий Михайлов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  <a:ea typeface="Lato" panose="020F0502020204030203" pitchFamily="34" charset="0"/>
                <a:cs typeface="Segoe UI Light" panose="020B0502040204020203" pitchFamily="34" charset="0"/>
              </a:rPr>
              <a:t>ФТМИ, магистратура</a:t>
            </a:r>
            <a:endParaRPr lang="id-ID" sz="14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  <a:ea typeface="Lato" panose="020F050202020403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B0CCCE-69A4-9477-ABBF-F7B13890FD43}"/>
              </a:ext>
            </a:extLst>
          </p:cNvPr>
          <p:cNvSpPr txBox="1"/>
          <p:nvPr/>
        </p:nvSpPr>
        <p:spPr>
          <a:xfrm>
            <a:off x="-2388" y="4296323"/>
            <a:ext cx="33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CEO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проекта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 43">
            <a:extLst>
              <a:ext uri="{FF2B5EF4-FFF2-40B4-BE49-F238E27FC236}">
                <a16:creationId xmlns:a16="http://schemas.microsoft.com/office/drawing/2014/main" id="{3EC9464F-5865-5F11-2777-C1620389FDC9}"/>
              </a:ext>
            </a:extLst>
          </p:cNvPr>
          <p:cNvSpPr/>
          <p:nvPr/>
        </p:nvSpPr>
        <p:spPr>
          <a:xfrm>
            <a:off x="13690" y="4571004"/>
            <a:ext cx="239231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b="1" i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Управление, финансы, маркетинг, продукт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100" b="1" i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- Финансовый аналитик в СПБ Бирже</a:t>
            </a:r>
          </a:p>
          <a:p>
            <a:pPr algn="r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46">
            <a:extLst>
              <a:ext uri="{FF2B5EF4-FFF2-40B4-BE49-F238E27FC236}">
                <a16:creationId xmlns:a16="http://schemas.microsoft.com/office/drawing/2014/main" id="{8AD9935A-8543-E022-9A1C-FCADFC182987}"/>
              </a:ext>
            </a:extLst>
          </p:cNvPr>
          <p:cNvSpPr/>
          <p:nvPr/>
        </p:nvSpPr>
        <p:spPr>
          <a:xfrm>
            <a:off x="3904" y="5616727"/>
            <a:ext cx="267209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Победитель МСО-2022 по экономике </a:t>
            </a:r>
          </a:p>
          <a:p>
            <a:pPr lvl="0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lvl="0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Куратор проектов на магистратуре  «Искусственный интеллект»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lvl="0" algn="r"/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B49A50-95B8-69AA-3A80-ADDF027AF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133" y="1196913"/>
            <a:ext cx="1562147" cy="207905"/>
          </a:xfrm>
          <a:prstGeom prst="rect">
            <a:avLst/>
          </a:prstGeom>
        </p:spPr>
      </p:pic>
      <p:pic>
        <p:nvPicPr>
          <p:cNvPr id="29" name="Picture 4" descr="Логотипы СПБ Биржи / ПАО СПБ Биржа">
            <a:extLst>
              <a:ext uri="{FF2B5EF4-FFF2-40B4-BE49-F238E27FC236}">
                <a16:creationId xmlns:a16="http://schemas.microsoft.com/office/drawing/2014/main" id="{F339456A-E877-C083-F00B-B610A49AC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3689"/>
            <a:ext cx="1567739" cy="21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1BFB97E-E4F0-6C84-3ABC-5542CB5A0162}"/>
              </a:ext>
            </a:extLst>
          </p:cNvPr>
          <p:cNvSpPr txBox="1"/>
          <p:nvPr/>
        </p:nvSpPr>
        <p:spPr>
          <a:xfrm>
            <a:off x="2496000" y="4309798"/>
            <a:ext cx="33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СТО проекта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672DFC-27AD-53B1-8E1E-041087ECE207}"/>
              </a:ext>
            </a:extLst>
          </p:cNvPr>
          <p:cNvSpPr txBox="1"/>
          <p:nvPr/>
        </p:nvSpPr>
        <p:spPr>
          <a:xfrm>
            <a:off x="1765296" y="3744000"/>
            <a:ext cx="3745704" cy="36735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Георгий Савин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КТУ, магистратура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D85C22-0CDB-F34D-D12E-8995C5346792}"/>
              </a:ext>
            </a:extLst>
          </p:cNvPr>
          <p:cNvSpPr txBox="1"/>
          <p:nvPr/>
        </p:nvSpPr>
        <p:spPr>
          <a:xfrm>
            <a:off x="2463745" y="5070315"/>
            <a:ext cx="250725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- 4 года опыта коммерческой разработки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Финалист Искусного интеллекта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863FC908-4FC9-7278-E9BF-13EBDB298D75}"/>
              </a:ext>
            </a:extLst>
          </p:cNvPr>
          <p:cNvSpPr/>
          <p:nvPr/>
        </p:nvSpPr>
        <p:spPr>
          <a:xfrm>
            <a:off x="2496000" y="6068836"/>
            <a:ext cx="26932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Team Lead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проекта по библиотеке финансовых графиков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в «</a:t>
            </a:r>
            <a:r>
              <a:rPr 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devexperts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»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98FB24-114E-2CD9-10F6-D7D2F2A8528F}"/>
              </a:ext>
            </a:extLst>
          </p:cNvPr>
          <p:cNvSpPr txBox="1"/>
          <p:nvPr/>
        </p:nvSpPr>
        <p:spPr>
          <a:xfrm>
            <a:off x="2425226" y="4585786"/>
            <a:ext cx="25457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1100" b="1" i="1" dirty="0" err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Fullstack</a:t>
            </a:r>
            <a:r>
              <a:rPr lang="en-US" sz="1100" b="1" i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 developer, Team Lead</a:t>
            </a:r>
            <a:endParaRPr lang="ru-RU" sz="1100" b="1" i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3BE77A-3D4A-801D-E5AB-8CC12E9BC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00" y="843893"/>
            <a:ext cx="1556350" cy="53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E8AF9C8-8892-068A-9721-75C496BD30AD}"/>
              </a:ext>
            </a:extLst>
          </p:cNvPr>
          <p:cNvSpPr txBox="1"/>
          <p:nvPr/>
        </p:nvSpPr>
        <p:spPr>
          <a:xfrm>
            <a:off x="4891704" y="4309798"/>
            <a:ext cx="33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Разработчик ПО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53FD03-87AA-1AFC-B556-27DE7FCA19FD}"/>
              </a:ext>
            </a:extLst>
          </p:cNvPr>
          <p:cNvSpPr txBox="1"/>
          <p:nvPr/>
        </p:nvSpPr>
        <p:spPr>
          <a:xfrm>
            <a:off x="4195296" y="3744000"/>
            <a:ext cx="3745704" cy="36735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Александр Андреев</a:t>
            </a:r>
          </a:p>
          <a:p>
            <a:pPr algn="ctr"/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ТИнТ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, магистратура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4A33D7-B180-599A-D42F-D36A950EC7A6}"/>
              </a:ext>
            </a:extLst>
          </p:cNvPr>
          <p:cNvSpPr txBox="1"/>
          <p:nvPr/>
        </p:nvSpPr>
        <p:spPr>
          <a:xfrm>
            <a:off x="4848745" y="4869000"/>
            <a:ext cx="250725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Участник проектов Яндекса/ </a:t>
            </a:r>
            <a:r>
              <a:rPr 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Devexperts</a:t>
            </a: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Разработал сервис для Университета ИТМО "</a:t>
            </a:r>
            <a:r>
              <a:rPr lang="ru-RU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Random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Coffee"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90299276-9430-A282-BEB9-FAEC00A1297F}"/>
              </a:ext>
            </a:extLst>
          </p:cNvPr>
          <p:cNvSpPr/>
          <p:nvPr/>
        </p:nvSpPr>
        <p:spPr>
          <a:xfrm>
            <a:off x="4842721" y="6023836"/>
            <a:ext cx="26932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Профессиональный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backend-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разработчик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6373D0-3AFC-F9AA-7DFA-10A52C7496C3}"/>
              </a:ext>
            </a:extLst>
          </p:cNvPr>
          <p:cNvSpPr txBox="1"/>
          <p:nvPr/>
        </p:nvSpPr>
        <p:spPr>
          <a:xfrm>
            <a:off x="4820930" y="4585786"/>
            <a:ext cx="2545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ru-RU" sz="1100" b="1" i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Разработка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FAD2A81-5D55-28D3-B235-829CE8E54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7" b="27976"/>
          <a:stretch/>
        </p:blipFill>
        <p:spPr bwMode="auto">
          <a:xfrm>
            <a:off x="5196000" y="835182"/>
            <a:ext cx="1800000" cy="47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87FD6AB-A5EA-F055-744A-00815C560A97}"/>
              </a:ext>
            </a:extLst>
          </p:cNvPr>
          <p:cNvSpPr txBox="1"/>
          <p:nvPr/>
        </p:nvSpPr>
        <p:spPr>
          <a:xfrm>
            <a:off x="7332408" y="4309798"/>
            <a:ext cx="33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ML-Engineer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969EA6F-A74F-F3AD-71EA-8801EF96004C}"/>
              </a:ext>
            </a:extLst>
          </p:cNvPr>
          <p:cNvSpPr txBox="1"/>
          <p:nvPr/>
        </p:nvSpPr>
        <p:spPr>
          <a:xfrm>
            <a:off x="6546000" y="3744000"/>
            <a:ext cx="3745704" cy="36735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Святослав Миловидов</a:t>
            </a:r>
          </a:p>
          <a:p>
            <a:pPr algn="ctr"/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ТИнТ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, магистратура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9905CF9-3B62-B0DC-D92B-505CC2C63A59}"/>
              </a:ext>
            </a:extLst>
          </p:cNvPr>
          <p:cNvSpPr txBox="1"/>
          <p:nvPr/>
        </p:nvSpPr>
        <p:spPr>
          <a:xfrm>
            <a:off x="7289449" y="4869000"/>
            <a:ext cx="250725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Победитель хакатона "Цифровой прорыв" 2023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Победитель хакатона               AI </a:t>
            </a:r>
            <a:r>
              <a:rPr lang="ru-RU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Talent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</a:t>
            </a:r>
            <a:r>
              <a:rPr lang="ru-RU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Hack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2023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E6F4E249-3895-97CF-53C7-7C0E4B0BFF70}"/>
              </a:ext>
            </a:extLst>
          </p:cNvPr>
          <p:cNvSpPr/>
          <p:nvPr/>
        </p:nvSpPr>
        <p:spPr>
          <a:xfrm>
            <a:off x="7262017" y="5878113"/>
            <a:ext cx="23889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Прохождение </a:t>
            </a:r>
            <a:r>
              <a:rPr lang="ru-RU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karpov.courses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 по ML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BCFB818-A475-8DEC-A871-D053F1174514}"/>
              </a:ext>
            </a:extLst>
          </p:cNvPr>
          <p:cNvSpPr txBox="1"/>
          <p:nvPr/>
        </p:nvSpPr>
        <p:spPr>
          <a:xfrm>
            <a:off x="7261634" y="4585786"/>
            <a:ext cx="2545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ru-RU" sz="1100" b="1" i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Разработка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1974CD33-61AC-FD5B-524E-2B60CD7760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1000" y="1191038"/>
            <a:ext cx="1562147" cy="207905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97091481-24CE-583F-E75C-3F318F745C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156" y="831038"/>
            <a:ext cx="1433844" cy="265526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5711EBDC-78F0-FD5A-9E87-B46F81AA456B}"/>
              </a:ext>
            </a:extLst>
          </p:cNvPr>
          <p:cNvSpPr txBox="1"/>
          <p:nvPr/>
        </p:nvSpPr>
        <p:spPr>
          <a:xfrm>
            <a:off x="9066000" y="3750281"/>
            <a:ext cx="3745704" cy="36735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Клим Гордеев</a:t>
            </a:r>
          </a:p>
          <a:p>
            <a:pPr algn="ctr"/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ТИнТ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, магистратура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C8A9240-C5F1-9E4E-20C0-C96A4A9F2A2D}"/>
              </a:ext>
            </a:extLst>
          </p:cNvPr>
          <p:cNvSpPr txBox="1"/>
          <p:nvPr/>
        </p:nvSpPr>
        <p:spPr>
          <a:xfrm>
            <a:off x="9698041" y="4875281"/>
            <a:ext cx="250725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Финалист Северной Евразии по международному соревнованию </a:t>
            </a:r>
            <a:b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по программированию ICPC</a:t>
            </a:r>
          </a:p>
          <a:p>
            <a:pPr lvl="0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  <a:p>
            <a:pPr lvl="0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Calibri"/>
              </a:rPr>
              <a:t>-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Победитель хакатона «Цифровой прорыв»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E48AB5D-8503-21D3-E1B3-6EF67E718B9C}"/>
              </a:ext>
            </a:extLst>
          </p:cNvPr>
          <p:cNvSpPr txBox="1"/>
          <p:nvPr/>
        </p:nvSpPr>
        <p:spPr>
          <a:xfrm>
            <a:off x="9670226" y="4592067"/>
            <a:ext cx="2545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ru-RU" sz="1100" b="1" i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Разработка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698F60-C5A8-471C-B2D9-933960041F4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99" t="860" r="30218" b="28392"/>
          <a:stretch/>
        </p:blipFill>
        <p:spPr>
          <a:xfrm>
            <a:off x="9862897" y="1526446"/>
            <a:ext cx="2164440" cy="21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510151B-5277-4014-8D83-325539886931}"/>
              </a:ext>
            </a:extLst>
          </p:cNvPr>
          <p:cNvSpPr txBox="1"/>
          <p:nvPr/>
        </p:nvSpPr>
        <p:spPr>
          <a:xfrm>
            <a:off x="9766774" y="4326961"/>
            <a:ext cx="333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ML-Engineer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209401-FF0C-2DBC-61EB-8545D3BB26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8853" y="1190848"/>
            <a:ext cx="1562147" cy="2079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4E795-4D27-9EA4-C512-2A3892A6D4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10009" y="830848"/>
            <a:ext cx="1433844" cy="26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50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000" y="189000"/>
            <a:ext cx="347628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sz="2800" b="1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ПРИЛОЖЕНИЕ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06000" y="1089000"/>
            <a:ext cx="9310589" cy="6918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95"/>
              </a:spcBef>
            </a:pPr>
            <a:r>
              <a:rPr b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Вы можете проверить функцию автоматического делегирования</a:t>
            </a:r>
          </a:p>
          <a:p>
            <a:pPr algn="ctr">
              <a:lnSpc>
                <a:spcPts val="1725"/>
              </a:lnSpc>
            </a:pPr>
            <a:r>
              <a:rPr b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на нашей тестовой версии ManagerAI</a:t>
            </a:r>
          </a:p>
          <a:p>
            <a:pPr algn="ctr">
              <a:lnSpc>
                <a:spcPts val="1820"/>
              </a:lnSpc>
            </a:pPr>
            <a:r>
              <a:rPr lang="ru-RU" sz="1600" i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(</a:t>
            </a:r>
            <a:r>
              <a:rPr sz="1600" i="1" dirty="0" err="1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на</a:t>
            </a:r>
            <a:r>
              <a:rPr sz="1600" i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данный момент есть только пробная функция </a:t>
            </a:r>
            <a:r>
              <a:rPr sz="1600" i="1" dirty="0" err="1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автоматического</a:t>
            </a:r>
            <a:r>
              <a:rPr sz="1600" i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  <a:r>
              <a:rPr sz="1600" i="1" dirty="0" err="1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делегирования</a:t>
            </a:r>
            <a:r>
              <a:rPr lang="ru-RU" sz="1600" i="1" dirty="0">
                <a:solidFill>
                  <a:srgbClr val="305B62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)</a:t>
            </a:r>
            <a:endParaRPr sz="1600" i="1" dirty="0">
              <a:solidFill>
                <a:srgbClr val="305B62"/>
              </a:solidFill>
              <a:latin typeface="Century Gothic" panose="020B0502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6000" y="1944000"/>
            <a:ext cx="1437294" cy="14372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11000" y="3519000"/>
            <a:ext cx="790003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https://managerai.website.yandexcloud.net/</a:t>
            </a:r>
            <a:endParaRPr sz="1400" b="1" dirty="0">
              <a:solidFill>
                <a:srgbClr val="002060"/>
              </a:solidFill>
              <a:latin typeface="Century Gothic" panose="020B0502020202020204" pitchFamily="34" charset="0"/>
              <a:cs typeface="Courier New" panose="02070309020205020404" pitchFamily="49" charset="0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dirty="0">
              <a:solidFill>
                <a:srgbClr val="002060"/>
              </a:solidFill>
              <a:latin typeface="Verdana"/>
              <a:cs typeface="Verdan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C0B1A7-3243-4440-B5B8-E2DBE565C16C}"/>
              </a:ext>
            </a:extLst>
          </p:cNvPr>
          <p:cNvSpPr txBox="1"/>
          <p:nvPr/>
        </p:nvSpPr>
        <p:spPr>
          <a:xfrm>
            <a:off x="2676000" y="4094668"/>
            <a:ext cx="6939720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ru-RU" sz="1800" b="1" dirty="0">
                <a:solidFill>
                  <a:srgbClr val="305B62"/>
                </a:solidFill>
                <a:cs typeface="Courier New" panose="02070309020205020404" pitchFamily="49" charset="0"/>
              </a:rPr>
              <a:t>Ознакомиться с инструкцией по пользованию сервисом: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1A149F-F5A1-4A7F-BF4F-FF0531A26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00" y="4554000"/>
            <a:ext cx="1485000" cy="148500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87219E19-74E6-4C6A-9E95-C1386C4740E3}"/>
              </a:ext>
            </a:extLst>
          </p:cNvPr>
          <p:cNvSpPr/>
          <p:nvPr/>
        </p:nvSpPr>
        <p:spPr>
          <a:xfrm flipV="1">
            <a:off x="2271000" y="3913949"/>
            <a:ext cx="7740000" cy="45719"/>
          </a:xfrm>
          <a:custGeom>
            <a:avLst/>
            <a:gdLst/>
            <a:ahLst/>
            <a:cxnLst/>
            <a:rect l="l" t="t" r="r" b="b"/>
            <a:pathLst>
              <a:path w="3375025">
                <a:moveTo>
                  <a:pt x="0" y="0"/>
                </a:moveTo>
                <a:lnTo>
                  <a:pt x="3375025" y="0"/>
                </a:lnTo>
              </a:path>
            </a:pathLst>
          </a:custGeom>
          <a:ln w="12192">
            <a:solidFill>
              <a:srgbClr val="2B52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E207C28-BFFC-4F7A-AB06-46FFBC7FE675}"/>
              </a:ext>
            </a:extLst>
          </p:cNvPr>
          <p:cNvSpPr/>
          <p:nvPr/>
        </p:nvSpPr>
        <p:spPr>
          <a:xfrm>
            <a:off x="3846000" y="6136223"/>
            <a:ext cx="4253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https://cloud.mail.ru/public/HeA8/9wqR5BFCz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3dcc87a42482c24bb7db8db9b2a265544601f64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2179</Words>
  <Application>Microsoft Office PowerPoint</Application>
  <PresentationFormat>Широкоэкранный</PresentationFormat>
  <Paragraphs>457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ПРИЛОЖЕНИЕ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Михайлов Анатолий Александрович</dc:creator>
  <cp:lastModifiedBy>Михайлов Анатолий Александрович</cp:lastModifiedBy>
  <cp:revision>726</cp:revision>
  <dcterms:created xsi:type="dcterms:W3CDTF">2022-10-06T17:31:30Z</dcterms:created>
  <dcterms:modified xsi:type="dcterms:W3CDTF">2023-11-22T09:23:50Z</dcterms:modified>
</cp:coreProperties>
</file>