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59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EA01AA-B64C-434E-928A-E7240D72585A}" v="827" dt="2023-12-14T04:27:22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1D227D51-204B-ED48-AF9A-0BE9633FE04A}"/>
              </a:ext>
            </a:extLst>
          </p:cNvPr>
          <p:cNvSpPr/>
          <p:nvPr/>
        </p:nvSpPr>
        <p:spPr>
          <a:xfrm>
            <a:off x="5224243" y="1096772"/>
            <a:ext cx="6503180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57A23F45-CDAE-8A40-8DE7-92A0BBC119B7}"/>
              </a:ext>
            </a:extLst>
          </p:cNvPr>
          <p:cNvSpPr/>
          <p:nvPr/>
        </p:nvSpPr>
        <p:spPr>
          <a:xfrm>
            <a:off x="501681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8546383-CCC4-544B-B0D8-DE78DE39BB78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5D1728-714F-2942-A0D1-82FF9419B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106" y="1625608"/>
            <a:ext cx="8035342" cy="2722164"/>
          </a:xfrm>
        </p:spPr>
        <p:txBody>
          <a:bodyPr anchor="b"/>
          <a:lstStyle>
            <a:lvl1pPr algn="l">
              <a:defRPr sz="8000" spc="-1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072D4-1496-3347-BBF8-5879DF263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106" y="4466845"/>
            <a:ext cx="8035342" cy="88290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FC724-B499-364B-AEB5-B6517F6A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7105" y="5708747"/>
            <a:ext cx="3882843" cy="365125"/>
          </a:xfrm>
        </p:spPr>
        <p:txBody>
          <a:bodyPr/>
          <a:lstStyle>
            <a:lvl1pPr>
              <a:defRPr sz="1400"/>
            </a:lvl1pPr>
          </a:lstStyle>
          <a:p>
            <a:fld id="{73C3BD54-29B9-3D42-B178-776ED395AA85}" type="datetimeFigureOut">
              <a:rPr lang="en-US" smtClean="0"/>
              <a:pPr/>
              <a:t>12/13/2023</a:t>
            </a:fld>
            <a:endParaRPr lang="en-US" sz="1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3889C-A4E9-B24E-818F-46A1124C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0F50F-250E-6D45-AEBC-2573FED0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7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9F291BE0-7A7E-D04F-974F-9F4577FB2F46}"/>
              </a:ext>
            </a:extLst>
          </p:cNvPr>
          <p:cNvSpPr/>
          <p:nvPr/>
        </p:nvSpPr>
        <p:spPr>
          <a:xfrm>
            <a:off x="6163735" y="1096772"/>
            <a:ext cx="557106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BD33FF1F-6094-0B4A-A3E4-6B0D9283DB44}"/>
              </a:ext>
            </a:extLst>
          </p:cNvPr>
          <p:cNvSpPr/>
          <p:nvPr/>
        </p:nvSpPr>
        <p:spPr>
          <a:xfrm>
            <a:off x="11529484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78A6D9C-C7A5-414B-8CB7-E31470D7D280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1D850E-6310-C04D-8CAC-B7FA9F33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B7FB3-5DFC-6547-9567-C0ABE874C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7D2DB-A7B1-204E-8416-E938952BC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24BA1-E2D0-1E4B-9DB3-664FE2733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E64B2-36E4-5A4E-A78A-A629829A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7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97F6C6D-13AE-FD40-841C-4AB96460C390}"/>
              </a:ext>
            </a:extLst>
          </p:cNvPr>
          <p:cNvSpPr/>
          <p:nvPr/>
        </p:nvSpPr>
        <p:spPr>
          <a:xfrm>
            <a:off x="4291015" y="1096772"/>
            <a:ext cx="7436404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24E27617-2112-2342-9FF1-39F2A241CCCC}"/>
              </a:ext>
            </a:extLst>
          </p:cNvPr>
          <p:cNvSpPr/>
          <p:nvPr/>
        </p:nvSpPr>
        <p:spPr>
          <a:xfrm>
            <a:off x="408637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33CE582-7AFE-D048-B5BC-212A12A28F25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EAEF4-E84F-CF40-B27B-01E1D2AFC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1881951"/>
            <a:ext cx="7335836" cy="1987707"/>
          </a:xfrm>
        </p:spPr>
        <p:txBody>
          <a:bodyPr anchor="b"/>
          <a:lstStyle>
            <a:lvl1pPr>
              <a:defRPr sz="6000" spc="-1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7B7E1-CC48-2441-975D-F1A5412B8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49" y="3869661"/>
            <a:ext cx="7335836" cy="94846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26218-1FCF-7A4D-B138-D1B1DE91A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84204-038C-FD4B-8E1C-0A9967BF2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59AB9-E1C6-C841-B423-FD2BB13C3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6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B057A-C120-5E4E-BB74-223EB6D00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EB7BE-6258-C84C-8242-9865D1361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111" y="2691637"/>
            <a:ext cx="4946643" cy="3189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3D23CD-80DB-5740-AE68-76414CA31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76903" y="2691637"/>
            <a:ext cx="4946639" cy="3189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FE0921-9102-1440-B315-778888723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7802F-1937-2F43-8FF4-846135D6F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609C72-E794-4F4F-8E09-D4883EED7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FEFA3E2-0F30-664C-AAE4-DE6526B5C716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3D7AFF-BC7E-BA41-9C64-B5F9619C0EA1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671D2311-E9B8-F041-A7B8-D5696903F22A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32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9CA91-F119-0244-888A-95539A84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10" y="1204721"/>
            <a:ext cx="8266175" cy="1444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A3EAC-4422-D548-8D7F-E9944566F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11" y="2691638"/>
            <a:ext cx="4946644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140CA2-88A9-CC42-A375-8B87E47CC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111" y="3515550"/>
            <a:ext cx="4946644" cy="2366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5F960C-714E-2E4A-8141-A88F38274E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76866" y="2691162"/>
            <a:ext cx="4946644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7BC24-C907-EC4B-872D-17429A657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76866" y="3515074"/>
            <a:ext cx="4946644" cy="2366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2A045-4283-3C47-B125-68CF3B19F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BC25BC-2C98-574D-BCCD-E36CAB07F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A5C95A-7789-E042-8471-D442D9BB5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DF1BA5B-EDD8-B648-8A3E-E2B3570B1EA0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7476360-629C-DE48-85B7-F4BE6CC457DB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C5F6C588-FC1B-3147-AFA1-CD7D76C5AEAC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15401-5318-7045-8AE3-B1A99F2D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E2F55F-EB76-AE49-B554-12B65B636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CB6E6E-D81E-C44A-AC54-CBE0134C1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025B9-9F46-3049-9977-0119B96D3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5760068-EADA-2B4B-9819-CF981184FAEB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1DA7622-137E-184A-A93C-8DBB10318AE6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Cross 8">
            <a:extLst>
              <a:ext uri="{FF2B5EF4-FFF2-40B4-BE49-F238E27FC236}">
                <a16:creationId xmlns:a16="http://schemas.microsoft.com/office/drawing/2014/main" id="{54FB0990-6F8D-B048-8309-19B0D1A41033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07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AF81DD-2B1F-3444-8023-DD52318F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927EE3-DAA3-D948-B8FD-48417540B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532D4-FFBF-6C47-A6C9-D55196D9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B8D5541-7726-BA46-8BFA-BF6AA8D42BD7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ross 47">
            <a:extLst>
              <a:ext uri="{FF2B5EF4-FFF2-40B4-BE49-F238E27FC236}">
                <a16:creationId xmlns:a16="http://schemas.microsoft.com/office/drawing/2014/main" id="{97F434CF-7503-CE4F-8426-C312C6315AD0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EDBFB2F-FE34-E349-9484-C275FBE31614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99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2DCFD-BEE6-AC49-BABD-D8B89C3B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3800"/>
            <a:ext cx="4114800" cy="107721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DE035-8260-4443-B1D9-A9C8D5840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813" y="1508252"/>
            <a:ext cx="5606518" cy="4045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1AA53-7507-D04B-9B8E-6A4F7122E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49" y="2368295"/>
            <a:ext cx="4114800" cy="31858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6E11F-3003-0745-ACAB-FAA4E676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C11A6-59AC-FE45-8A1C-9DDC00582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6F51E-1A94-034C-BBEE-C26A3AF0E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0B7D330-76C0-224C-9C3C-27C4D2B0DDB4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5464D55-5C51-844B-A38A-8143590FB934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FD988250-C554-DE44-B887-57D0B2AA8E37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57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6C7C-36AD-9A4E-8524-8F44E8839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3800"/>
            <a:ext cx="4114800" cy="107721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015248-4C80-3348-A8A9-6C9F5D32FC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31151" y="1096772"/>
            <a:ext cx="6096270" cy="576122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B3083-CA16-C54A-B130-7BEE6DF9D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49" y="2370666"/>
            <a:ext cx="4114800" cy="31834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C6EB5-D7D1-E247-B9D7-D319E5AA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BF6CC-F5C4-9847-BADB-8B7441C8F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63FE4-B2F5-7741-B517-533F1C98C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B80A771-7D8E-0F4A-93A3-B977667D338E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C9320FA-0E3A-2749-9085-DF30FA26F4BD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5A3DF5D0-8A2C-A049-9132-EE1EF7D014D4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31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9F6C0E12-251D-EA44-BF81-4ABDFBB94321}"/>
              </a:ext>
            </a:extLst>
          </p:cNvPr>
          <p:cNvSpPr/>
          <p:nvPr/>
        </p:nvSpPr>
        <p:spPr>
          <a:xfrm>
            <a:off x="7087169" y="1096772"/>
            <a:ext cx="465222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C5FF4-095A-114E-87B6-73C7ADFF9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1E6EC9-9650-2042-8581-5B4082F94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A0800-B373-3B40-B187-30AFE44CD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A4C1C-C790-B449-8C06-78E8303F9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3E620-F86B-F447-AB06-DDAB39192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487CB5-43E0-974C-9DDC-252A8A37107F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E9CB83EF-4143-5A45-9B3A-9E70DD50253B}"/>
              </a:ext>
            </a:extLst>
          </p:cNvPr>
          <p:cNvSpPr/>
          <p:nvPr/>
        </p:nvSpPr>
        <p:spPr>
          <a:xfrm>
            <a:off x="11415183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37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9DF801-FF8E-6247-9065-D9304CD609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55667" y="1204722"/>
            <a:ext cx="1853360" cy="467664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0E2615-7E4D-AB47-ACE6-236D716D7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73667" y="1204722"/>
            <a:ext cx="8274047" cy="46969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F0223-5AC9-374E-BD0C-344F67E2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EDD42-54A1-E648-8829-140EC4C5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FDF8F-8DBC-8A47-8000-5BA35DF9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CE2A98-5154-A544-BE2A-FDC0811C19A0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C4EC832-8181-5643-8A62-117E43F0E498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24AF3281-BC22-374D-A461-8B3181F600AA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57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52BFD-D607-6845-9C7B-1C8D3B4EE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1"/>
            <a:ext cx="8267296" cy="14465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BB52FF-3B04-8245-BF0B-89C9E2933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691638"/>
            <a:ext cx="8267296" cy="318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99BFE-CBDD-C344-A21E-44A52F11B6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5149" y="59496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lang="en-US" sz="1050" smtClean="0">
                <a:latin typeface="+mn-lt"/>
              </a:defRPr>
            </a:lvl1pPr>
          </a:lstStyle>
          <a:p>
            <a:fld id="{73C3BD54-29B9-3D42-B178-776ED395AA85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371C0-3DCE-0743-946F-C7540DD78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543179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lang="en-US" sz="105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32ADB-4517-194F-8B4B-A9D26B3C0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3024" y="511175"/>
            <a:ext cx="914400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81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53" r:id="rId6"/>
    <p:sldLayoutId id="2147483749" r:id="rId7"/>
    <p:sldLayoutId id="2147483750" r:id="rId8"/>
    <p:sldLayoutId id="2147483751" r:id="rId9"/>
    <p:sldLayoutId id="2147483752" r:id="rId10"/>
    <p:sldLayoutId id="2147483754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System Font Regular"/>
        <a:buChar char="–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4F048CC-17C9-B246-BF2A-29E51AD1C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в помещении, мебель, Льняные изделия, стол&#10;&#10;Автоматически созданное описание">
            <a:extLst>
              <a:ext uri="{FF2B5EF4-FFF2-40B4-BE49-F238E27FC236}">
                <a16:creationId xmlns:a16="http://schemas.microsoft.com/office/drawing/2014/main" id="{151C4418-D0E0-B49F-209F-69F2D34403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01" b="329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9" name="Rectangle">
            <a:extLst>
              <a:ext uri="{FF2B5EF4-FFF2-40B4-BE49-F238E27FC236}">
                <a16:creationId xmlns:a16="http://schemas.microsoft.com/office/drawing/2014/main" id="{53C4D10E-16D3-5D49-A995-1FD27619A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0549940" cy="6858000"/>
          </a:xfrm>
          <a:prstGeom prst="rect">
            <a:avLst/>
          </a:prstGeom>
          <a:gradFill flip="none" rotWithShape="1">
            <a:gsLst>
              <a:gs pos="32000">
                <a:schemeClr val="bg1">
                  <a:alpha val="67000"/>
                </a:schemeClr>
              </a:gs>
              <a:gs pos="0">
                <a:schemeClr val="bg1">
                  <a:alpha val="55000"/>
                </a:schemeClr>
              </a:gs>
              <a:gs pos="99000">
                <a:schemeClr val="bg1">
                  <a:alpha val="5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31" name="Cross 30">
            <a:extLst>
              <a:ext uri="{FF2B5EF4-FFF2-40B4-BE49-F238E27FC236}">
                <a16:creationId xmlns:a16="http://schemas.microsoft.com/office/drawing/2014/main" id="{24124FF1-775D-AC4A-81D0-73FC0F54A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250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53E2C7F-F4FF-A94D-ACAE-82823EC88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9105" y="1457520"/>
            <a:ext cx="6696951" cy="2722164"/>
          </a:xfrm>
        </p:spPr>
        <p:txBody>
          <a:bodyPr>
            <a:normAutofit/>
          </a:bodyPr>
          <a:lstStyle/>
          <a:p>
            <a:r>
              <a:rPr lang="ru-RU" sz="7400">
                <a:cs typeface="Calibri Light"/>
              </a:rPr>
              <a:t>"ГлэмпингRelax"</a:t>
            </a:r>
            <a:endParaRPr lang="ru-RU" sz="74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72399" y="5273669"/>
            <a:ext cx="3267951" cy="88290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ru-RU" sz="2000" dirty="0">
                <a:cs typeface="Calibri"/>
              </a:rPr>
              <a:t>Работу выполнили студенты 3 курса, группы ЭКМ-34,</a:t>
            </a:r>
            <a:endParaRPr lang="ru-RU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ru-RU" sz="2000" dirty="0">
                <a:cs typeface="Calibri"/>
              </a:rPr>
              <a:t> </a:t>
            </a:r>
            <a:r>
              <a:rPr lang="ru-RU" sz="2000" err="1">
                <a:cs typeface="Calibri"/>
              </a:rPr>
              <a:t>Гершанок</a:t>
            </a:r>
            <a:r>
              <a:rPr lang="ru-RU" sz="2000" dirty="0">
                <a:cs typeface="Calibri"/>
              </a:rPr>
              <a:t> Максим, Новикова София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ross 14">
            <a:extLst>
              <a:ext uri="{FF2B5EF4-FFF2-40B4-BE49-F238E27FC236}">
                <a16:creationId xmlns:a16="http://schemas.microsoft.com/office/drawing/2014/main" id="{BE50E7BE-734F-224D-B03E-074DE1D12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7667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3556E4-5B44-6CB2-D0DF-7BF956AF9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745280"/>
            <a:ext cx="4114799" cy="1446550"/>
          </a:xfrm>
        </p:spPr>
        <p:txBody>
          <a:bodyPr>
            <a:normAutofit/>
          </a:bodyPr>
          <a:lstStyle/>
          <a:p>
            <a:r>
              <a:rPr lang="ru-RU" dirty="0">
                <a:latin typeface="Batang"/>
                <a:ea typeface="Batang"/>
              </a:rPr>
              <a:t>Проблемы потребителя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D7A60F-CC93-D7F8-4E8A-D6B1AC315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2691638"/>
            <a:ext cx="4114799" cy="3188586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</a:pPr>
            <a:r>
              <a:rPr lang="ru-RU" sz="1900">
                <a:ea typeface="+mn-lt"/>
                <a:cs typeface="+mn-lt"/>
              </a:rPr>
              <a:t>Отсутствие </a:t>
            </a:r>
            <a:r>
              <a:rPr lang="ru-RU" sz="1900" err="1">
                <a:ea typeface="+mn-lt"/>
                <a:cs typeface="+mn-lt"/>
              </a:rPr>
              <a:t>глемпинга</a:t>
            </a:r>
            <a:r>
              <a:rPr lang="ru-RU" sz="1900">
                <a:ea typeface="+mn-lt"/>
                <a:cs typeface="+mn-lt"/>
              </a:rPr>
              <a:t> вблизи центра Перми на берегу Камы, где можно отдохнуть на природе и хорошо провести время с семьёй или друзьями</a:t>
            </a:r>
            <a:endParaRPr lang="ru-RU" sz="1900"/>
          </a:p>
          <a:p>
            <a:pPr marL="342900" indent="-342900">
              <a:lnSpc>
                <a:spcPct val="90000"/>
              </a:lnSpc>
            </a:pPr>
            <a:r>
              <a:rPr lang="ru-RU" sz="1900">
                <a:ea typeface="+mn-lt"/>
                <a:cs typeface="+mn-lt"/>
              </a:rPr>
              <a:t>Переутомление от городской суеты, нехватка свежего воздуха, новых впечатлений, неудовлетворительное качество жизни</a:t>
            </a:r>
            <a:endParaRPr lang="ru-RU" sz="1900"/>
          </a:p>
          <a:p>
            <a:pPr marL="0" indent="0">
              <a:lnSpc>
                <a:spcPct val="90000"/>
              </a:lnSpc>
              <a:buNone/>
            </a:pPr>
            <a:endParaRPr lang="ru-RU" sz="1900"/>
          </a:p>
        </p:txBody>
      </p:sp>
      <p:pic>
        <p:nvPicPr>
          <p:cNvPr id="4" name="Рисунок 3" descr="Изображение выглядит как одежда, обувь, мультфильм, стоящий&#10;&#10;Автоматически созданное описание">
            <a:extLst>
              <a:ext uri="{FF2B5EF4-FFF2-40B4-BE49-F238E27FC236}">
                <a16:creationId xmlns:a16="http://schemas.microsoft.com/office/drawing/2014/main" id="{18AE9DFB-37B0-5F01-AA42-C40FDB11C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709" y="1647905"/>
            <a:ext cx="5731624" cy="382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69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55156-B892-4E2C-DF84-C188397D3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237" y="1204721"/>
            <a:ext cx="3609983" cy="14465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700" dirty="0">
                <a:latin typeface="Book Antiqua"/>
                <a:ea typeface="+mn-lt"/>
                <a:cs typeface="+mn-lt"/>
              </a:rPr>
              <a:t>Наше решение проблемы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E78785-F6DD-64CE-03FD-EE63FAC3F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9209" y="2646815"/>
            <a:ext cx="3609983" cy="318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/>
              <a:t>-</a:t>
            </a:r>
            <a:r>
              <a:rPr lang="ru-RU" dirty="0">
                <a:latin typeface="Calibri"/>
                <a:ea typeface="+mn-lt"/>
                <a:cs typeface="+mn-lt"/>
              </a:rPr>
              <a:t>Создание </a:t>
            </a:r>
            <a:r>
              <a:rPr lang="ru-RU" err="1">
                <a:latin typeface="Calibri"/>
                <a:ea typeface="+mn-lt"/>
                <a:cs typeface="+mn-lt"/>
              </a:rPr>
              <a:t>глемпинга</a:t>
            </a:r>
            <a:r>
              <a:rPr lang="ru-RU" dirty="0">
                <a:latin typeface="Calibri"/>
                <a:ea typeface="+mn-lt"/>
                <a:cs typeface="+mn-lt"/>
              </a:rPr>
              <a:t> «</a:t>
            </a:r>
            <a:r>
              <a:rPr lang="ru-RU" err="1">
                <a:latin typeface="Calibri"/>
                <a:ea typeface="+mn-lt"/>
                <a:cs typeface="+mn-lt"/>
              </a:rPr>
              <a:t>ГлемпRelax</a:t>
            </a:r>
            <a:r>
              <a:rPr lang="ru-RU" dirty="0">
                <a:latin typeface="Calibri"/>
                <a:ea typeface="+mn-lt"/>
                <a:cs typeface="+mn-lt"/>
              </a:rPr>
              <a:t>» и прилагающихся к нему впечатлений вблизи города</a:t>
            </a:r>
            <a:endParaRPr lang="ru-RU" dirty="0">
              <a:latin typeface="Calibri"/>
            </a:endParaRPr>
          </a:p>
        </p:txBody>
      </p:sp>
      <p:pic>
        <p:nvPicPr>
          <p:cNvPr id="4" name="Рисунок 3" descr="Изображение выглядит как рисунок, зарисовка, иллюстрация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2B7B0BB6-9802-E4D8-8407-6252FEEAAE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07"/>
          <a:stretch/>
        </p:blipFill>
        <p:spPr>
          <a:xfrm>
            <a:off x="5963512" y="1497220"/>
            <a:ext cx="3990997" cy="4127230"/>
          </a:xfrm>
          <a:prstGeom prst="rect">
            <a:avLst/>
          </a:prstGeom>
        </p:spPr>
      </p:pic>
      <p:sp>
        <p:nvSpPr>
          <p:cNvPr id="20" name="Cross 19">
            <a:extLst>
              <a:ext uri="{FF2B5EF4-FFF2-40B4-BE49-F238E27FC236}">
                <a16:creationId xmlns:a16="http://schemas.microsoft.com/office/drawing/2014/main" id="{BE50E7BE-734F-224D-B03E-074DE1D12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7667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38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601F63-66F0-1530-4D63-539434CE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991809"/>
            <a:ext cx="4461630" cy="14465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kern="1200" err="1">
                <a:latin typeface="Batang"/>
                <a:ea typeface="Batang"/>
              </a:rPr>
              <a:t>Основные</a:t>
            </a:r>
            <a:r>
              <a:rPr lang="en-US" sz="2400" kern="1200" dirty="0">
                <a:latin typeface="Batang"/>
                <a:ea typeface="Batang"/>
              </a:rPr>
              <a:t> </a:t>
            </a:r>
            <a:r>
              <a:rPr lang="en-US" sz="2400" kern="1200" err="1">
                <a:latin typeface="Batang"/>
                <a:ea typeface="Batang"/>
              </a:rPr>
              <a:t>конкуренты</a:t>
            </a:r>
            <a:br>
              <a:rPr lang="en-US" sz="2400" kern="1200" dirty="0">
                <a:latin typeface="Batang"/>
              </a:rPr>
            </a:br>
            <a:r>
              <a:rPr lang="en-US" sz="2400" kern="1200" err="1">
                <a:latin typeface="Batang"/>
                <a:ea typeface="Batang"/>
              </a:rPr>
              <a:t>Конкурентные</a:t>
            </a:r>
            <a:r>
              <a:rPr lang="en-US" sz="2400" kern="1200" dirty="0">
                <a:latin typeface="Batang"/>
                <a:ea typeface="Batang"/>
              </a:rPr>
              <a:t> </a:t>
            </a:r>
            <a:r>
              <a:rPr lang="en-US" sz="2400" kern="1200" err="1">
                <a:latin typeface="Batang"/>
                <a:ea typeface="Batang"/>
              </a:rPr>
              <a:t>преимущества</a:t>
            </a:r>
            <a:br>
              <a:rPr lang="en-US" sz="2400" kern="1200" dirty="0"/>
            </a:br>
            <a:endParaRPr lang="en-US" sz="2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6768C6-5350-D87A-7D1D-53B7ED8D3C35}"/>
              </a:ext>
            </a:extLst>
          </p:cNvPr>
          <p:cNvSpPr txBox="1"/>
          <p:nvPr/>
        </p:nvSpPr>
        <p:spPr>
          <a:xfrm>
            <a:off x="565150" y="2691638"/>
            <a:ext cx="3609983" cy="318858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         </a:t>
            </a:r>
            <a:r>
              <a:rPr lang="en-US" dirty="0" err="1"/>
              <a:t>Наши</a:t>
            </a:r>
            <a:r>
              <a:rPr lang="en-US" dirty="0"/>
              <a:t> </a:t>
            </a:r>
            <a:r>
              <a:rPr lang="en-US" dirty="0" err="1"/>
              <a:t>преимущества</a:t>
            </a:r>
            <a:r>
              <a:rPr lang="en-US" dirty="0"/>
              <a:t>:</a:t>
            </a:r>
            <a:endParaRPr lang="ru-RU" dirty="0"/>
          </a:p>
          <a:p>
            <a:pPr indent="-228600">
              <a:spcAft>
                <a:spcPts val="600"/>
              </a:spcAft>
              <a:buFont typeface="System Font Regular"/>
              <a:buChar char="–"/>
            </a:pPr>
            <a:r>
              <a:rPr lang="en-US" dirty="0"/>
              <a:t> </a:t>
            </a:r>
            <a:r>
              <a:rPr lang="en-US" err="1"/>
              <a:t>Близкое</a:t>
            </a:r>
            <a:r>
              <a:rPr lang="en-US" dirty="0"/>
              <a:t> </a:t>
            </a:r>
            <a:r>
              <a:rPr lang="en-US" err="1"/>
              <a:t>месторасположение</a:t>
            </a:r>
            <a:r>
              <a:rPr lang="en-US" dirty="0"/>
              <a:t> </a:t>
            </a:r>
            <a:r>
              <a:rPr lang="en-US" err="1"/>
              <a:t>относительно</a:t>
            </a:r>
            <a:r>
              <a:rPr lang="en-US" dirty="0"/>
              <a:t> </a:t>
            </a:r>
            <a:r>
              <a:rPr lang="en-US" err="1"/>
              <a:t>центра</a:t>
            </a:r>
            <a:r>
              <a:rPr lang="en-US" dirty="0"/>
              <a:t> </a:t>
            </a:r>
            <a:r>
              <a:rPr lang="en-US" err="1"/>
              <a:t>Перми</a:t>
            </a:r>
            <a:r>
              <a:rPr lang="en-US" dirty="0"/>
              <a:t> </a:t>
            </a:r>
            <a:r>
              <a:rPr lang="en-US" err="1"/>
              <a:t>на</a:t>
            </a:r>
            <a:r>
              <a:rPr lang="en-US" dirty="0"/>
              <a:t> </a:t>
            </a:r>
            <a:r>
              <a:rPr lang="en-US" err="1"/>
              <a:t>берегу</a:t>
            </a:r>
            <a:r>
              <a:rPr lang="en-US" dirty="0"/>
              <a:t> </a:t>
            </a:r>
            <a:r>
              <a:rPr lang="en-US" err="1"/>
              <a:t>Камы</a:t>
            </a:r>
            <a:endParaRPr lang="ru-RU" err="1"/>
          </a:p>
          <a:p>
            <a:pPr indent="-228600">
              <a:spcAft>
                <a:spcPts val="600"/>
              </a:spcAft>
              <a:buFont typeface="System Font Regular"/>
              <a:buChar char="–"/>
            </a:pPr>
            <a:r>
              <a:rPr lang="en-US" dirty="0"/>
              <a:t> </a:t>
            </a:r>
            <a:r>
              <a:rPr lang="en-US" err="1"/>
              <a:t>Широкий</a:t>
            </a:r>
            <a:r>
              <a:rPr lang="en-US" dirty="0"/>
              <a:t> </a:t>
            </a:r>
            <a:r>
              <a:rPr lang="en-US" err="1"/>
              <a:t>спектр</a:t>
            </a:r>
            <a:r>
              <a:rPr lang="en-US" dirty="0"/>
              <a:t> </a:t>
            </a:r>
            <a:r>
              <a:rPr lang="en-US" err="1"/>
              <a:t>дополнительных</a:t>
            </a:r>
            <a:r>
              <a:rPr lang="en-US" dirty="0"/>
              <a:t> </a:t>
            </a:r>
            <a:r>
              <a:rPr lang="en-US" err="1"/>
              <a:t>услуг</a:t>
            </a:r>
            <a:endParaRPr lang="en-US" dirty="0" err="1"/>
          </a:p>
          <a:p>
            <a:pPr indent="-228600">
              <a:spcAft>
                <a:spcPts val="600"/>
              </a:spcAft>
              <a:buFont typeface="System Font Regular"/>
              <a:buChar char="–"/>
            </a:pPr>
            <a:r>
              <a:rPr lang="en-US" dirty="0" err="1"/>
              <a:t>Высокий</a:t>
            </a:r>
            <a:r>
              <a:rPr lang="en-US" dirty="0"/>
              <a:t> </a:t>
            </a:r>
            <a:r>
              <a:rPr lang="en-US" dirty="0" err="1"/>
              <a:t>уровень</a:t>
            </a:r>
            <a:r>
              <a:rPr lang="en-US" dirty="0"/>
              <a:t> </a:t>
            </a:r>
            <a:r>
              <a:rPr lang="en-US" dirty="0" err="1"/>
              <a:t>сервиса</a:t>
            </a:r>
            <a:endParaRPr lang="en-US" dirty="0"/>
          </a:p>
        </p:txBody>
      </p:sp>
      <p:pic>
        <p:nvPicPr>
          <p:cNvPr id="4" name="Объект 3" descr="Изображение выглядит как текст, диаграмма, снимок экрана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3F2417B6-7FEA-762D-8A2A-CA8D80608E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67452" y="1497220"/>
            <a:ext cx="6183116" cy="4127230"/>
          </a:xfrm>
          <a:prstGeom prst="rect">
            <a:avLst/>
          </a:prstGeom>
        </p:spPr>
      </p:pic>
      <p:sp>
        <p:nvSpPr>
          <p:cNvPr id="13" name="Cross 12">
            <a:extLst>
              <a:ext uri="{FF2B5EF4-FFF2-40B4-BE49-F238E27FC236}">
                <a16:creationId xmlns:a16="http://schemas.microsoft.com/office/drawing/2014/main" id="{BE50E7BE-734F-224D-B03E-074DE1D12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7667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6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6C0605-FB44-DA95-5C64-9E9196122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Изображение выглядит как текст, снимок экрана, Шрифт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78BBF7B3-0735-7D59-0234-28C674FF20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63" y="-24920"/>
            <a:ext cx="12175658" cy="688268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7AE7BC-F046-FBDF-34F9-2996188034CF}"/>
              </a:ext>
            </a:extLst>
          </p:cNvPr>
          <p:cNvSpPr txBox="1"/>
          <p:nvPr/>
        </p:nvSpPr>
        <p:spPr>
          <a:xfrm>
            <a:off x="9848246" y="1531189"/>
            <a:ext cx="224621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latin typeface="Calibri"/>
                <a:ea typeface="+mn-lt"/>
                <a:cs typeface="+mn-lt"/>
              </a:rPr>
              <a:t>молодые пары (20-30 лет), семьи с детьми, компании друзей (18-35 </a:t>
            </a:r>
            <a:endParaRPr lang="ru-RU" sz="2000">
              <a:latin typeface="Calibri"/>
              <a:ea typeface="Calibri"/>
              <a:cs typeface="Calibri"/>
            </a:endParaRPr>
          </a:p>
          <a:p>
            <a:r>
              <a:rPr lang="ru-RU" sz="2000" dirty="0">
                <a:latin typeface="Calibri"/>
                <a:ea typeface="+mn-lt"/>
                <a:cs typeface="+mn-lt"/>
              </a:rPr>
              <a:t>лет), пожилые люди</a:t>
            </a:r>
            <a:endParaRPr lang="ru-RU" sz="2000" dirty="0"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167C38-3FE1-74E4-B80C-88134019F80F}"/>
              </a:ext>
            </a:extLst>
          </p:cNvPr>
          <p:cNvSpPr txBox="1"/>
          <p:nvPr/>
        </p:nvSpPr>
        <p:spPr>
          <a:xfrm>
            <a:off x="4982241" y="1605816"/>
            <a:ext cx="2312288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+mn-lt"/>
                <a:cs typeface="+mn-lt"/>
              </a:rPr>
              <a:t>спектр доп. услуг (кинотеатр, баня, яхт-клуб, спортивные </a:t>
            </a:r>
            <a:endParaRPr lang="ru-RU" dirty="0"/>
          </a:p>
          <a:p>
            <a:r>
              <a:rPr lang="ru-RU" dirty="0">
                <a:ea typeface="+mn-lt"/>
                <a:cs typeface="+mn-lt"/>
              </a:rPr>
              <a:t>площадки, активный отдых), высокий уровень сервиса, телеграмм-бот для записи и </a:t>
            </a:r>
            <a:endParaRPr lang="ru-RU"/>
          </a:p>
          <a:p>
            <a:r>
              <a:rPr lang="ru-RU" dirty="0">
                <a:ea typeface="+mn-lt"/>
                <a:cs typeface="+mn-lt"/>
              </a:rPr>
              <a:t>предварительного просмотра домиков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D0212A-720B-D02E-047D-606CB1C85805}"/>
              </a:ext>
            </a:extLst>
          </p:cNvPr>
          <p:cNvSpPr txBox="1"/>
          <p:nvPr/>
        </p:nvSpPr>
        <p:spPr>
          <a:xfrm>
            <a:off x="7289429" y="3522010"/>
            <a:ext cx="255795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latin typeface="Calibri"/>
                <a:ea typeface="+mn-lt"/>
                <a:cs typeface="+mn-lt"/>
              </a:rPr>
              <a:t>реклама в социальных сетях, радио, телевидение, блогеры, </a:t>
            </a:r>
            <a:endParaRPr lang="ru-RU" sz="1600">
              <a:latin typeface="Calibri"/>
              <a:ea typeface="Calibri"/>
              <a:cs typeface="Calibri"/>
            </a:endParaRPr>
          </a:p>
          <a:p>
            <a:r>
              <a:rPr lang="ru-RU" sz="1600" dirty="0">
                <a:latin typeface="Calibri"/>
                <a:ea typeface="+mn-lt"/>
                <a:cs typeface="+mn-lt"/>
              </a:rPr>
              <a:t>сотрудничество с туристическими агентствами</a:t>
            </a:r>
            <a:endParaRPr lang="ru-RU" sz="1600" dirty="0"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90873C-782C-0B62-19C7-0A18C13C4E75}"/>
              </a:ext>
            </a:extLst>
          </p:cNvPr>
          <p:cNvSpPr txBox="1"/>
          <p:nvPr/>
        </p:nvSpPr>
        <p:spPr>
          <a:xfrm>
            <a:off x="192537" y="1927411"/>
            <a:ext cx="2225215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latin typeface="Calibri"/>
                <a:ea typeface="+mn-lt"/>
                <a:cs typeface="+mn-lt"/>
              </a:rPr>
              <a:t>кафедра туризма, организаторы мероприятий, другие предприниматели</a:t>
            </a:r>
            <a:endParaRPr lang="ru-RU" sz="2000" dirty="0"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BA84FB-A881-D3CB-AF13-01563C804E5B}"/>
              </a:ext>
            </a:extLst>
          </p:cNvPr>
          <p:cNvSpPr txBox="1"/>
          <p:nvPr/>
        </p:nvSpPr>
        <p:spPr>
          <a:xfrm>
            <a:off x="7288559" y="1717331"/>
            <a:ext cx="266732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+mn-lt"/>
                <a:cs typeface="+mn-lt"/>
              </a:rPr>
              <a:t>внедрение </a:t>
            </a:r>
            <a:r>
              <a:rPr lang="ru-RU" dirty="0" err="1">
                <a:ea typeface="+mn-lt"/>
                <a:cs typeface="+mn-lt"/>
              </a:rPr>
              <a:t>CRM,система</a:t>
            </a:r>
            <a:r>
              <a:rPr lang="ru-RU" dirty="0">
                <a:ea typeface="+mn-lt"/>
                <a:cs typeface="+mn-lt"/>
              </a:rPr>
              <a:t> скидок и подарков, прозрачный </a:t>
            </a:r>
            <a:endParaRPr lang="ru-RU" dirty="0"/>
          </a:p>
          <a:p>
            <a:pPr algn="l"/>
            <a:r>
              <a:rPr lang="ru-RU" dirty="0">
                <a:ea typeface="+mn-lt"/>
                <a:cs typeface="+mn-lt"/>
              </a:rPr>
              <a:t>сервис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3FAA9C-1A6D-729E-FC34-AA9BC13EF8AF}"/>
              </a:ext>
            </a:extLst>
          </p:cNvPr>
          <p:cNvSpPr txBox="1"/>
          <p:nvPr/>
        </p:nvSpPr>
        <p:spPr>
          <a:xfrm>
            <a:off x="7995227" y="5512955"/>
            <a:ext cx="331931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+mn-lt"/>
                <a:cs typeface="+mn-lt"/>
              </a:rPr>
              <a:t>аренда домиков, дополнительные услуги, инвестиции, </a:t>
            </a:r>
            <a:endParaRPr lang="ru-RU" dirty="0"/>
          </a:p>
          <a:p>
            <a:r>
              <a:rPr lang="ru-RU" dirty="0">
                <a:ea typeface="+mn-lt"/>
                <a:cs typeface="+mn-lt"/>
              </a:rPr>
              <a:t>сувенирная лавка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3A34AA-B8F0-2AD2-A50D-E68D65B0BFEC}"/>
              </a:ext>
            </a:extLst>
          </p:cNvPr>
          <p:cNvSpPr txBox="1"/>
          <p:nvPr/>
        </p:nvSpPr>
        <p:spPr>
          <a:xfrm>
            <a:off x="2526270" y="3559856"/>
            <a:ext cx="250819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+mn-lt"/>
                <a:cs typeface="+mn-lt"/>
              </a:rPr>
              <a:t>земля, оборудование, мебель и интерьер, инфраструктура, соцсети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9D2A7F-7612-5126-A486-7DE1AA6B8AC3}"/>
              </a:ext>
            </a:extLst>
          </p:cNvPr>
          <p:cNvSpPr txBox="1"/>
          <p:nvPr/>
        </p:nvSpPr>
        <p:spPr>
          <a:xfrm>
            <a:off x="2469804" y="1718093"/>
            <a:ext cx="2512161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latin typeface="Calibri"/>
                <a:ea typeface="+mn-lt"/>
                <a:cs typeface="+mn-lt"/>
              </a:rPr>
              <a:t>сдача в аренду комфортабельных домиков, предоставление </a:t>
            </a:r>
            <a:endParaRPr lang="ru-RU" sz="1600">
              <a:latin typeface="Calibri"/>
              <a:ea typeface="Calibri"/>
              <a:cs typeface="Calibri"/>
            </a:endParaRPr>
          </a:p>
          <a:p>
            <a:r>
              <a:rPr lang="ru-RU" sz="1600" dirty="0">
                <a:latin typeface="Calibri"/>
                <a:ea typeface="+mn-lt"/>
                <a:cs typeface="+mn-lt"/>
              </a:rPr>
              <a:t>дополнительных услуг</a:t>
            </a:r>
            <a:endParaRPr lang="ru-RU" sz="1600" dirty="0"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5D7B86-30E9-00FA-3D6E-2C3EE23A2C03}"/>
              </a:ext>
            </a:extLst>
          </p:cNvPr>
          <p:cNvSpPr txBox="1"/>
          <p:nvPr/>
        </p:nvSpPr>
        <p:spPr>
          <a:xfrm>
            <a:off x="1803922" y="5325939"/>
            <a:ext cx="363442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+mn-lt"/>
                <a:cs typeface="+mn-lt"/>
              </a:rPr>
              <a:t>зарплата, расходные материалы, коммунальные услуги, рекламная </a:t>
            </a:r>
            <a:endParaRPr lang="ru-RU" dirty="0"/>
          </a:p>
          <a:p>
            <a:r>
              <a:rPr lang="ru-RU" dirty="0">
                <a:ea typeface="+mn-lt"/>
                <a:cs typeface="+mn-lt"/>
              </a:rPr>
              <a:t>кампания, разрешения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228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BE50E7BE-734F-224D-B03E-074DE1D12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7667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55CA8B-84E0-1B0E-966F-D46FA649C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610809"/>
            <a:ext cx="4450975" cy="1446550"/>
          </a:xfrm>
        </p:spPr>
        <p:txBody>
          <a:bodyPr>
            <a:normAutofit/>
          </a:bodyPr>
          <a:lstStyle/>
          <a:p>
            <a:r>
              <a:rPr lang="ru-RU" sz="4100" dirty="0">
                <a:latin typeface="Batang"/>
                <a:ea typeface="Batang"/>
              </a:rPr>
              <a:t>Маркетинговая стратегия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14420E-8F02-579B-26BC-F327EB079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326" y="2220991"/>
            <a:ext cx="5627593" cy="391696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dirty="0">
                <a:latin typeface="Calibri Light"/>
                <a:ea typeface="+mn-lt"/>
                <a:cs typeface="+mn-lt"/>
              </a:rPr>
              <a:t>Дифференциация (предлагаем товары или услуги, которые отличаются от аналогичных у конкурентов)</a:t>
            </a:r>
            <a:endParaRPr lang="ru-RU" dirty="0">
              <a:latin typeface="Calibri Light"/>
              <a:ea typeface="Calibri Light"/>
              <a:cs typeface="Calibri Light"/>
            </a:endParaRPr>
          </a:p>
          <a:p>
            <a:pPr>
              <a:lnSpc>
                <a:spcPct val="90000"/>
              </a:lnSpc>
            </a:pPr>
            <a:r>
              <a:rPr lang="ru-RU" dirty="0">
                <a:latin typeface="Calibri Light"/>
                <a:ea typeface="+mn-lt"/>
                <a:cs typeface="+mn-lt"/>
              </a:rPr>
              <a:t>Фокусирование (смещаем фокус с продукта на покупателя)</a:t>
            </a:r>
            <a:endParaRPr lang="ru-RU">
              <a:latin typeface="Calibri Light"/>
              <a:ea typeface="Calibri Light"/>
              <a:cs typeface="Calibri Light"/>
            </a:endParaRPr>
          </a:p>
          <a:p>
            <a:pPr>
              <a:lnSpc>
                <a:spcPct val="90000"/>
              </a:lnSpc>
            </a:pPr>
            <a:r>
              <a:rPr lang="ru-RU" dirty="0">
                <a:latin typeface="Calibri Light"/>
                <a:ea typeface="+mn-lt"/>
                <a:cs typeface="+mn-lt"/>
              </a:rPr>
              <a:t>Расширение</a:t>
            </a:r>
            <a:endParaRPr lang="ru-RU">
              <a:latin typeface="Calibri Light"/>
              <a:ea typeface="Calibri Light"/>
              <a:cs typeface="Calibri Light"/>
            </a:endParaRPr>
          </a:p>
          <a:p>
            <a:pPr>
              <a:lnSpc>
                <a:spcPct val="90000"/>
              </a:lnSpc>
            </a:pPr>
            <a:r>
              <a:rPr lang="ru-RU" dirty="0">
                <a:latin typeface="Calibri Light"/>
                <a:ea typeface="+mn-lt"/>
                <a:cs typeface="+mn-lt"/>
              </a:rPr>
              <a:t>Удержание (удерживаем текущие позиции на рынке за счёт фокусирования на продвижении услуг)</a:t>
            </a:r>
            <a:endParaRPr lang="ru-RU" dirty="0">
              <a:latin typeface="Calibri Light"/>
              <a:ea typeface="Calibri Light"/>
              <a:cs typeface="Calibri Light"/>
            </a:endParaRPr>
          </a:p>
          <a:p>
            <a:pPr>
              <a:lnSpc>
                <a:spcPct val="90000"/>
              </a:lnSpc>
            </a:pPr>
            <a:r>
              <a:rPr lang="ru-RU" dirty="0">
                <a:latin typeface="Calibri Light"/>
                <a:ea typeface="+mn-lt"/>
                <a:cs typeface="+mn-lt"/>
              </a:rPr>
              <a:t>Стратегия кооперации (взаимодействие с другими компаниями)</a:t>
            </a:r>
            <a:endParaRPr lang="ru-RU">
              <a:latin typeface="Calibri Light"/>
              <a:ea typeface="Batang"/>
              <a:cs typeface="Calibri Light"/>
            </a:endParaRPr>
          </a:p>
          <a:p>
            <a:pPr marL="0" indent="0">
              <a:lnSpc>
                <a:spcPct val="90000"/>
              </a:lnSpc>
              <a:buNone/>
            </a:pPr>
            <a:endParaRPr lang="ru-RU" sz="1300"/>
          </a:p>
        </p:txBody>
      </p:sp>
      <p:pic>
        <p:nvPicPr>
          <p:cNvPr id="4" name="Рисунок 3" descr="Изображение выглядит как текст, Человеческое лицо, мультфильм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F3A22393-20FC-EFC4-247B-69BA348BC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91" y="1636699"/>
            <a:ext cx="5731624" cy="382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873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DD8ED2-C891-A1B7-CA6A-801EEEC03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610809"/>
            <a:ext cx="5212975" cy="1446550"/>
          </a:xfrm>
        </p:spPr>
        <p:txBody>
          <a:bodyPr>
            <a:normAutofit/>
          </a:bodyPr>
          <a:lstStyle/>
          <a:p>
            <a:r>
              <a:rPr lang="ru-RU" dirty="0">
                <a:latin typeface="Batang"/>
                <a:ea typeface="Batang"/>
              </a:rPr>
              <a:t>Оценка рынка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1F5B9C-C0B2-8423-C2BE-AC059A46C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929638"/>
            <a:ext cx="5515534" cy="3950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800" dirty="0">
                <a:latin typeface="Calibri"/>
                <a:ea typeface="+mn-lt"/>
                <a:cs typeface="+mn-lt"/>
              </a:rPr>
              <a:t>Целевая аудитория в сегменте B2C: любители отдыха на природе</a:t>
            </a:r>
            <a:endParaRPr lang="ru-RU" sz="1800"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ru-RU" sz="1800" dirty="0">
                <a:latin typeface="Calibri"/>
                <a:ea typeface="+mn-lt"/>
                <a:cs typeface="+mn-lt"/>
              </a:rPr>
              <a:t>TAM: общий объём рынка </a:t>
            </a:r>
            <a:r>
              <a:rPr lang="ru-RU" sz="1800" err="1">
                <a:latin typeface="Calibri"/>
                <a:ea typeface="+mn-lt"/>
                <a:cs typeface="+mn-lt"/>
              </a:rPr>
              <a:t>глэмпига</a:t>
            </a:r>
            <a:r>
              <a:rPr lang="ru-RU" sz="1800" dirty="0">
                <a:latin typeface="Calibri"/>
                <a:ea typeface="+mn-lt"/>
                <a:cs typeface="+mn-lt"/>
              </a:rPr>
              <a:t> в России, на котором можно получить потенциальную прибыль – 1,94 млрд. </a:t>
            </a:r>
            <a:r>
              <a:rPr lang="ru-RU" sz="1800" err="1">
                <a:latin typeface="Calibri"/>
                <a:ea typeface="+mn-lt"/>
                <a:cs typeface="+mn-lt"/>
              </a:rPr>
              <a:t>руб</a:t>
            </a:r>
            <a:r>
              <a:rPr lang="ru-RU" sz="1800" dirty="0">
                <a:latin typeface="Calibri"/>
                <a:ea typeface="+mn-lt"/>
                <a:cs typeface="+mn-lt"/>
              </a:rPr>
              <a:t>/год</a:t>
            </a:r>
            <a:endParaRPr lang="ru-RU" sz="1800"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ru-RU" sz="1800" dirty="0">
                <a:latin typeface="Calibri"/>
                <a:ea typeface="+mn-lt"/>
                <a:cs typeface="+mn-lt"/>
              </a:rPr>
              <a:t>SAM: доступный объём рынка в России, рынок прямых конкурентов </a:t>
            </a:r>
            <a:r>
              <a:rPr lang="ru-RU" sz="1800" err="1">
                <a:latin typeface="Calibri"/>
                <a:ea typeface="+mn-lt"/>
                <a:cs typeface="+mn-lt"/>
              </a:rPr>
              <a:t>ианалогов</a:t>
            </a:r>
            <a:r>
              <a:rPr lang="ru-RU" sz="1800" dirty="0">
                <a:latin typeface="Calibri"/>
                <a:ea typeface="+mn-lt"/>
                <a:cs typeface="+mn-lt"/>
              </a:rPr>
              <a:t> с учётом доли «активных» потребителей – 97 млн. </a:t>
            </a:r>
            <a:r>
              <a:rPr lang="ru-RU" sz="1800" err="1">
                <a:latin typeface="Calibri"/>
                <a:ea typeface="+mn-lt"/>
                <a:cs typeface="+mn-lt"/>
              </a:rPr>
              <a:t>руб</a:t>
            </a:r>
            <a:r>
              <a:rPr lang="ru-RU" sz="1800" dirty="0">
                <a:latin typeface="Calibri"/>
                <a:ea typeface="+mn-lt"/>
                <a:cs typeface="+mn-lt"/>
              </a:rPr>
              <a:t>/год</a:t>
            </a:r>
            <a:endParaRPr lang="ru-RU" sz="1800"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ru-RU" sz="1800" dirty="0">
                <a:latin typeface="Calibri"/>
                <a:ea typeface="+mn-lt"/>
                <a:cs typeface="+mn-lt"/>
              </a:rPr>
              <a:t>SOM: реально достижимый объём рынка в Пермском крае, объём прибыли, который компания может извлечь – 8,9 млн. </a:t>
            </a:r>
            <a:r>
              <a:rPr lang="ru-RU" sz="1800" err="1">
                <a:latin typeface="Calibri"/>
                <a:ea typeface="+mn-lt"/>
                <a:cs typeface="+mn-lt"/>
              </a:rPr>
              <a:t>руб</a:t>
            </a:r>
            <a:r>
              <a:rPr lang="ru-RU" sz="1800" dirty="0">
                <a:latin typeface="Calibri"/>
                <a:ea typeface="+mn-lt"/>
                <a:cs typeface="+mn-lt"/>
              </a:rPr>
              <a:t>/год</a:t>
            </a:r>
            <a:endParaRPr lang="ru-RU" sz="1800">
              <a:latin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ru-RU" sz="1300"/>
          </a:p>
        </p:txBody>
      </p:sp>
      <p:pic>
        <p:nvPicPr>
          <p:cNvPr id="4" name="Рисунок 3" descr="Изображение выглядит как текст, снимок экрана, круг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71D2BD80-A447-1EA6-4DFE-2EA514B1FB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23" t="22321" r="26654" b="7614"/>
          <a:stretch/>
        </p:blipFill>
        <p:spPr>
          <a:xfrm>
            <a:off x="6187948" y="1713604"/>
            <a:ext cx="5233092" cy="4640139"/>
          </a:xfrm>
          <a:prstGeom prst="rect">
            <a:avLst/>
          </a:prstGeom>
        </p:spPr>
      </p:pic>
      <p:sp>
        <p:nvSpPr>
          <p:cNvPr id="11" name="Cross 10">
            <a:extLst>
              <a:ext uri="{FF2B5EF4-FFF2-40B4-BE49-F238E27FC236}">
                <a16:creationId xmlns:a16="http://schemas.microsoft.com/office/drawing/2014/main" id="{EAB1217A-7C36-3A41-8536-BC68C4521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6810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D1EA6-3CE4-42FB-DC5B-372ED8D43048}"/>
              </a:ext>
            </a:extLst>
          </p:cNvPr>
          <p:cNvSpPr txBox="1"/>
          <p:nvPr/>
        </p:nvSpPr>
        <p:spPr>
          <a:xfrm>
            <a:off x="8160683" y="2596962"/>
            <a:ext cx="15268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1,94 млрд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C48A37-4AC1-F2BB-DBD7-C48972A18E9A}"/>
              </a:ext>
            </a:extLst>
          </p:cNvPr>
          <p:cNvSpPr txBox="1"/>
          <p:nvPr/>
        </p:nvSpPr>
        <p:spPr>
          <a:xfrm>
            <a:off x="8295154" y="3781985"/>
            <a:ext cx="147077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97 млн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0361DF-33A8-3D17-DED4-21BA99C407A9}"/>
              </a:ext>
            </a:extLst>
          </p:cNvPr>
          <p:cNvSpPr txBox="1"/>
          <p:nvPr/>
        </p:nvSpPr>
        <p:spPr>
          <a:xfrm>
            <a:off x="8236323" y="4916580"/>
            <a:ext cx="113459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8,9 млн</a:t>
            </a:r>
          </a:p>
        </p:txBody>
      </p:sp>
    </p:spTree>
    <p:extLst>
      <p:ext uri="{BB962C8B-B14F-4D97-AF65-F5344CB8AC3E}">
        <p14:creationId xmlns:p14="http://schemas.microsoft.com/office/powerpoint/2010/main" val="4108675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ross 38">
            <a:extLst>
              <a:ext uri="{FF2B5EF4-FFF2-40B4-BE49-F238E27FC236}">
                <a16:creationId xmlns:a16="http://schemas.microsoft.com/office/drawing/2014/main" id="{57A23F45-CDAE-8A40-8DE7-92A0BBC11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681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40">
            <a:extLst>
              <a:ext uri="{FF2B5EF4-FFF2-40B4-BE49-F238E27FC236}">
                <a16:creationId xmlns:a16="http://schemas.microsoft.com/office/drawing/2014/main" id="{68546383-CCC4-544B-B0D8-DE78DE39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2" name="Rectangle 42">
            <a:extLst>
              <a:ext uri="{FF2B5EF4-FFF2-40B4-BE49-F238E27FC236}">
                <a16:creationId xmlns:a16="http://schemas.microsoft.com/office/drawing/2014/main" id="{6CA2C65D-0168-1245-86C8-62A8A6F7B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Заголовок 1">
            <a:extLst>
              <a:ext uri="{FF2B5EF4-FFF2-40B4-BE49-F238E27FC236}">
                <a16:creationId xmlns:a16="http://schemas.microsoft.com/office/drawing/2014/main" id="{7AFACC3E-5671-E84E-D774-F56DCE3B4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13" y="-1864284"/>
            <a:ext cx="9590351" cy="27221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spc="-150" err="1">
                <a:latin typeface="Batang"/>
                <a:ea typeface="Batang"/>
              </a:rPr>
              <a:t>Финансовый</a:t>
            </a:r>
            <a:r>
              <a:rPr lang="en-US" sz="3600" spc="-150" dirty="0">
                <a:latin typeface="Batang"/>
                <a:ea typeface="Batang"/>
              </a:rPr>
              <a:t> </a:t>
            </a:r>
            <a:r>
              <a:rPr lang="en-US" sz="3600" spc="-150" err="1">
                <a:latin typeface="Batang"/>
                <a:ea typeface="Batang"/>
              </a:rPr>
              <a:t>прогноз</a:t>
            </a:r>
            <a:endParaRPr lang="en-US" sz="3600" kern="1200" spc="-150">
              <a:latin typeface="Batang"/>
              <a:ea typeface="Batang"/>
            </a:endParaRPr>
          </a:p>
        </p:txBody>
      </p:sp>
      <p:pic>
        <p:nvPicPr>
          <p:cNvPr id="2" name="Объект 1" descr="Изображение выглядит как текст, снимок экрана, число, Параллельный&#10;&#10;Автоматически созданное описание">
            <a:extLst>
              <a:ext uri="{FF2B5EF4-FFF2-40B4-BE49-F238E27FC236}">
                <a16:creationId xmlns:a16="http://schemas.microsoft.com/office/drawing/2014/main" id="{BFA970A6-75D0-A86D-EE34-8D1B908C31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657" y="1212462"/>
            <a:ext cx="11900486" cy="5026349"/>
          </a:xfrm>
        </p:spPr>
      </p:pic>
    </p:spTree>
    <p:extLst>
      <p:ext uri="{BB962C8B-B14F-4D97-AF65-F5344CB8AC3E}">
        <p14:creationId xmlns:p14="http://schemas.microsoft.com/office/powerpoint/2010/main" val="2699353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227D51-204B-ED48-AF9A-0BE9633FE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243" y="1096772"/>
            <a:ext cx="6503180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57A23F45-CDAE-8A40-8DE7-92A0BBC11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681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546383-CCC4-544B-B0D8-DE78DE39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CA2C65D-0168-1245-86C8-62A8A6F7B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C50C09-636B-4A46-2179-325AD1378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2614" y="1625608"/>
            <a:ext cx="5177087" cy="272216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 kern="1200" spc="-150" dirty="0" err="1">
                <a:latin typeface="Batang"/>
                <a:ea typeface="Batang"/>
              </a:rPr>
              <a:t>Показатели</a:t>
            </a:r>
            <a:r>
              <a:rPr lang="en-US" sz="5000" kern="1200" spc="-150" dirty="0">
                <a:latin typeface="Batang"/>
                <a:ea typeface="Batang"/>
              </a:rPr>
              <a:t> </a:t>
            </a:r>
            <a:r>
              <a:rPr lang="en-US" sz="5000" spc="-150" dirty="0" err="1">
                <a:latin typeface="Batang"/>
                <a:ea typeface="Batang"/>
              </a:rPr>
              <a:t>эффективности</a:t>
            </a:r>
            <a:endParaRPr lang="en-US" sz="5000" kern="1200" spc="-150" dirty="0" err="1">
              <a:latin typeface="+mj-lt"/>
            </a:endParaRPr>
          </a:p>
        </p:txBody>
      </p:sp>
      <p:pic>
        <p:nvPicPr>
          <p:cNvPr id="4" name="Объект 3" descr="Изображение выглядит как текст, снимок экрана, число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2D69E20E-8833-870D-2B2C-67008C8FF9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" b="7435"/>
          <a:stretch/>
        </p:blipFill>
        <p:spPr>
          <a:xfrm>
            <a:off x="20" y="10"/>
            <a:ext cx="6038037" cy="6857990"/>
          </a:xfrm>
          <a:prstGeom prst="rect">
            <a:avLst/>
          </a:prstGeom>
        </p:spPr>
      </p:pic>
      <p:sp>
        <p:nvSpPr>
          <p:cNvPr id="17" name="Cross 16">
            <a:extLst>
              <a:ext uri="{FF2B5EF4-FFF2-40B4-BE49-F238E27FC236}">
                <a16:creationId xmlns:a16="http://schemas.microsoft.com/office/drawing/2014/main" id="{12E8ED90-6D42-AE40-963A-3924EE207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30625" y="562356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5E9273-3717-C94C-9BFF-75E87E47C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69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ross 10">
            <a:extLst>
              <a:ext uri="{FF2B5EF4-FFF2-40B4-BE49-F238E27FC236}">
                <a16:creationId xmlns:a16="http://schemas.microsoft.com/office/drawing/2014/main" id="{BE50E7BE-734F-224D-B03E-074DE1D12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7667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9E2EB0-8423-07EE-01FE-04A210889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1"/>
            <a:ext cx="6212497" cy="1446550"/>
          </a:xfrm>
        </p:spPr>
        <p:txBody>
          <a:bodyPr>
            <a:normAutofit/>
          </a:bodyPr>
          <a:lstStyle/>
          <a:p>
            <a:r>
              <a:rPr lang="ru-RU" dirty="0">
                <a:latin typeface="Batang"/>
                <a:ea typeface="Batang"/>
              </a:rPr>
              <a:t>Объем инвестиций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568352-92A4-6683-4FBE-E8E00AAE2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121" y="2467520"/>
            <a:ext cx="5472909" cy="31885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200" dirty="0">
                <a:latin typeface="Calibri"/>
                <a:ea typeface="+mn-lt"/>
                <a:cs typeface="+mn-lt"/>
              </a:rPr>
              <a:t>Государственные институты: грант «создание и развитие модульных некапитальных средств размещения» - 4,8 млн. рублей.</a:t>
            </a:r>
            <a:endParaRPr lang="ru-RU" sz="2200" dirty="0">
              <a:latin typeface="Calibri"/>
              <a:ea typeface="Calibri"/>
              <a:cs typeface="Calibri"/>
            </a:endParaRPr>
          </a:p>
          <a:p>
            <a:r>
              <a:rPr lang="ru-RU" sz="2200" dirty="0">
                <a:latin typeface="Calibri"/>
                <a:ea typeface="+mn-lt"/>
                <a:cs typeface="+mn-lt"/>
              </a:rPr>
              <a:t>Выпуск обыкновенных акций (100000 шт.) на </a:t>
            </a:r>
            <a:r>
              <a:rPr lang="ru-RU" sz="2200" err="1">
                <a:latin typeface="Calibri"/>
                <a:ea typeface="+mn-lt"/>
                <a:cs typeface="+mn-lt"/>
              </a:rPr>
              <a:t>МосБирже</a:t>
            </a:r>
            <a:r>
              <a:rPr lang="ru-RU" sz="2200" dirty="0">
                <a:latin typeface="Calibri"/>
                <a:ea typeface="+mn-lt"/>
                <a:cs typeface="+mn-lt"/>
              </a:rPr>
              <a:t> - 5 млн. рублей.</a:t>
            </a:r>
            <a:endParaRPr lang="ru-RU" sz="2200">
              <a:latin typeface="Calibri"/>
              <a:ea typeface="Calibri"/>
              <a:cs typeface="Calibri"/>
            </a:endParaRPr>
          </a:p>
          <a:p>
            <a:r>
              <a:rPr lang="ru-RU" sz="2200" dirty="0">
                <a:latin typeface="Calibri"/>
                <a:ea typeface="+mn-lt"/>
                <a:cs typeface="+mn-lt"/>
              </a:rPr>
              <a:t>Собственные средства участников проекта - 2,5 млн. рублей.</a:t>
            </a:r>
            <a:endParaRPr lang="ru-RU" sz="2200" dirty="0">
              <a:latin typeface="Calibri"/>
            </a:endParaRPr>
          </a:p>
        </p:txBody>
      </p:sp>
      <p:pic>
        <p:nvPicPr>
          <p:cNvPr id="4" name="Рисунок 3" descr="Изображение выглядит как Детское искусство, рисунок, иллюстр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5113EAA-2773-376D-88E3-AEACDC0AB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077" y="2176959"/>
            <a:ext cx="4393257" cy="276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62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6887E9-EA5F-ABEA-DA7E-084A01D32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1316" y="1204721"/>
            <a:ext cx="7857015" cy="1446550"/>
          </a:xfrm>
        </p:spPr>
        <p:txBody>
          <a:bodyPr>
            <a:normAutofit/>
          </a:bodyPr>
          <a:lstStyle/>
          <a:p>
            <a:r>
              <a:rPr lang="ru-RU" dirty="0">
                <a:latin typeface="Batang"/>
                <a:ea typeface="Batang"/>
              </a:rPr>
              <a:t>Команда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A582C8-029A-422D-D3A0-3F451DDD4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9170" y="2485898"/>
            <a:ext cx="7857015" cy="29797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err="1">
                <a:latin typeface="Calibri"/>
                <a:ea typeface="+mn-lt"/>
                <a:cs typeface="+mn-lt"/>
              </a:rPr>
              <a:t>Гершанок</a:t>
            </a:r>
            <a:r>
              <a:rPr lang="ru-RU" dirty="0">
                <a:latin typeface="Calibri"/>
                <a:ea typeface="+mn-lt"/>
                <a:cs typeface="+mn-lt"/>
              </a:rPr>
              <a:t> Максим – руководитель, координатор, специалист</a:t>
            </a:r>
            <a:endParaRPr lang="ru-RU">
              <a:latin typeface="Calibri"/>
              <a:ea typeface="Calibri"/>
              <a:cs typeface="Calibri"/>
            </a:endParaRPr>
          </a:p>
          <a:p>
            <a:r>
              <a:rPr lang="ru-RU" dirty="0">
                <a:latin typeface="Calibri"/>
                <a:ea typeface="+mn-lt"/>
                <a:cs typeface="+mn-lt"/>
              </a:rPr>
              <a:t>Новикова София – администратор, аналитик, мотиватор</a:t>
            </a:r>
            <a:endParaRPr lang="ru-RU" dirty="0">
              <a:latin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10EA52-8D85-ED4E-9B4F-4D5E1BE16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E66CC1C4-3013-CB4A-8BF8-FDFE9B8E4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00767"/>
      </p:ext>
    </p:extLst>
  </p:cSld>
  <p:clrMapOvr>
    <a:masterClrMapping/>
  </p:clrMapOvr>
</p:sld>
</file>

<file path=ppt/theme/theme1.xml><?xml version="1.0" encoding="utf-8"?>
<a:theme xmlns:a="http://schemas.openxmlformats.org/drawingml/2006/main" name="MadridVTI">
  <a:themeElements>
    <a:clrScheme name="Madrid R3">
      <a:dk1>
        <a:srgbClr val="000000"/>
      </a:dk1>
      <a:lt1>
        <a:srgbClr val="FFFFFF"/>
      </a:lt1>
      <a:dk2>
        <a:srgbClr val="3A3C45"/>
      </a:dk2>
      <a:lt2>
        <a:srgbClr val="E9EFF1"/>
      </a:lt2>
      <a:accent1>
        <a:srgbClr val="E24400"/>
      </a:accent1>
      <a:accent2>
        <a:srgbClr val="F38E00"/>
      </a:accent2>
      <a:accent3>
        <a:srgbClr val="89B336"/>
      </a:accent3>
      <a:accent4>
        <a:srgbClr val="30B9B9"/>
      </a:accent4>
      <a:accent5>
        <a:srgbClr val="748CF4"/>
      </a:accent5>
      <a:accent6>
        <a:srgbClr val="A673F4"/>
      </a:accent6>
      <a:hlink>
        <a:srgbClr val="008EE6"/>
      </a:hlink>
      <a:folHlink>
        <a:srgbClr val="C1A187"/>
      </a:folHlink>
    </a:clrScheme>
    <a:fontScheme name="Madrid">
      <a:majorFont>
        <a:latin typeface="Seaford Display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ridVTI" id="{5F675924-ADDD-6B4C-A2D4-69150D1F0C16}" vid="{BEA84270-19BD-7342-8ABF-EFF1668AF1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MadridVTI</vt:lpstr>
      <vt:lpstr>"ГлэмпингRelax"</vt:lpstr>
      <vt:lpstr>Проблемы потребителя </vt:lpstr>
      <vt:lpstr>Наше решение проблемы</vt:lpstr>
      <vt:lpstr>Основные конкуренты Конкурентные преимущества </vt:lpstr>
      <vt:lpstr>Презентация PowerPoint</vt:lpstr>
      <vt:lpstr>Маркетинговая стратегия</vt:lpstr>
      <vt:lpstr>Оценка рынка</vt:lpstr>
      <vt:lpstr>Финансовый прогноз</vt:lpstr>
      <vt:lpstr>Показатели эффективности</vt:lpstr>
      <vt:lpstr>Объем инвестиций 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</dc:title>
  <dc:creator/>
  <cp:lastModifiedBy/>
  <cp:revision>288</cp:revision>
  <dcterms:created xsi:type="dcterms:W3CDTF">2023-12-07T19:19:40Z</dcterms:created>
  <dcterms:modified xsi:type="dcterms:W3CDTF">2023-12-14T04:27:31Z</dcterms:modified>
</cp:coreProperties>
</file>