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Raleway"/>
      <p:regular r:id="rId25"/>
      <p:bold r:id="rId26"/>
      <p:italic r:id="rId27"/>
      <p:boldItalic r:id="rId28"/>
    </p:embeddedFont>
    <p:embeddedFont>
      <p:font typeface="Raleway SemiBold"/>
      <p:regular r:id="rId29"/>
      <p:bold r:id="rId30"/>
      <p:italic r:id="rId31"/>
      <p:boldItalic r:id="rId32"/>
    </p:embeddedFont>
    <p:embeddedFont>
      <p:font typeface="Raleway ExtraBold"/>
      <p:bold r:id="rId33"/>
      <p:boldItalic r:id="rId34"/>
    </p:embeddedFont>
    <p:embeddedFont>
      <p:font typeface="Raleway Medium"/>
      <p:regular r:id="rId35"/>
      <p:bold r:id="rId36"/>
      <p:italic r:id="rId37"/>
      <p:boldItalic r:id="rId38"/>
    </p:embeddedFont>
    <p:embeddedFont>
      <p:font typeface="Helvetica Neue"/>
      <p:regular r:id="rId39"/>
      <p:bold r:id="rId40"/>
      <p:italic r:id="rId41"/>
      <p:boldItalic r:id="rId42"/>
    </p:embeddedFont>
    <p:embeddedFont>
      <p:font typeface="Century Gothic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7" roundtripDataSignature="AMtx7mi5pqXCCu6oGwV9NkgGeXieeo16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.fntdata"/><Relationship Id="rId20" Type="http://schemas.openxmlformats.org/officeDocument/2006/relationships/slide" Target="slides/slide15.xml"/><Relationship Id="rId42" Type="http://schemas.openxmlformats.org/officeDocument/2006/relationships/font" Target="fonts/HelveticaNeue-boldItalic.fntdata"/><Relationship Id="rId41" Type="http://schemas.openxmlformats.org/officeDocument/2006/relationships/font" Target="fonts/HelveticaNeue-italic.fntdata"/><Relationship Id="rId22" Type="http://schemas.openxmlformats.org/officeDocument/2006/relationships/slide" Target="slides/slide17.xml"/><Relationship Id="rId44" Type="http://schemas.openxmlformats.org/officeDocument/2006/relationships/font" Target="fonts/CenturyGothic-bold.fntdata"/><Relationship Id="rId21" Type="http://schemas.openxmlformats.org/officeDocument/2006/relationships/slide" Target="slides/slide16.xml"/><Relationship Id="rId43" Type="http://schemas.openxmlformats.org/officeDocument/2006/relationships/font" Target="fonts/CenturyGothic-regular.fntdata"/><Relationship Id="rId24" Type="http://schemas.openxmlformats.org/officeDocument/2006/relationships/slide" Target="slides/slide19.xml"/><Relationship Id="rId46" Type="http://schemas.openxmlformats.org/officeDocument/2006/relationships/font" Target="fonts/CenturyGothic-boldItalic.fntdata"/><Relationship Id="rId23" Type="http://schemas.openxmlformats.org/officeDocument/2006/relationships/slide" Target="slides/slide18.xml"/><Relationship Id="rId45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Raleway-bold.fntdata"/><Relationship Id="rId25" Type="http://schemas.openxmlformats.org/officeDocument/2006/relationships/font" Target="fonts/Raleway-regular.fntdata"/><Relationship Id="rId47" Type="http://customschemas.google.com/relationships/presentationmetadata" Target="metadata"/><Relationship Id="rId28" Type="http://schemas.openxmlformats.org/officeDocument/2006/relationships/font" Target="fonts/Raleway-boldItalic.fntdata"/><Relationship Id="rId27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SemiBo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SemiBold-italic.fntdata"/><Relationship Id="rId30" Type="http://schemas.openxmlformats.org/officeDocument/2006/relationships/font" Target="fonts/RalewaySemiBold-bold.fntdata"/><Relationship Id="rId11" Type="http://schemas.openxmlformats.org/officeDocument/2006/relationships/slide" Target="slides/slide6.xml"/><Relationship Id="rId33" Type="http://schemas.openxmlformats.org/officeDocument/2006/relationships/font" Target="fonts/RalewayExtraBold-bold.fntdata"/><Relationship Id="rId10" Type="http://schemas.openxmlformats.org/officeDocument/2006/relationships/slide" Target="slides/slide5.xml"/><Relationship Id="rId32" Type="http://schemas.openxmlformats.org/officeDocument/2006/relationships/font" Target="fonts/RalewaySemiBold-boldItalic.fntdata"/><Relationship Id="rId13" Type="http://schemas.openxmlformats.org/officeDocument/2006/relationships/slide" Target="slides/slide8.xml"/><Relationship Id="rId35" Type="http://schemas.openxmlformats.org/officeDocument/2006/relationships/font" Target="fonts/RalewayMedium-regular.fntdata"/><Relationship Id="rId12" Type="http://schemas.openxmlformats.org/officeDocument/2006/relationships/slide" Target="slides/slide7.xml"/><Relationship Id="rId34" Type="http://schemas.openxmlformats.org/officeDocument/2006/relationships/font" Target="fonts/RalewayExtraBold-boldItalic.fntdata"/><Relationship Id="rId15" Type="http://schemas.openxmlformats.org/officeDocument/2006/relationships/slide" Target="slides/slide10.xml"/><Relationship Id="rId37" Type="http://schemas.openxmlformats.org/officeDocument/2006/relationships/font" Target="fonts/RalewayMedium-italic.fntdata"/><Relationship Id="rId14" Type="http://schemas.openxmlformats.org/officeDocument/2006/relationships/slide" Target="slides/slide9.xml"/><Relationship Id="rId36" Type="http://schemas.openxmlformats.org/officeDocument/2006/relationships/font" Target="fonts/RalewayMedium-bold.fntdata"/><Relationship Id="rId17" Type="http://schemas.openxmlformats.org/officeDocument/2006/relationships/slide" Target="slides/slide12.xml"/><Relationship Id="rId39" Type="http://schemas.openxmlformats.org/officeDocument/2006/relationships/font" Target="fonts/HelveticaNeue-regular.fntdata"/><Relationship Id="rId16" Type="http://schemas.openxmlformats.org/officeDocument/2006/relationships/slide" Target="slides/slide11.xml"/><Relationship Id="rId38" Type="http://schemas.openxmlformats.org/officeDocument/2006/relationships/font" Target="fonts/RalewayMedium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9" name="Google Shape;50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4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24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6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6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6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7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0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0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0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2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3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4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4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4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20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7.jp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nti2035.ru/markets/edunet" TargetMode="External"/><Relationship Id="rId4" Type="http://schemas.openxmlformats.org/officeDocument/2006/relationships/hyperlink" Target="https://www.tisbi.ru/novosti/xxi-otkritaya-vserossiyskaya-konferentsiya-prepodavanie-informatsionnih-tehnologiy-v-rf-" TargetMode="External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4.gif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23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25.png"/><Relationship Id="rId5" Type="http://schemas.openxmlformats.org/officeDocument/2006/relationships/image" Target="../media/image20.png"/><Relationship Id="rId6" Type="http://schemas.openxmlformats.org/officeDocument/2006/relationships/image" Target="../media/image22.png"/><Relationship Id="rId7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png"/><Relationship Id="rId10" Type="http://schemas.openxmlformats.org/officeDocument/2006/relationships/image" Target="../media/image33.png"/><Relationship Id="rId13" Type="http://schemas.openxmlformats.org/officeDocument/2006/relationships/image" Target="../media/image38.png"/><Relationship Id="rId1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6.png"/><Relationship Id="rId5" Type="http://schemas.openxmlformats.org/officeDocument/2006/relationships/image" Target="../media/image26.png"/><Relationship Id="rId6" Type="http://schemas.openxmlformats.org/officeDocument/2006/relationships/image" Target="../media/image30.png"/><Relationship Id="rId7" Type="http://schemas.openxmlformats.org/officeDocument/2006/relationships/image" Target="../media/image29.png"/><Relationship Id="rId8" Type="http://schemas.openxmlformats.org/officeDocument/2006/relationships/image" Target="../media/image3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png"/><Relationship Id="rId4" Type="http://schemas.openxmlformats.org/officeDocument/2006/relationships/image" Target="../media/image35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png"/><Relationship Id="rId4" Type="http://schemas.openxmlformats.org/officeDocument/2006/relationships/hyperlink" Target="https://main.talenttech.ru/research/issledovanie-rynka-onlajn-obrazovaniya/" TargetMode="External"/><Relationship Id="rId5" Type="http://schemas.openxmlformats.org/officeDocument/2006/relationships/hyperlink" Target="https://habr.com/ru/articles/678080/" TargetMode="External"/><Relationship Id="rId6" Type="http://schemas.openxmlformats.org/officeDocument/2006/relationships/hyperlink" Target="https://triptonkosti.ru/21-foto/karta-rynka-onlajn-obrazovaniya.html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56.png"/><Relationship Id="rId5" Type="http://schemas.openxmlformats.org/officeDocument/2006/relationships/image" Target="../media/image48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9.jpg"/><Relationship Id="rId4" Type="http://schemas.openxmlformats.org/officeDocument/2006/relationships/image" Target="../media/image60.png"/><Relationship Id="rId9" Type="http://schemas.openxmlformats.org/officeDocument/2006/relationships/image" Target="../media/image72.png"/><Relationship Id="rId5" Type="http://schemas.openxmlformats.org/officeDocument/2006/relationships/image" Target="../media/image64.jp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0.jpg"/><Relationship Id="rId4" Type="http://schemas.openxmlformats.org/officeDocument/2006/relationships/image" Target="../media/image68.png"/><Relationship Id="rId5" Type="http://schemas.openxmlformats.org/officeDocument/2006/relationships/image" Target="../media/image71.png"/><Relationship Id="rId6" Type="http://schemas.openxmlformats.org/officeDocument/2006/relationships/image" Target="../media/image65.png"/><Relationship Id="rId7" Type="http://schemas.openxmlformats.org/officeDocument/2006/relationships/image" Target="../media/image7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0.jp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4047" y="4391150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0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01717" y="195705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en-US" sz="3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Соль по вкусу</a:t>
            </a:r>
            <a:endParaRPr b="1" sz="31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492450" y="559850"/>
            <a:ext cx="6208200" cy="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28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АКТУАЛЬНОСТЬ ПРОЕКТА</a:t>
            </a:r>
            <a:endParaRPr b="1" i="0" sz="28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22" name="Google Shape;122;p2"/>
          <p:cNvGrpSpPr/>
          <p:nvPr/>
        </p:nvGrpSpPr>
        <p:grpSpPr>
          <a:xfrm>
            <a:off x="0" y="300925"/>
            <a:ext cx="4728304" cy="97200"/>
            <a:chOff x="0" y="692501"/>
            <a:chExt cx="2624940" cy="97200"/>
          </a:xfrm>
        </p:grpSpPr>
        <p:sp>
          <p:nvSpPr>
            <p:cNvPr id="123" name="Google Shape;123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8" name="Google Shape;128;p2"/>
          <p:cNvSpPr txBox="1"/>
          <p:nvPr/>
        </p:nvSpPr>
        <p:spPr>
          <a:xfrm>
            <a:off x="3833250" y="1647275"/>
            <a:ext cx="2215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Соль по вкусу - платформа   с системой поиска рецептов по ингредиентам, сложности, и другим параметрам</a:t>
            </a:r>
            <a:endParaRPr b="0" i="0" sz="1500" u="none" cap="none" strike="noStrike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492450" y="4372025"/>
            <a:ext cx="5861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-US" sz="800" u="none" cap="none" strike="noStrike">
                <a:solidFill>
                  <a:srgbClr val="76B1F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* </a:t>
            </a:r>
            <a:r>
              <a:rPr b="0" i="1" lang="en-US" sz="800" u="sng" cap="none" strike="noStrike">
                <a:solidFill>
                  <a:srgbClr val="76B1F5"/>
                </a:solidFill>
                <a:latin typeface="Raleway SemiBold"/>
                <a:ea typeface="Raleway SemiBold"/>
                <a:cs typeface="Raleway SemiBold"/>
                <a:sym typeface="Raleway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https://nti2035.ru/markets/edunet</a:t>
            </a:r>
            <a:endParaRPr b="0" i="1" sz="800" u="none" cap="none" strike="noStrike">
              <a:solidFill>
                <a:srgbClr val="76B1F5"/>
              </a:solidFill>
              <a:highlight>
                <a:schemeClr val="accent1"/>
              </a:highlight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456750" y="3785825"/>
            <a:ext cx="553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Цель </a:t>
            </a: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EduNet НТИ</a:t>
            </a:r>
            <a:r>
              <a:rPr b="0" i="0" lang="en-US" sz="1200" u="none" cap="none" strike="noStrik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- </a:t>
            </a:r>
            <a:r>
              <a:rPr b="0" i="0" lang="en-US" sz="1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вовлечение человека в развитие и реализацию своего потенциала</a:t>
            </a:r>
            <a:r>
              <a:rPr b="1" i="0" lang="en-US" sz="1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*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863691" y="1634075"/>
            <a:ext cx="2772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80%</a:t>
            </a:r>
            <a:r>
              <a:rPr b="0" i="0" lang="en-US" sz="1200" u="none" cap="none" strike="noStrik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- тяжело выбрать блюдо исходя из продуктов в холодильнике***</a:t>
            </a:r>
            <a:endParaRPr b="0" i="0" sz="1200" u="none" cap="none" strike="noStrike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75%</a:t>
            </a:r>
            <a:r>
              <a:rPr b="0" i="0" lang="en-US" sz="1200" u="none" cap="none" strike="noStrik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- вести единый бумажный сборник не актуально, но рецепты разбросаны по платформам***</a:t>
            </a:r>
            <a:endParaRPr b="0" i="0" sz="1200" u="none" cap="none" strike="noStrike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32" name="Google Shape;132;p2"/>
          <p:cNvSpPr txBox="1"/>
          <p:nvPr/>
        </p:nvSpPr>
        <p:spPr>
          <a:xfrm rot="180">
            <a:off x="456750" y="3233975"/>
            <a:ext cx="574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Приоритеты ТИСБИ</a:t>
            </a:r>
            <a:r>
              <a:rPr b="0" i="0" lang="en-US" sz="1200" u="none" cap="none" strike="noStrik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: Развитие информационных технологий, подготовка специалистов по направлению искусственного интеллекта</a:t>
            </a: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**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863691" y="1309575"/>
            <a:ext cx="248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Наша целевая аудитория:</a:t>
            </a:r>
            <a:endParaRPr b="1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492450" y="4582850"/>
            <a:ext cx="5158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-US" sz="800" u="none" cap="none" strike="noStrike">
                <a:solidFill>
                  <a:srgbClr val="76B1F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**</a:t>
            </a:r>
            <a:r>
              <a:rPr b="0" i="1" lang="en-US" sz="800" u="sng" cap="none" strike="noStrike">
                <a:solidFill>
                  <a:srgbClr val="76B1F5"/>
                </a:solidFill>
                <a:latin typeface="Raleway SemiBold"/>
                <a:ea typeface="Raleway SemiBold"/>
                <a:cs typeface="Raleway SemiBold"/>
                <a:sym typeface="Raleway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https://www.tisbi.ru/novosti/xxi-otkritaya-vserossiyskaya-konferentsiya-prepodavanie-informatsionnih-tehnologiy-v-rf-–-2023/</a:t>
            </a:r>
            <a:r>
              <a:rPr b="0" i="1" lang="en-US" sz="800" u="none" cap="none" strike="noStrike">
                <a:solidFill>
                  <a:srgbClr val="76B1F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endParaRPr b="0" i="1" sz="800" u="none" cap="none" strike="noStrike">
              <a:solidFill>
                <a:srgbClr val="76B1F5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5" name="Google Shape;135;p2"/>
          <p:cNvSpPr/>
          <p:nvPr/>
        </p:nvSpPr>
        <p:spPr>
          <a:xfrm>
            <a:off x="8644330" y="0"/>
            <a:ext cx="498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8644252" y="4333400"/>
            <a:ext cx="498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8644252" y="2088585"/>
            <a:ext cx="498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8644252" y="3248126"/>
            <a:ext cx="498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2"/>
          <p:cNvSpPr txBox="1"/>
          <p:nvPr/>
        </p:nvSpPr>
        <p:spPr>
          <a:xfrm>
            <a:off x="3833238" y="1309575"/>
            <a:ext cx="92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Решение: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0" name="Google Shape;14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56544" y="2240999"/>
            <a:ext cx="3287706" cy="328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"/>
          <p:cNvSpPr txBox="1"/>
          <p:nvPr/>
        </p:nvSpPr>
        <p:spPr>
          <a:xfrm>
            <a:off x="492450" y="4820400"/>
            <a:ext cx="5861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-US" sz="800" u="none" cap="none" strike="noStrike">
                <a:solidFill>
                  <a:srgbClr val="76B1F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***Проблемные интервью</a:t>
            </a:r>
            <a:endParaRPr b="0" i="1" sz="800" u="none" cap="none" strike="noStrike">
              <a:solidFill>
                <a:srgbClr val="76B1F5"/>
              </a:solidFill>
              <a:highlight>
                <a:schemeClr val="accent1"/>
              </a:highlight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 txBox="1"/>
          <p:nvPr>
            <p:ph type="title"/>
          </p:nvPr>
        </p:nvSpPr>
        <p:spPr>
          <a:xfrm>
            <a:off x="718792" y="5729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7" name="Google Shape;147;p3"/>
          <p:cNvSpPr txBox="1"/>
          <p:nvPr>
            <p:ph idx="1" type="body"/>
          </p:nvPr>
        </p:nvSpPr>
        <p:spPr>
          <a:xfrm>
            <a:off x="947400" y="1655625"/>
            <a:ext cx="37917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/>
              <a:t>Наши потенциальные клиенты</a:t>
            </a:r>
            <a:r>
              <a:rPr lang="en-US"/>
              <a:t> - те, кто делает первые шаги в кулинарии, люди с высокой занятостью, люди, следящие за здоровьем или имеющие особенности в рационе питания.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18133" l="21385" r="46951" t="16867"/>
          <a:stretch/>
        </p:blipFill>
        <p:spPr>
          <a:xfrm>
            <a:off x="4310688" y="2436237"/>
            <a:ext cx="1827994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56734" l="59588" r="19273" t="16867"/>
          <a:stretch/>
        </p:blipFill>
        <p:spPr>
          <a:xfrm>
            <a:off x="6269612" y="3387213"/>
            <a:ext cx="1216450" cy="75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"/>
          <p:cNvSpPr txBox="1"/>
          <p:nvPr/>
        </p:nvSpPr>
        <p:spPr>
          <a:xfrm>
            <a:off x="947400" y="2690775"/>
            <a:ext cx="3000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Сегменты аудитории: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Студенты и молодежь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Работающие и родители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Люди, следящие за здоровьем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Кулинарные энтузиасты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Люди с особыми пищевыми потребностями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6214875" y="2436225"/>
            <a:ext cx="165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Результаты проблемного интервью:</a:t>
            </a:r>
            <a:endParaRPr b="0" i="0" sz="8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Кто сталкивается </a:t>
            </a:r>
            <a:endParaRPr b="0" i="0" sz="8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 сложностями при выборе блюда для приготовления?</a:t>
            </a:r>
            <a:endParaRPr b="0" i="0" sz="8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"/>
          <p:cNvSpPr txBox="1"/>
          <p:nvPr>
            <p:ph type="title"/>
          </p:nvPr>
        </p:nvSpPr>
        <p:spPr>
          <a:xfrm>
            <a:off x="518742" y="4855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4"/>
          <p:cNvSpPr txBox="1"/>
          <p:nvPr>
            <p:ph idx="1" type="body"/>
          </p:nvPr>
        </p:nvSpPr>
        <p:spPr>
          <a:xfrm>
            <a:off x="898475" y="1523000"/>
            <a:ext cx="3638700" cy="27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 sz="1300"/>
              <a:t>80% сложно выбрать блюдо для приготовления</a:t>
            </a:r>
            <a:r>
              <a:rPr lang="en-US" sz="1300"/>
              <a:t>, соответствующее имеющимся ингредиентам 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300"/>
              <a:t>и диетическим предпочтениям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-US" sz="1300"/>
              <a:t>Для 75%</a:t>
            </a:r>
            <a:r>
              <a:rPr lang="en-US" sz="1300">
                <a:latin typeface="Raleway Medium"/>
                <a:ea typeface="Raleway Medium"/>
                <a:cs typeface="Raleway Medium"/>
                <a:sym typeface="Raleway Medium"/>
              </a:rPr>
              <a:t> - вести единый бумажный сборник не актуально, но рецепты разбросаны по платформам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 sz="1300"/>
              <a:t>Для 70% скромный опыт в кулинарии</a:t>
            </a:r>
            <a:r>
              <a:rPr lang="en-US" sz="1300"/>
              <a:t> 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300"/>
              <a:t>и </a:t>
            </a:r>
            <a:r>
              <a:rPr b="1" lang="en-US" sz="1300"/>
              <a:t>дефицит свободного времени </a:t>
            </a:r>
            <a:r>
              <a:rPr lang="en-US" sz="1300"/>
              <a:t>осложняют поиск рецепта*</a:t>
            </a:r>
            <a:endParaRPr sz="1300"/>
          </a:p>
        </p:txBody>
      </p:sp>
      <p:sp>
        <p:nvSpPr>
          <p:cNvPr id="162" name="Google Shape;162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8025" y="2432650"/>
            <a:ext cx="3309865" cy="220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4"/>
          <p:cNvSpPr txBox="1"/>
          <p:nvPr/>
        </p:nvSpPr>
        <p:spPr>
          <a:xfrm>
            <a:off x="4451825" y="1468425"/>
            <a:ext cx="38121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Текущие решения ( веб-сайты, приложения) требуют ручного поиска и фильтрации,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 значит </a:t>
            </a:r>
            <a:r>
              <a:rPr b="1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отнимают много времени и разочаровывают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0" name="Google Shape;170;p4"/>
          <p:cNvSpPr txBox="1"/>
          <p:nvPr/>
        </p:nvSpPr>
        <p:spPr>
          <a:xfrm>
            <a:off x="823550" y="4711375"/>
            <a:ext cx="2807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76B1F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*</a:t>
            </a:r>
            <a:r>
              <a:rPr b="0" i="1" lang="en-US" sz="800" u="none" cap="none" strike="noStrike">
                <a:solidFill>
                  <a:srgbClr val="76B1F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Проблемные интервью</a:t>
            </a:r>
            <a:endParaRPr b="0" i="1" sz="800" u="none" cap="none" strike="noStrike">
              <a:solidFill>
                <a:srgbClr val="76B1F5"/>
              </a:solidFill>
              <a:highlight>
                <a:schemeClr val="accent1"/>
              </a:highlight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/>
          <p:nvPr>
            <p:ph type="title"/>
          </p:nvPr>
        </p:nvSpPr>
        <p:spPr>
          <a:xfrm>
            <a:off x="535075" y="371500"/>
            <a:ext cx="2439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2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b="1" sz="2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5"/>
          <p:cNvSpPr txBox="1"/>
          <p:nvPr>
            <p:ph idx="1" type="body"/>
          </p:nvPr>
        </p:nvSpPr>
        <p:spPr>
          <a:xfrm>
            <a:off x="535075" y="1196950"/>
            <a:ext cx="77613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-US" sz="1400"/>
              <a:t>Соль по вкусу</a:t>
            </a:r>
            <a:r>
              <a:rPr lang="en-US" sz="1400"/>
              <a:t> - сайт поиска и организации рецептов на основе </a:t>
            </a:r>
            <a:r>
              <a:rPr b="1" lang="en-US" sz="1400"/>
              <a:t>доступных ингредиентов и индивидуальных предпочтений</a:t>
            </a:r>
            <a:endParaRPr b="1" sz="1400"/>
          </a:p>
        </p:txBody>
      </p:sp>
      <p:sp>
        <p:nvSpPr>
          <p:cNvPr id="177" name="Google Shape;177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5"/>
          <p:cNvSpPr txBox="1"/>
          <p:nvPr/>
        </p:nvSpPr>
        <p:spPr>
          <a:xfrm>
            <a:off x="524750" y="1960375"/>
            <a:ext cx="3051000" cy="29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Преимущества:</a:t>
            </a:r>
            <a:endParaRPr b="1" i="0" sz="1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Raleway"/>
              <a:buChar char="●"/>
            </a:pPr>
            <a:r>
              <a:rPr b="0" i="0" lang="en-US" sz="13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возможность сохранять рецепты в </a:t>
            </a:r>
            <a:r>
              <a:rPr b="1" i="0" lang="en-US" sz="13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личные подборки</a:t>
            </a:r>
            <a:endParaRPr b="0" i="0" sz="1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Raleway"/>
              <a:buChar char="●"/>
            </a:pPr>
            <a:r>
              <a:rPr b="0" i="0" lang="en-US" sz="13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делиться рецептами</a:t>
            </a:r>
            <a:endParaRPr b="0" i="0" sz="1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Raleway"/>
              <a:buChar char="●"/>
            </a:pPr>
            <a:r>
              <a:rPr b="0" i="0" lang="en-US" sz="13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давать обратную связь авторам рецептов</a:t>
            </a:r>
            <a:endParaRPr b="0" i="0" sz="1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Raleway"/>
              <a:buChar char="●"/>
            </a:pPr>
            <a:r>
              <a:rPr b="0" i="0" lang="en-US" sz="13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составлять собственные рецепты</a:t>
            </a:r>
            <a:endParaRPr b="0" i="0" sz="1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Raleway"/>
              <a:buChar char="●"/>
            </a:pPr>
            <a:r>
              <a:rPr b="0" i="0" lang="en-US" sz="13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экономия времени поиска рецептов</a:t>
            </a:r>
            <a:endParaRPr b="0" i="0" sz="1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82" name="Google Shape;182;p5"/>
          <p:cNvGrpSpPr/>
          <p:nvPr/>
        </p:nvGrpSpPr>
        <p:grpSpPr>
          <a:xfrm>
            <a:off x="3779520" y="2355215"/>
            <a:ext cx="4350385" cy="2148840"/>
            <a:chOff x="3452800" y="1846074"/>
            <a:chExt cx="5149148" cy="2543276"/>
          </a:xfrm>
        </p:grpSpPr>
        <p:pic>
          <p:nvPicPr>
            <p:cNvPr id="183" name="Google Shape;183;p5"/>
            <p:cNvPicPr preferRelativeResize="0"/>
            <p:nvPr/>
          </p:nvPicPr>
          <p:blipFill rotWithShape="1">
            <a:blip r:embed="rId3">
              <a:alphaModFix/>
            </a:blip>
            <a:srcRect b="4934" l="0" r="0" t="5007"/>
            <a:stretch/>
          </p:blipFill>
          <p:spPr>
            <a:xfrm>
              <a:off x="3789480" y="1978846"/>
              <a:ext cx="4529767" cy="229419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184" name="Google Shape;18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4755736" y="543138"/>
              <a:ext cx="2543276" cy="51491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/>
          <p:nvPr>
            <p:ph type="title"/>
          </p:nvPr>
        </p:nvSpPr>
        <p:spPr>
          <a:xfrm>
            <a:off x="382675" y="219100"/>
            <a:ext cx="2439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2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b="1" sz="2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0" name="Google Shape;190;p6"/>
          <p:cNvPicPr preferRelativeResize="0"/>
          <p:nvPr/>
        </p:nvPicPr>
        <p:blipFill rotWithShape="1">
          <a:blip r:embed="rId3">
            <a:alphaModFix/>
          </a:blip>
          <a:srcRect b="723" l="1026" r="1173" t="0"/>
          <a:stretch/>
        </p:blipFill>
        <p:spPr>
          <a:xfrm>
            <a:off x="3307325" y="3135650"/>
            <a:ext cx="2900776" cy="1655484"/>
          </a:xfrm>
          <a:prstGeom prst="rect">
            <a:avLst/>
          </a:prstGeom>
          <a:noFill/>
          <a:ln cap="flat" cmpd="sng" w="19050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1" name="Google Shape;191;p6"/>
          <p:cNvPicPr preferRelativeResize="0"/>
          <p:nvPr/>
        </p:nvPicPr>
        <p:blipFill rotWithShape="1">
          <a:blip r:embed="rId4">
            <a:alphaModFix/>
          </a:blip>
          <a:srcRect b="0" l="6667" r="7168" t="0"/>
          <a:stretch/>
        </p:blipFill>
        <p:spPr>
          <a:xfrm>
            <a:off x="564188" y="3135649"/>
            <a:ext cx="2537670" cy="1655476"/>
          </a:xfrm>
          <a:prstGeom prst="rect">
            <a:avLst/>
          </a:prstGeom>
          <a:noFill/>
          <a:ln cap="flat" cmpd="sng" w="19050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2" name="Google Shape;192;p6"/>
          <p:cNvPicPr preferRelativeResize="0"/>
          <p:nvPr/>
        </p:nvPicPr>
        <p:blipFill rotWithShape="1">
          <a:blip r:embed="rId5">
            <a:alphaModFix/>
          </a:blip>
          <a:srcRect b="0" l="0" r="3259" t="0"/>
          <a:stretch/>
        </p:blipFill>
        <p:spPr>
          <a:xfrm>
            <a:off x="4006150" y="1372938"/>
            <a:ext cx="2201951" cy="1408487"/>
          </a:xfrm>
          <a:prstGeom prst="rect">
            <a:avLst/>
          </a:prstGeom>
          <a:noFill/>
          <a:ln cap="flat" cmpd="sng" w="19050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3" name="Google Shape;19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3750" y="1168700"/>
            <a:ext cx="3352175" cy="1617718"/>
          </a:xfrm>
          <a:prstGeom prst="rect">
            <a:avLst/>
          </a:prstGeom>
          <a:noFill/>
          <a:ln cap="flat" cmpd="sng" w="28575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4" name="Google Shape;194;p6"/>
          <p:cNvSpPr txBox="1"/>
          <p:nvPr>
            <p:ph idx="1" type="body"/>
          </p:nvPr>
        </p:nvSpPr>
        <p:spPr>
          <a:xfrm>
            <a:off x="6396475" y="783100"/>
            <a:ext cx="19794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Функции в профиле</a:t>
            </a:r>
            <a:endParaRPr sz="1400">
              <a:solidFill>
                <a:schemeClr val="dk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95" name="Google Shape;195;p6"/>
          <p:cNvSpPr txBox="1"/>
          <p:nvPr/>
        </p:nvSpPr>
        <p:spPr>
          <a:xfrm>
            <a:off x="379188" y="868925"/>
            <a:ext cx="33522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1 - Расширенный поиск рецепта</a:t>
            </a:r>
            <a:endParaRPr b="1" i="0" sz="9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6"/>
          <p:cNvSpPr txBox="1"/>
          <p:nvPr/>
        </p:nvSpPr>
        <p:spPr>
          <a:xfrm>
            <a:off x="3940813" y="1090150"/>
            <a:ext cx="33522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2 - Создание новой подборки</a:t>
            </a:r>
            <a:endParaRPr b="1" i="0" sz="9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6"/>
          <p:cNvSpPr txBox="1"/>
          <p:nvPr/>
        </p:nvSpPr>
        <p:spPr>
          <a:xfrm>
            <a:off x="516846" y="2854425"/>
            <a:ext cx="24399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3 - Редактирование профиля</a:t>
            </a:r>
            <a:endParaRPr b="1" i="0" sz="9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3259971" y="2854425"/>
            <a:ext cx="24399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4 - Профиль пользователя</a:t>
            </a:r>
            <a:endParaRPr b="1" i="0" sz="9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6392975" y="1193800"/>
            <a:ext cx="19443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Заполнение профиля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6392975" y="1541700"/>
            <a:ext cx="25377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Редактирование информации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6392975" y="1889600"/>
            <a:ext cx="25377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Поиск рецепта/Расширенный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6392975" y="2237500"/>
            <a:ext cx="19443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Сохранение рецепта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6392975" y="2585400"/>
            <a:ext cx="19443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Создание подборки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6392975" y="2933300"/>
            <a:ext cx="26316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Публикация своего рецепта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6392975" y="3281200"/>
            <a:ext cx="25377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Система подписок/Подписчиков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6" name="Google Shape;206;p6"/>
          <p:cNvSpPr txBox="1"/>
          <p:nvPr/>
        </p:nvSpPr>
        <p:spPr>
          <a:xfrm>
            <a:off x="6392975" y="3781500"/>
            <a:ext cx="19443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Комментирование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7" name="Google Shape;207;p6"/>
          <p:cNvSpPr txBox="1"/>
          <p:nvPr/>
        </p:nvSpPr>
        <p:spPr>
          <a:xfrm>
            <a:off x="6392975" y="4129400"/>
            <a:ext cx="27228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Сохранение готовой подборки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6396475" y="4477300"/>
            <a:ext cx="27228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Индивидуальные рекомендации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/>
          <p:nvPr/>
        </p:nvSpPr>
        <p:spPr>
          <a:xfrm>
            <a:off x="3982575" y="2142300"/>
            <a:ext cx="4257600" cy="579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4" name="Google Shape;214;p7"/>
          <p:cNvSpPr txBox="1"/>
          <p:nvPr>
            <p:ph type="title"/>
          </p:nvPr>
        </p:nvSpPr>
        <p:spPr>
          <a:xfrm>
            <a:off x="547675" y="405975"/>
            <a:ext cx="30666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ТЕХНОЛОГИЯ</a:t>
            </a:r>
            <a:endParaRPr b="1" sz="2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3982600" y="1268000"/>
            <a:ext cx="4257600" cy="579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253325" y="2143100"/>
            <a:ext cx="3462300" cy="579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253300" y="1268150"/>
            <a:ext cx="3462300" cy="579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7"/>
          <p:cNvSpPr txBox="1"/>
          <p:nvPr/>
        </p:nvSpPr>
        <p:spPr>
          <a:xfrm>
            <a:off x="758750" y="1277775"/>
            <a:ext cx="271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Выбор рецепта по предпочтениям и добавление в книгу рецептов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4488975" y="1268000"/>
            <a:ext cx="375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Составление рецептов с помощью искусственного интеллекта </a:t>
            </a:r>
            <a:r>
              <a:rPr b="0" i="0" lang="en-US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chatGPT (ChefGPT)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4452500" y="2143175"/>
            <a:ext cx="375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Общение между пользователями на платформе с помощью </a:t>
            </a:r>
            <a:r>
              <a:rPr b="0" i="0" lang="en-US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технологии чата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758750" y="2152950"/>
            <a:ext cx="2932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Получение специальных рекомендаций: рецептов и подборок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547675" y="2994600"/>
            <a:ext cx="119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Функции</a:t>
            </a:r>
            <a:endParaRPr b="1" i="0" sz="18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1344750" y="3557104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Рецепты от 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7"/>
          <p:cNvSpPr txBox="1"/>
          <p:nvPr/>
        </p:nvSpPr>
        <p:spPr>
          <a:xfrm>
            <a:off x="6093175" y="3477725"/>
            <a:ext cx="2370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Индивидуальные рекомендации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3724851" y="3557104"/>
            <a:ext cx="195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Книга рецептов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3724851" y="4262506"/>
            <a:ext cx="72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Чат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1344758" y="4262506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База рецептов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6104375" y="4160075"/>
            <a:ext cx="221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Добавление своих рецептов и подборок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013" y="2273388"/>
            <a:ext cx="313225" cy="31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15850" y="1388438"/>
            <a:ext cx="313225" cy="31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33775" y="2281537"/>
            <a:ext cx="277375" cy="27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9613" y="3591664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8813" y="3591664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59126" y="3591664"/>
            <a:ext cx="32906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9613" y="4285541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8813" y="4285541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59113" y="4285541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2175" y="1380450"/>
            <a:ext cx="354900" cy="35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"/>
          <p:cNvSpPr txBox="1"/>
          <p:nvPr>
            <p:ph type="title"/>
          </p:nvPr>
        </p:nvSpPr>
        <p:spPr>
          <a:xfrm>
            <a:off x="896000" y="674550"/>
            <a:ext cx="43956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СТЕК ТЕХНОЛОГИЙ</a:t>
            </a:r>
            <a:endParaRPr b="1" sz="2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8" name="Google Shape;248;p8"/>
          <p:cNvPicPr preferRelativeResize="0"/>
          <p:nvPr/>
        </p:nvPicPr>
        <p:blipFill rotWithShape="1">
          <a:blip r:embed="rId3">
            <a:alphaModFix/>
          </a:blip>
          <a:srcRect b="0" l="53918" r="0" t="0"/>
          <a:stretch/>
        </p:blipFill>
        <p:spPr>
          <a:xfrm>
            <a:off x="1293700" y="1795539"/>
            <a:ext cx="586226" cy="82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8"/>
          <p:cNvPicPr preferRelativeResize="0"/>
          <p:nvPr/>
        </p:nvPicPr>
        <p:blipFill rotWithShape="1">
          <a:blip r:embed="rId3">
            <a:alphaModFix/>
          </a:blip>
          <a:srcRect b="0" l="0" r="53959" t="0"/>
          <a:stretch/>
        </p:blipFill>
        <p:spPr>
          <a:xfrm>
            <a:off x="2211079" y="1788250"/>
            <a:ext cx="586226" cy="82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73523" y="1884065"/>
            <a:ext cx="749078" cy="753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86574" y="1884065"/>
            <a:ext cx="749078" cy="75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99626" y="1884075"/>
            <a:ext cx="683610" cy="75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6238" y="2043711"/>
            <a:ext cx="912968" cy="318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93700" y="3059729"/>
            <a:ext cx="683612" cy="688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 preferRelativeResize="0"/>
          <p:nvPr/>
        </p:nvPicPr>
        <p:blipFill rotWithShape="1">
          <a:blip r:embed="rId9">
            <a:alphaModFix/>
          </a:blip>
          <a:srcRect b="21434" l="21073" r="26226" t="21707"/>
          <a:stretch/>
        </p:blipFill>
        <p:spPr>
          <a:xfrm>
            <a:off x="2074365" y="3015087"/>
            <a:ext cx="859655" cy="93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188596" y="3059713"/>
            <a:ext cx="749076" cy="754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209634" y="2982809"/>
            <a:ext cx="991656" cy="998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675428" y="3153254"/>
            <a:ext cx="331937" cy="501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339563" y="3153254"/>
            <a:ext cx="510735" cy="50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499626" y="3067713"/>
            <a:ext cx="822928" cy="828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"/>
          <p:cNvSpPr txBox="1"/>
          <p:nvPr>
            <p:ph type="title"/>
          </p:nvPr>
        </p:nvSpPr>
        <p:spPr>
          <a:xfrm>
            <a:off x="640750" y="482400"/>
            <a:ext cx="5153100" cy="8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ЦЕННОСТЬ, ЦЕННОСТНОЕ ПРЕДЛОЖЕНИЕ</a:t>
            </a:r>
            <a:endParaRPr b="1" sz="2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6" name="Google Shape;26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9274" y="2556238"/>
            <a:ext cx="629682" cy="647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0517" y="2579080"/>
            <a:ext cx="607461" cy="62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5174" y="3578537"/>
            <a:ext cx="607461" cy="62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57823" y="3643049"/>
            <a:ext cx="607461" cy="62444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9"/>
          <p:cNvSpPr txBox="1"/>
          <p:nvPr/>
        </p:nvSpPr>
        <p:spPr>
          <a:xfrm>
            <a:off x="5674895" y="2177036"/>
            <a:ext cx="12123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Удобство и Эффективность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1" name="Google Shape;271;p9"/>
          <p:cNvSpPr txBox="1"/>
          <p:nvPr/>
        </p:nvSpPr>
        <p:spPr>
          <a:xfrm>
            <a:off x="4404925" y="4243998"/>
            <a:ext cx="10260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Экономия Ресурсов 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9"/>
          <p:cNvSpPr txBox="1"/>
          <p:nvPr/>
        </p:nvSpPr>
        <p:spPr>
          <a:xfrm>
            <a:off x="4964933" y="3146649"/>
            <a:ext cx="12687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Разнообразие </a:t>
            </a:r>
            <a:endParaRPr b="1" i="0" sz="95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и Инновации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5797692" y="4179474"/>
            <a:ext cx="12123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Сообщество и Обмен Опытом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9"/>
          <p:cNvSpPr txBox="1"/>
          <p:nvPr/>
        </p:nvSpPr>
        <p:spPr>
          <a:xfrm>
            <a:off x="6540127" y="3146649"/>
            <a:ext cx="11481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Адаптация к Потребностям 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9"/>
          <p:cNvSpPr txBox="1"/>
          <p:nvPr/>
        </p:nvSpPr>
        <p:spPr>
          <a:xfrm>
            <a:off x="7319079" y="4243998"/>
            <a:ext cx="10707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Инструкции </a:t>
            </a:r>
            <a:endParaRPr b="1" i="0" sz="95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и Советы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6" name="Google Shape;276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53615" y="3643049"/>
            <a:ext cx="607461" cy="62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96076" y="1580650"/>
            <a:ext cx="607461" cy="62444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9"/>
          <p:cNvSpPr txBox="1"/>
          <p:nvPr/>
        </p:nvSpPr>
        <p:spPr>
          <a:xfrm>
            <a:off x="812800" y="1481300"/>
            <a:ext cx="3922200" cy="3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en-US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Соль по вкусу</a:t>
            </a:r>
            <a:endParaRPr b="0" i="0" sz="1300" u="none" cap="none" strike="noStrike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en-US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людям с малым количеством опыта в кулинарии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 </a:t>
            </a:r>
            <a:r>
              <a:rPr b="0" i="0" lang="en-US" sz="13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вопроса “Что приготовить?”</a:t>
            </a:r>
            <a:r>
              <a:rPr b="0" i="0" lang="en-US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выбора блюда для приготовления 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en-US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поиска блюда для приготовления 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en-US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подбора рецептов исходя из имеющихся у пользователя ингредиентов 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en-US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подходящий ему рецепт</a:t>
            </a:r>
            <a:endParaRPr b="0" i="0" sz="15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0"/>
          <p:cNvSpPr/>
          <p:nvPr/>
        </p:nvSpPr>
        <p:spPr>
          <a:xfrm>
            <a:off x="685425" y="736750"/>
            <a:ext cx="1676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250" y="2164800"/>
            <a:ext cx="4729837" cy="2320826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0"/>
          <p:cNvSpPr txBox="1"/>
          <p:nvPr>
            <p:ph type="title"/>
          </p:nvPr>
        </p:nvSpPr>
        <p:spPr>
          <a:xfrm>
            <a:off x="770770" y="702250"/>
            <a:ext cx="1709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86" name="Google Shape;286;p10"/>
          <p:cNvSpPr txBox="1"/>
          <p:nvPr>
            <p:ph idx="1" type="body"/>
          </p:nvPr>
        </p:nvSpPr>
        <p:spPr>
          <a:xfrm>
            <a:off x="4979625" y="1399750"/>
            <a:ext cx="34515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Наша ЦА - 6 миллионов человек, это: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3,6 миллиона</a:t>
            </a:r>
            <a:r>
              <a:rPr lang="en-US"/>
              <a:t> - студенты, учащиеся не в родном городе;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500 тысяч</a:t>
            </a:r>
            <a:r>
              <a:rPr lang="en-US"/>
              <a:t> - молодые работающие люди, не состоящие в браке;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1,9 миллиона</a:t>
            </a:r>
            <a:r>
              <a:rPr lang="en-US"/>
              <a:t> - молодые домохозяйки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Наше решение будет стоить </a:t>
            </a:r>
            <a:r>
              <a:rPr b="1" lang="en-US"/>
              <a:t>1,5 миллиона</a:t>
            </a:r>
            <a:r>
              <a:rPr lang="en-US"/>
              <a:t>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Сможем заработать в первый год - 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2,5 миллионов</a:t>
            </a:r>
            <a:r>
              <a:rPr lang="en-US"/>
              <a:t> рублей</a:t>
            </a:r>
            <a:endParaRPr/>
          </a:p>
        </p:txBody>
      </p:sp>
      <p:sp>
        <p:nvSpPr>
          <p:cNvPr id="287" name="Google Shape;287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"/>
          <p:cNvSpPr/>
          <p:nvPr/>
        </p:nvSpPr>
        <p:spPr>
          <a:xfrm>
            <a:off x="784725" y="1415188"/>
            <a:ext cx="3070200" cy="31071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6" name="Google Shape;29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225" y="2112562"/>
            <a:ext cx="2449000" cy="24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1"/>
          <p:cNvSpPr/>
          <p:nvPr/>
        </p:nvSpPr>
        <p:spPr>
          <a:xfrm>
            <a:off x="401725" y="445450"/>
            <a:ext cx="34533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1"/>
          <p:cNvSpPr txBox="1"/>
          <p:nvPr>
            <p:ph type="title"/>
          </p:nvPr>
        </p:nvSpPr>
        <p:spPr>
          <a:xfrm>
            <a:off x="401728" y="418625"/>
            <a:ext cx="3444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АНАЛИЗ РЫНКА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99" name="Google Shape;299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03" name="Google Shape;303;p11"/>
          <p:cNvCxnSpPr>
            <a:endCxn id="304" idx="1"/>
          </p:cNvCxnSpPr>
          <p:nvPr/>
        </p:nvCxnSpPr>
        <p:spPr>
          <a:xfrm>
            <a:off x="2747350" y="4101750"/>
            <a:ext cx="1995000" cy="8100"/>
          </a:xfrm>
          <a:prstGeom prst="straightConnector1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5" name="Google Shape;305;p11"/>
          <p:cNvCxnSpPr>
            <a:endCxn id="306" idx="1"/>
          </p:cNvCxnSpPr>
          <p:nvPr/>
        </p:nvCxnSpPr>
        <p:spPr>
          <a:xfrm flipH="1" rot="10800000">
            <a:off x="2839450" y="3486142"/>
            <a:ext cx="1902900" cy="1200"/>
          </a:xfrm>
          <a:prstGeom prst="straightConnector1">
            <a:avLst/>
          </a:prstGeom>
          <a:noFill/>
          <a:ln cap="flat" cmpd="sng" w="28575">
            <a:solidFill>
              <a:srgbClr val="954F7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7" name="Google Shape;307;p11"/>
          <p:cNvCxnSpPr/>
          <p:nvPr/>
        </p:nvCxnSpPr>
        <p:spPr>
          <a:xfrm flipH="1" rot="10800000">
            <a:off x="2793250" y="2862433"/>
            <a:ext cx="1949100" cy="21300"/>
          </a:xfrm>
          <a:prstGeom prst="straightConnector1">
            <a:avLst/>
          </a:prstGeom>
          <a:noFill/>
          <a:ln cap="flat" cmpd="sng" w="28575">
            <a:solidFill>
              <a:srgbClr val="FDB3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08" name="Google Shape;308;p11"/>
          <p:cNvSpPr txBox="1"/>
          <p:nvPr/>
        </p:nvSpPr>
        <p:spPr>
          <a:xfrm>
            <a:off x="1812975" y="1543138"/>
            <a:ext cx="1013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PAM</a:t>
            </a:r>
            <a:endParaRPr b="1" i="0" sz="25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p11"/>
          <p:cNvSpPr txBox="1"/>
          <p:nvPr/>
        </p:nvSpPr>
        <p:spPr>
          <a:xfrm>
            <a:off x="4870148" y="4513700"/>
            <a:ext cx="467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-US" sz="800" u="none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b="0" i="1" lang="en-US" sz="800" u="sng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https://main.talenttech.ru/research/issledovanie-rynka-onlajn-obrazovaniya/</a:t>
            </a:r>
            <a:r>
              <a:rPr b="0" i="1" lang="en-US" sz="800" u="none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800" u="none" cap="none" strike="noStrike">
              <a:solidFill>
                <a:srgbClr val="96D4D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1"/>
          <p:cNvSpPr txBox="1"/>
          <p:nvPr/>
        </p:nvSpPr>
        <p:spPr>
          <a:xfrm>
            <a:off x="4816144" y="4662600"/>
            <a:ext cx="335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-US" sz="800" u="none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</a:rPr>
              <a:t>**</a:t>
            </a:r>
            <a:r>
              <a:rPr b="0" i="1" lang="en-US" sz="800" u="sng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https://habr.com/ru/articles/678080/</a:t>
            </a:r>
            <a:r>
              <a:rPr b="0" i="1" lang="en-US" sz="800" u="none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800" u="none" cap="none" strike="noStrike">
              <a:solidFill>
                <a:srgbClr val="96D4D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1" name="Google Shape;311;p11"/>
          <p:cNvCxnSpPr/>
          <p:nvPr/>
        </p:nvCxnSpPr>
        <p:spPr>
          <a:xfrm flipH="1" rot="10800000">
            <a:off x="2634550" y="1920125"/>
            <a:ext cx="2107800" cy="204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12" name="Google Shape;312;p11"/>
          <p:cNvSpPr txBox="1"/>
          <p:nvPr/>
        </p:nvSpPr>
        <p:spPr>
          <a:xfrm>
            <a:off x="4745473" y="4799675"/>
            <a:ext cx="4347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-US" sz="800" u="none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</a:rPr>
              <a:t>***</a:t>
            </a:r>
            <a:r>
              <a:rPr b="0" i="1" lang="en-US" sz="800" u="sng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https://triptonkosti.ru/21-foto/karta-rynka-onlajn-obrazovaniya.html</a:t>
            </a:r>
            <a:r>
              <a:rPr b="0" i="1" lang="en-US" sz="800" u="none" cap="none" strike="noStrike">
                <a:solidFill>
                  <a:srgbClr val="96D4D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800" u="none" cap="none" strike="noStrike">
              <a:solidFill>
                <a:srgbClr val="96D4D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1"/>
          <p:cNvSpPr txBox="1"/>
          <p:nvPr/>
        </p:nvSpPr>
        <p:spPr>
          <a:xfrm>
            <a:off x="4742350" y="1370675"/>
            <a:ext cx="39423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99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₽25 трл. - рынок дополнительного онлайн-образования*</a:t>
            </a:r>
            <a:endParaRPr b="0" i="0" sz="1800" u="none" cap="none" strike="noStrike">
              <a:solidFill>
                <a:srgbClr val="FF99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14" name="Google Shape;314;p11"/>
          <p:cNvSpPr txBox="1"/>
          <p:nvPr/>
        </p:nvSpPr>
        <p:spPr>
          <a:xfrm>
            <a:off x="4742350" y="2631583"/>
            <a:ext cx="188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DB32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₽470 млрд.**</a:t>
            </a:r>
            <a:endParaRPr b="0" i="0" sz="1400" u="none" cap="none" strike="noStrike">
              <a:solidFill>
                <a:srgbClr val="FDB32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06" name="Google Shape;306;p11"/>
          <p:cNvSpPr txBox="1"/>
          <p:nvPr/>
        </p:nvSpPr>
        <p:spPr>
          <a:xfrm>
            <a:off x="4742350" y="3255292"/>
            <a:ext cx="260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954F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₽10 млрд. (2% TAM)***</a:t>
            </a:r>
            <a:endParaRPr b="0" i="0" sz="1400" u="none" cap="none" strike="noStrike">
              <a:solidFill>
                <a:srgbClr val="954F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04" name="Google Shape;304;p11"/>
          <p:cNvSpPr txBox="1"/>
          <p:nvPr/>
        </p:nvSpPr>
        <p:spPr>
          <a:xfrm>
            <a:off x="4742350" y="3879000"/>
            <a:ext cx="317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70AD4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₽6 млн.(0, 05% SAM 2027г.)</a:t>
            </a:r>
            <a:endParaRPr b="0" i="0" sz="1400" u="none" cap="none" strike="noStrike">
              <a:solidFill>
                <a:srgbClr val="70AD47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2"/>
          <p:cNvSpPr/>
          <p:nvPr/>
        </p:nvSpPr>
        <p:spPr>
          <a:xfrm>
            <a:off x="401725" y="151500"/>
            <a:ext cx="2600400" cy="46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2"/>
          <p:cNvSpPr txBox="1"/>
          <p:nvPr>
            <p:ph type="title"/>
          </p:nvPr>
        </p:nvSpPr>
        <p:spPr>
          <a:xfrm>
            <a:off x="412425" y="110550"/>
            <a:ext cx="2600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2800">
                <a:solidFill>
                  <a:schemeClr val="lt1"/>
                </a:solidFill>
              </a:rPr>
              <a:t>КОНКУРЕНТЫ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321" name="Google Shape;32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12"/>
          <p:cNvSpPr txBox="1"/>
          <p:nvPr/>
        </p:nvSpPr>
        <p:spPr>
          <a:xfrm>
            <a:off x="4531416" y="1201413"/>
            <a:ext cx="128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Поварёнок.ру</a:t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6" name="Google Shape;326;p12"/>
          <p:cNvSpPr txBox="1"/>
          <p:nvPr/>
        </p:nvSpPr>
        <p:spPr>
          <a:xfrm>
            <a:off x="7222600" y="1201425"/>
            <a:ext cx="101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1000 меню</a:t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7" name="Google Shape;327;p12"/>
          <p:cNvSpPr txBox="1"/>
          <p:nvPr/>
        </p:nvSpPr>
        <p:spPr>
          <a:xfrm>
            <a:off x="3274862" y="1201413"/>
            <a:ext cx="128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Russianfood</a:t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8" name="Google Shape;32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8914" y="589400"/>
            <a:ext cx="822197" cy="6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88600" y="673750"/>
            <a:ext cx="724176" cy="5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53100" y="743324"/>
            <a:ext cx="822200" cy="514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2"/>
          <p:cNvSpPr txBox="1"/>
          <p:nvPr/>
        </p:nvSpPr>
        <p:spPr>
          <a:xfrm>
            <a:off x="6014856" y="1201413"/>
            <a:ext cx="932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Еда</a:t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32" name="Google Shape;332;p12"/>
          <p:cNvCxnSpPr/>
          <p:nvPr/>
        </p:nvCxnSpPr>
        <p:spPr>
          <a:xfrm>
            <a:off x="3278913" y="715400"/>
            <a:ext cx="1200" cy="42654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3" name="Google Shape;333;p12"/>
          <p:cNvCxnSpPr/>
          <p:nvPr/>
        </p:nvCxnSpPr>
        <p:spPr>
          <a:xfrm>
            <a:off x="4555100" y="715400"/>
            <a:ext cx="900" cy="4263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4" name="Google Shape;334;p12"/>
          <p:cNvCxnSpPr/>
          <p:nvPr/>
        </p:nvCxnSpPr>
        <p:spPr>
          <a:xfrm>
            <a:off x="5831288" y="715400"/>
            <a:ext cx="300" cy="42648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5" name="Google Shape;335;p12"/>
          <p:cNvCxnSpPr/>
          <p:nvPr/>
        </p:nvCxnSpPr>
        <p:spPr>
          <a:xfrm>
            <a:off x="388475" y="1549350"/>
            <a:ext cx="8203500" cy="9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6" name="Google Shape;336;p12"/>
          <p:cNvCxnSpPr/>
          <p:nvPr/>
        </p:nvCxnSpPr>
        <p:spPr>
          <a:xfrm flipH="1" rot="10800000">
            <a:off x="388475" y="2000061"/>
            <a:ext cx="8229600" cy="93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7" name="Google Shape;337;p12"/>
          <p:cNvCxnSpPr/>
          <p:nvPr/>
        </p:nvCxnSpPr>
        <p:spPr>
          <a:xfrm>
            <a:off x="2002775" y="715375"/>
            <a:ext cx="600" cy="4263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8" name="Google Shape;338;p12"/>
          <p:cNvCxnSpPr/>
          <p:nvPr/>
        </p:nvCxnSpPr>
        <p:spPr>
          <a:xfrm>
            <a:off x="7107475" y="715400"/>
            <a:ext cx="600" cy="42678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9" name="Google Shape;339;p12"/>
          <p:cNvSpPr txBox="1"/>
          <p:nvPr/>
        </p:nvSpPr>
        <p:spPr>
          <a:xfrm>
            <a:off x="2027050" y="1201413"/>
            <a:ext cx="122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Соль по вкусу</a:t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40" name="Google Shape;340;p12"/>
          <p:cNvCxnSpPr/>
          <p:nvPr/>
        </p:nvCxnSpPr>
        <p:spPr>
          <a:xfrm flipH="1" rot="10800000">
            <a:off x="388475" y="2499793"/>
            <a:ext cx="8229600" cy="93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1" name="Google Shape;341;p12"/>
          <p:cNvCxnSpPr/>
          <p:nvPr/>
        </p:nvCxnSpPr>
        <p:spPr>
          <a:xfrm flipH="1" rot="10800000">
            <a:off x="388475" y="3007414"/>
            <a:ext cx="8229600" cy="93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2" name="Google Shape;342;p12"/>
          <p:cNvSpPr txBox="1"/>
          <p:nvPr/>
        </p:nvSpPr>
        <p:spPr>
          <a:xfrm>
            <a:off x="634125" y="1503021"/>
            <a:ext cx="135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Поиск рецепта по ингредиентам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3" name="Google Shape;343;p12"/>
          <p:cNvSpPr txBox="1"/>
          <p:nvPr/>
        </p:nvSpPr>
        <p:spPr>
          <a:xfrm>
            <a:off x="412425" y="2001407"/>
            <a:ext cx="157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Добавление 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рецепта в избранное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4" name="Google Shape;344;p12"/>
          <p:cNvSpPr txBox="1"/>
          <p:nvPr/>
        </p:nvSpPr>
        <p:spPr>
          <a:xfrm>
            <a:off x="634125" y="2514879"/>
            <a:ext cx="135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Функция создания подборки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5" name="Google Shape;345;p12"/>
          <p:cNvSpPr txBox="1"/>
          <p:nvPr/>
        </p:nvSpPr>
        <p:spPr>
          <a:xfrm>
            <a:off x="701325" y="3028350"/>
            <a:ext cx="128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Объемная база рецептов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6" name="Google Shape;346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12550" y="722100"/>
            <a:ext cx="952500" cy="466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p12"/>
          <p:cNvCxnSpPr/>
          <p:nvPr/>
        </p:nvCxnSpPr>
        <p:spPr>
          <a:xfrm flipH="1" rot="10800000">
            <a:off x="375425" y="3530139"/>
            <a:ext cx="8229600" cy="93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8" name="Google Shape;348;p12"/>
          <p:cNvSpPr txBox="1"/>
          <p:nvPr/>
        </p:nvSpPr>
        <p:spPr>
          <a:xfrm>
            <a:off x="535775" y="3545225"/>
            <a:ext cx="1436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Рецепты доступные для приготовления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9" name="Google Shape;34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54825" y="1604838"/>
            <a:ext cx="354900" cy="354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54825" y="2075712"/>
            <a:ext cx="354900" cy="354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63700" y="2584179"/>
            <a:ext cx="354900" cy="354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63700" y="3597025"/>
            <a:ext cx="354900" cy="354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25000" y="3586441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25000" y="3085402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3243" y="2065128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31961" y="1594254"/>
            <a:ext cx="376069" cy="3760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7" name="Google Shape;357;p12"/>
          <p:cNvCxnSpPr/>
          <p:nvPr/>
        </p:nvCxnSpPr>
        <p:spPr>
          <a:xfrm flipH="1" rot="10800000">
            <a:off x="375425" y="4026489"/>
            <a:ext cx="8229600" cy="93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8" name="Google Shape;358;p12"/>
          <p:cNvSpPr txBox="1"/>
          <p:nvPr/>
        </p:nvSpPr>
        <p:spPr>
          <a:xfrm>
            <a:off x="535775" y="4041575"/>
            <a:ext cx="143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Удобный интерфейс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59" name="Google Shape;359;p12"/>
          <p:cNvCxnSpPr/>
          <p:nvPr/>
        </p:nvCxnSpPr>
        <p:spPr>
          <a:xfrm flipH="1" rot="10800000">
            <a:off x="375425" y="4540889"/>
            <a:ext cx="8229600" cy="93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0" name="Google Shape;360;p12"/>
          <p:cNvSpPr txBox="1"/>
          <p:nvPr/>
        </p:nvSpPr>
        <p:spPr>
          <a:xfrm>
            <a:off x="535775" y="4555975"/>
            <a:ext cx="1436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Ненавязчивая реклама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1" name="Google Shape;361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3243" y="1594254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31961" y="3085402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31961" y="3586441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3243" y="3085402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3243" y="4593485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455877" y="773101"/>
            <a:ext cx="354900" cy="45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77550" y="4604069"/>
            <a:ext cx="354900" cy="354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7605" y="4593485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7605" y="4105022"/>
            <a:ext cx="376069" cy="37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77550" y="4115607"/>
            <a:ext cx="354900" cy="354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67119" y="3625956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67119" y="2104643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67119" y="1633769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67119" y="2613110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67119" y="3124916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62757" y="3625956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62757" y="4144537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62757" y="2613110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71475" y="4633000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71475" y="4144537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71475" y="2613110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71475" y="2104643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64514" y="1633769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64514" y="2104643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64514" y="2613110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64514" y="4144537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64514" y="4654225"/>
            <a:ext cx="297041" cy="29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492115" y="3133276"/>
            <a:ext cx="280320" cy="280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95" name="Google Shape;395;p13"/>
          <p:cNvSpPr txBox="1"/>
          <p:nvPr>
            <p:ph idx="1" type="body"/>
          </p:nvPr>
        </p:nvSpPr>
        <p:spPr>
          <a:xfrm>
            <a:off x="457193" y="25245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Мы будем разрабатывать </a:t>
            </a:r>
            <a:r>
              <a:rPr b="1" lang="en-US"/>
              <a:t>сайт</a:t>
            </a:r>
            <a:endParaRPr b="1"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Это будет стоить </a:t>
            </a:r>
            <a:r>
              <a:rPr b="1" lang="en-US"/>
              <a:t>1,5 миллиона</a:t>
            </a:r>
            <a:r>
              <a:rPr lang="en-US"/>
              <a:t> рублей рублей</a:t>
            </a:r>
            <a:endParaRPr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/>
              <a:t>На нашей платформе будут </a:t>
            </a:r>
            <a:r>
              <a:rPr b="1" lang="en-US"/>
              <a:t>искать рецепты</a:t>
            </a:r>
            <a:r>
              <a:rPr lang="en-US"/>
              <a:t> и организовывать их в </a:t>
            </a:r>
            <a:r>
              <a:rPr b="1" lang="en-US"/>
              <a:t>подборки</a:t>
            </a:r>
            <a:endParaRPr b="1" sz="13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/>
              <a:t>Наша основная выручка идет с доходов от </a:t>
            </a:r>
            <a:r>
              <a:rPr b="1" lang="en-US"/>
              <a:t>рекламных баннеров</a:t>
            </a:r>
            <a:endParaRPr b="1" sz="1300"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Дополнительно мы можем зарабатывать на: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100"/>
              <a:t>Продвижении пользователей</a:t>
            </a:r>
            <a:endParaRPr sz="11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100"/>
              <a:t>Интеграции с сервисами доставок</a:t>
            </a:r>
            <a:endParaRPr sz="1100"/>
          </a:p>
        </p:txBody>
      </p:sp>
      <p:sp>
        <p:nvSpPr>
          <p:cNvPr id="396" name="Google Shape;39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7" name="Google Shape;39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8" name="Google Shape;39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9" name="Google Shape;39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4"/>
          <p:cNvSpPr/>
          <p:nvPr/>
        </p:nvSpPr>
        <p:spPr>
          <a:xfrm>
            <a:off x="478268" y="580081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4"/>
          <p:cNvSpPr txBox="1"/>
          <p:nvPr>
            <p:ph type="title"/>
          </p:nvPr>
        </p:nvSpPr>
        <p:spPr>
          <a:xfrm>
            <a:off x="478267" y="567819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406" name="Google Shape;406;p14"/>
          <p:cNvSpPr txBox="1"/>
          <p:nvPr>
            <p:ph idx="1" type="body"/>
          </p:nvPr>
        </p:nvSpPr>
        <p:spPr>
          <a:xfrm>
            <a:off x="859643" y="1651219"/>
            <a:ext cx="79932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/>
              <a:t>Продукт: Платформа “Соль по вкусу”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/>
              <a:t>Модель монетизации: партнерская программа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/>
              <a:t>Количество пользователей: 150 000 человек</a:t>
            </a:r>
            <a:endParaRPr>
              <a:solidFill>
                <a:schemeClr val="accent5"/>
              </a:solidFill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/>
              <a:t>Клиенты</a:t>
            </a:r>
            <a:endParaRPr>
              <a:solidFill>
                <a:schemeClr val="accent5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/>
              <a:t>Средний чек: 30 рублей за клик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/>
              <a:t>Оборот 2024 г:  </a:t>
            </a:r>
            <a:r>
              <a:rPr b="1" lang="en-US"/>
              <a:t>1,5 миллиона</a:t>
            </a:r>
            <a:r>
              <a:rPr lang="en-US"/>
              <a:t> ₽</a:t>
            </a:r>
            <a:endParaRPr b="1"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sz="1300"/>
              <a:t>Оборот 2027 г: </a:t>
            </a:r>
            <a:r>
              <a:rPr b="1" lang="en-US"/>
              <a:t>6 миллионов</a:t>
            </a:r>
            <a:r>
              <a:rPr lang="en-US"/>
              <a:t> ₽</a:t>
            </a:r>
            <a:endParaRPr sz="1300">
              <a:solidFill>
                <a:schemeClr val="accent5"/>
              </a:solidFill>
            </a:endParaRPr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sz="1300"/>
              <a:t>Каналы продвижения: Telegram Каналы, группы ВК, реклама у блогеров</a:t>
            </a:r>
            <a:endParaRPr sz="13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chemeClr val="accent5"/>
              </a:solidFill>
            </a:endParaRPr>
          </a:p>
        </p:txBody>
      </p:sp>
      <p:pic>
        <p:nvPicPr>
          <p:cNvPr id="407" name="Google Shape;40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8339" y="2846580"/>
            <a:ext cx="313311" cy="30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6763" y="2866518"/>
            <a:ext cx="260874" cy="26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98975" y="2866743"/>
            <a:ext cx="767775" cy="26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8100" y="2866730"/>
            <a:ext cx="240975" cy="24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10425" y="2840305"/>
            <a:ext cx="313300" cy="3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96899" y="2856591"/>
            <a:ext cx="490894" cy="2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50800" y="2844997"/>
            <a:ext cx="406799" cy="30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5"/>
          <p:cNvSpPr txBox="1"/>
          <p:nvPr>
            <p:ph type="title"/>
          </p:nvPr>
        </p:nvSpPr>
        <p:spPr>
          <a:xfrm>
            <a:off x="457192" y="6352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en-US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19" name="Google Shape;419;p15"/>
          <p:cNvCxnSpPr/>
          <p:nvPr/>
        </p:nvCxnSpPr>
        <p:spPr>
          <a:xfrm rot="10800000">
            <a:off x="304375" y="2781400"/>
            <a:ext cx="62091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0" name="Google Shape;420;p15"/>
          <p:cNvCxnSpPr>
            <a:endCxn id="421" idx="2"/>
          </p:cNvCxnSpPr>
          <p:nvPr/>
        </p:nvCxnSpPr>
        <p:spPr>
          <a:xfrm rot="10800000">
            <a:off x="6259925" y="2766100"/>
            <a:ext cx="2980500" cy="144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422" name="Google Shape;422;p15"/>
          <p:cNvSpPr/>
          <p:nvPr/>
        </p:nvSpPr>
        <p:spPr>
          <a:xfrm>
            <a:off x="1138450" y="2657650"/>
            <a:ext cx="243900" cy="2424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3" name="Google Shape;423;p15"/>
          <p:cNvSpPr/>
          <p:nvPr/>
        </p:nvSpPr>
        <p:spPr>
          <a:xfrm>
            <a:off x="161600" y="2657650"/>
            <a:ext cx="243900" cy="2424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4" name="Google Shape;424;p15"/>
          <p:cNvSpPr/>
          <p:nvPr/>
        </p:nvSpPr>
        <p:spPr>
          <a:xfrm>
            <a:off x="6288575" y="2643700"/>
            <a:ext cx="243900" cy="2448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1" name="Google Shape;421;p15"/>
          <p:cNvSpPr/>
          <p:nvPr/>
        </p:nvSpPr>
        <p:spPr>
          <a:xfrm>
            <a:off x="6259925" y="2614750"/>
            <a:ext cx="301200" cy="3027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5" name="Google Shape;425;p15"/>
          <p:cNvSpPr/>
          <p:nvPr/>
        </p:nvSpPr>
        <p:spPr>
          <a:xfrm>
            <a:off x="7258588" y="2642500"/>
            <a:ext cx="243900" cy="2448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6" name="Google Shape;426;p15"/>
          <p:cNvSpPr/>
          <p:nvPr/>
        </p:nvSpPr>
        <p:spPr>
          <a:xfrm>
            <a:off x="7229938" y="2613550"/>
            <a:ext cx="301200" cy="3027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7" name="Google Shape;427;p15"/>
          <p:cNvSpPr/>
          <p:nvPr/>
        </p:nvSpPr>
        <p:spPr>
          <a:xfrm>
            <a:off x="2193225" y="2657650"/>
            <a:ext cx="243900" cy="2424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8" name="Google Shape;428;p15"/>
          <p:cNvSpPr/>
          <p:nvPr/>
        </p:nvSpPr>
        <p:spPr>
          <a:xfrm>
            <a:off x="3248000" y="2657650"/>
            <a:ext cx="243900" cy="2424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9" name="Google Shape;429;p15"/>
          <p:cNvSpPr/>
          <p:nvPr/>
        </p:nvSpPr>
        <p:spPr>
          <a:xfrm>
            <a:off x="4378975" y="2657650"/>
            <a:ext cx="243900" cy="2424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0" name="Google Shape;430;p15"/>
          <p:cNvSpPr/>
          <p:nvPr/>
        </p:nvSpPr>
        <p:spPr>
          <a:xfrm>
            <a:off x="5128950" y="2657650"/>
            <a:ext cx="243900" cy="2424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1" name="Google Shape;431;p15"/>
          <p:cNvSpPr txBox="1"/>
          <p:nvPr/>
        </p:nvSpPr>
        <p:spPr>
          <a:xfrm>
            <a:off x="57800" y="3172988"/>
            <a:ext cx="15240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Проработана идея проекта 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32" name="Google Shape;432;p15"/>
          <p:cNvSpPr txBox="1"/>
          <p:nvPr/>
        </p:nvSpPr>
        <p:spPr>
          <a:xfrm>
            <a:off x="498400" y="1724213"/>
            <a:ext cx="1524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Составлен портрет целевой аудитории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33" name="Google Shape;433;p15"/>
          <p:cNvSpPr txBox="1"/>
          <p:nvPr/>
        </p:nvSpPr>
        <p:spPr>
          <a:xfrm>
            <a:off x="4472925" y="1722750"/>
            <a:ext cx="15240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Разработан дизайн интерфейса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34" name="Google Shape;434;p15"/>
          <p:cNvSpPr txBox="1"/>
          <p:nvPr/>
        </p:nvSpPr>
        <p:spPr>
          <a:xfrm>
            <a:off x="7803500" y="3162650"/>
            <a:ext cx="12204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Контрольные доработки платформы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35" name="Google Shape;435;p15"/>
          <p:cNvSpPr txBox="1"/>
          <p:nvPr/>
        </p:nvSpPr>
        <p:spPr>
          <a:xfrm>
            <a:off x="6692800" y="1875250"/>
            <a:ext cx="1375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Юзабилити тестирование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36" name="Google Shape;436;p15"/>
          <p:cNvSpPr txBox="1"/>
          <p:nvPr/>
        </p:nvSpPr>
        <p:spPr>
          <a:xfrm>
            <a:off x="1206675" y="3128350"/>
            <a:ext cx="2217000" cy="12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Разработано проблемное интервью, 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проведен опрос целевой аудитории, 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подтверждена проблема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37" name="Google Shape;437;p15"/>
          <p:cNvSpPr txBox="1"/>
          <p:nvPr/>
        </p:nvSpPr>
        <p:spPr>
          <a:xfrm>
            <a:off x="2429450" y="1875238"/>
            <a:ext cx="188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Анализ рынка и конкурентов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38" name="Google Shape;438;p15"/>
          <p:cNvSpPr txBox="1"/>
          <p:nvPr/>
        </p:nvSpPr>
        <p:spPr>
          <a:xfrm>
            <a:off x="57800" y="2882263"/>
            <a:ext cx="49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окт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9" name="Google Shape;439;p15"/>
          <p:cNvSpPr txBox="1"/>
          <p:nvPr/>
        </p:nvSpPr>
        <p:spPr>
          <a:xfrm>
            <a:off x="3572050" y="3162650"/>
            <a:ext cx="1881000" cy="7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Составление бизнес-плана проекта, расчет финансовой модели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40" name="Google Shape;440;p15"/>
          <p:cNvSpPr txBox="1"/>
          <p:nvPr/>
        </p:nvSpPr>
        <p:spPr>
          <a:xfrm>
            <a:off x="5601413" y="3220575"/>
            <a:ext cx="15240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Разработка 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MVP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441" name="Google Shape;441;p15"/>
          <p:cNvCxnSpPr>
            <a:stCxn id="423" idx="6"/>
          </p:cNvCxnSpPr>
          <p:nvPr/>
        </p:nvCxnSpPr>
        <p:spPr>
          <a:xfrm>
            <a:off x="405500" y="2778850"/>
            <a:ext cx="426600" cy="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42" name="Google Shape;442;p15"/>
          <p:cNvSpPr/>
          <p:nvPr/>
        </p:nvSpPr>
        <p:spPr>
          <a:xfrm>
            <a:off x="8426813" y="2642500"/>
            <a:ext cx="243900" cy="2448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15"/>
          <p:cNvSpPr/>
          <p:nvPr/>
        </p:nvSpPr>
        <p:spPr>
          <a:xfrm>
            <a:off x="8398163" y="2613550"/>
            <a:ext cx="301200" cy="3027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44" name="Google Shape;444;p15"/>
          <p:cNvCxnSpPr/>
          <p:nvPr/>
        </p:nvCxnSpPr>
        <p:spPr>
          <a:xfrm flipH="1" rot="10800000">
            <a:off x="5757975" y="2781400"/>
            <a:ext cx="450300" cy="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45" name="Google Shape;445;p15"/>
          <p:cNvSpPr txBox="1"/>
          <p:nvPr/>
        </p:nvSpPr>
        <p:spPr>
          <a:xfrm>
            <a:off x="1013200" y="2321638"/>
            <a:ext cx="49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окт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6" name="Google Shape;446;p15"/>
          <p:cNvSpPr txBox="1"/>
          <p:nvPr/>
        </p:nvSpPr>
        <p:spPr>
          <a:xfrm>
            <a:off x="2067975" y="2908750"/>
            <a:ext cx="49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окт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7" name="Google Shape;447;p15"/>
          <p:cNvSpPr txBox="1"/>
          <p:nvPr/>
        </p:nvSpPr>
        <p:spPr>
          <a:xfrm>
            <a:off x="3122750" y="2321650"/>
            <a:ext cx="49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окт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8" name="Google Shape;448;p15"/>
          <p:cNvSpPr txBox="1"/>
          <p:nvPr/>
        </p:nvSpPr>
        <p:spPr>
          <a:xfrm>
            <a:off x="4218850" y="2882275"/>
            <a:ext cx="58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нояб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9" name="Google Shape;449;p15"/>
          <p:cNvSpPr txBox="1"/>
          <p:nvPr/>
        </p:nvSpPr>
        <p:spPr>
          <a:xfrm>
            <a:off x="4991475" y="2321650"/>
            <a:ext cx="58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нояб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0" name="Google Shape;450;p15"/>
          <p:cNvSpPr txBox="1"/>
          <p:nvPr/>
        </p:nvSpPr>
        <p:spPr>
          <a:xfrm>
            <a:off x="5722775" y="2917450"/>
            <a:ext cx="137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нояб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1" name="Google Shape;451;p15"/>
          <p:cNvSpPr txBox="1"/>
          <p:nvPr/>
        </p:nvSpPr>
        <p:spPr>
          <a:xfrm>
            <a:off x="6692800" y="2288338"/>
            <a:ext cx="137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действии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2" name="Google Shape;452;p15"/>
          <p:cNvSpPr txBox="1"/>
          <p:nvPr/>
        </p:nvSpPr>
        <p:spPr>
          <a:xfrm>
            <a:off x="7803500" y="2902363"/>
            <a:ext cx="137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действии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6"/>
          <p:cNvSpPr txBox="1"/>
          <p:nvPr>
            <p:ph type="title"/>
          </p:nvPr>
        </p:nvSpPr>
        <p:spPr>
          <a:xfrm>
            <a:off x="457192" y="736606"/>
            <a:ext cx="4655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ПЛАНЫ РАЗВИТИЯ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8" name="Google Shape;458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6"/>
          <p:cNvSpPr/>
          <p:nvPr/>
        </p:nvSpPr>
        <p:spPr>
          <a:xfrm rot="-5400000">
            <a:off x="1673199" y="3110744"/>
            <a:ext cx="354900" cy="3706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0" name="Google Shape;460;p16"/>
          <p:cNvSpPr/>
          <p:nvPr/>
        </p:nvSpPr>
        <p:spPr>
          <a:xfrm rot="-5400000">
            <a:off x="8239701" y="4234600"/>
            <a:ext cx="354900" cy="1458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1" name="Google Shape;461;p16"/>
          <p:cNvSpPr/>
          <p:nvPr/>
        </p:nvSpPr>
        <p:spPr>
          <a:xfrm rot="-5400000">
            <a:off x="4555323" y="3935200"/>
            <a:ext cx="354900" cy="20577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2" name="Google Shape;462;p16"/>
          <p:cNvSpPr/>
          <p:nvPr/>
        </p:nvSpPr>
        <p:spPr>
          <a:xfrm rot="-5400000">
            <a:off x="6547111" y="4001200"/>
            <a:ext cx="354900" cy="19257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463" name="Google Shape;463;p16"/>
          <p:cNvCxnSpPr/>
          <p:nvPr/>
        </p:nvCxnSpPr>
        <p:spPr>
          <a:xfrm flipH="1">
            <a:off x="1050" y="2770600"/>
            <a:ext cx="9047700" cy="3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464" name="Google Shape;464;p16"/>
          <p:cNvSpPr txBox="1"/>
          <p:nvPr/>
        </p:nvSpPr>
        <p:spPr>
          <a:xfrm>
            <a:off x="6596600" y="1659050"/>
            <a:ext cx="1881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Сотрудничество 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 сервисами доставок продуктов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65" name="Google Shape;465;p16"/>
          <p:cNvSpPr/>
          <p:nvPr/>
        </p:nvSpPr>
        <p:spPr>
          <a:xfrm>
            <a:off x="4266638" y="2633075"/>
            <a:ext cx="301200" cy="302700"/>
          </a:xfrm>
          <a:prstGeom prst="ellipse">
            <a:avLst/>
          </a:prstGeom>
          <a:noFill/>
          <a:ln cap="flat" cmpd="sng" w="76200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6" name="Google Shape;466;p16"/>
          <p:cNvSpPr/>
          <p:nvPr/>
        </p:nvSpPr>
        <p:spPr>
          <a:xfrm>
            <a:off x="4295288" y="2662025"/>
            <a:ext cx="243900" cy="2448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7" name="Google Shape;467;p16"/>
          <p:cNvSpPr txBox="1"/>
          <p:nvPr/>
        </p:nvSpPr>
        <p:spPr>
          <a:xfrm>
            <a:off x="204325" y="1843850"/>
            <a:ext cx="188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Привлечение пользователей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68" name="Google Shape;468;p16"/>
          <p:cNvSpPr txBox="1"/>
          <p:nvPr/>
        </p:nvSpPr>
        <p:spPr>
          <a:xfrm>
            <a:off x="2315800" y="2906825"/>
            <a:ext cx="65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2024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9" name="Google Shape;469;p16"/>
          <p:cNvSpPr/>
          <p:nvPr/>
        </p:nvSpPr>
        <p:spPr>
          <a:xfrm>
            <a:off x="994213" y="2619400"/>
            <a:ext cx="301200" cy="302700"/>
          </a:xfrm>
          <a:prstGeom prst="ellipse">
            <a:avLst/>
          </a:prstGeom>
          <a:noFill/>
          <a:ln cap="flat" cmpd="sng" w="76200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0" name="Google Shape;470;p16"/>
          <p:cNvSpPr/>
          <p:nvPr/>
        </p:nvSpPr>
        <p:spPr>
          <a:xfrm>
            <a:off x="1022863" y="2648350"/>
            <a:ext cx="243900" cy="2448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1" name="Google Shape;471;p16"/>
          <p:cNvSpPr/>
          <p:nvPr/>
        </p:nvSpPr>
        <p:spPr>
          <a:xfrm>
            <a:off x="2490538" y="2633075"/>
            <a:ext cx="301200" cy="302700"/>
          </a:xfrm>
          <a:prstGeom prst="ellipse">
            <a:avLst/>
          </a:prstGeom>
          <a:noFill/>
          <a:ln cap="flat" cmpd="sng" w="76200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2" name="Google Shape;472;p16"/>
          <p:cNvSpPr/>
          <p:nvPr/>
        </p:nvSpPr>
        <p:spPr>
          <a:xfrm>
            <a:off x="2519188" y="2662025"/>
            <a:ext cx="243900" cy="2448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3" name="Google Shape;473;p16"/>
          <p:cNvSpPr/>
          <p:nvPr/>
        </p:nvSpPr>
        <p:spPr>
          <a:xfrm>
            <a:off x="5736738" y="2633075"/>
            <a:ext cx="301200" cy="302700"/>
          </a:xfrm>
          <a:prstGeom prst="ellipse">
            <a:avLst/>
          </a:prstGeom>
          <a:noFill/>
          <a:ln cap="flat" cmpd="sng" w="76200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4" name="Google Shape;474;p16"/>
          <p:cNvSpPr/>
          <p:nvPr/>
        </p:nvSpPr>
        <p:spPr>
          <a:xfrm>
            <a:off x="5765388" y="2662025"/>
            <a:ext cx="243900" cy="2448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5" name="Google Shape;475;p16"/>
          <p:cNvSpPr/>
          <p:nvPr/>
        </p:nvSpPr>
        <p:spPr>
          <a:xfrm>
            <a:off x="7386488" y="2609488"/>
            <a:ext cx="301200" cy="302700"/>
          </a:xfrm>
          <a:prstGeom prst="ellipse">
            <a:avLst/>
          </a:prstGeom>
          <a:noFill/>
          <a:ln cap="flat" cmpd="sng" w="76200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6" name="Google Shape;476;p16"/>
          <p:cNvSpPr/>
          <p:nvPr/>
        </p:nvSpPr>
        <p:spPr>
          <a:xfrm>
            <a:off x="7415138" y="2638438"/>
            <a:ext cx="243900" cy="2448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rgbClr val="E1D9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7" name="Google Shape;477;p16"/>
          <p:cNvSpPr txBox="1"/>
          <p:nvPr/>
        </p:nvSpPr>
        <p:spPr>
          <a:xfrm>
            <a:off x="4091900" y="2240200"/>
            <a:ext cx="65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2024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8" name="Google Shape;478;p16"/>
          <p:cNvSpPr txBox="1"/>
          <p:nvPr/>
        </p:nvSpPr>
        <p:spPr>
          <a:xfrm>
            <a:off x="5562000" y="2906825"/>
            <a:ext cx="65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2024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9" name="Google Shape;479;p16"/>
          <p:cNvSpPr txBox="1"/>
          <p:nvPr/>
        </p:nvSpPr>
        <p:spPr>
          <a:xfrm>
            <a:off x="7211750" y="2240200"/>
            <a:ext cx="65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2024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0" name="Google Shape;480;p16"/>
          <p:cNvSpPr txBox="1"/>
          <p:nvPr/>
        </p:nvSpPr>
        <p:spPr>
          <a:xfrm>
            <a:off x="819475" y="2240200"/>
            <a:ext cx="65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2024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1" name="Google Shape;481;p16"/>
          <p:cNvSpPr txBox="1"/>
          <p:nvPr/>
        </p:nvSpPr>
        <p:spPr>
          <a:xfrm>
            <a:off x="1357600" y="3272175"/>
            <a:ext cx="2567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Внедрение        ChatGPT для генерации рецептов, подборок и персональных рекомендаций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82" name="Google Shape;482;p16"/>
          <p:cNvSpPr txBox="1"/>
          <p:nvPr/>
        </p:nvSpPr>
        <p:spPr>
          <a:xfrm>
            <a:off x="3476750" y="1843850"/>
            <a:ext cx="188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Привлечение рекламодателей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83" name="Google Shape;483;p16"/>
          <p:cNvSpPr txBox="1"/>
          <p:nvPr/>
        </p:nvSpPr>
        <p:spPr>
          <a:xfrm>
            <a:off x="4858500" y="3119788"/>
            <a:ext cx="205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Разработка мобильного приложения</a:t>
            </a:r>
            <a:endParaRPr b="0" i="0" sz="12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484" name="Google Shape;48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2519199" y="3267024"/>
            <a:ext cx="212849" cy="21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7"/>
          <p:cNvSpPr txBox="1"/>
          <p:nvPr>
            <p:ph type="title"/>
          </p:nvPr>
        </p:nvSpPr>
        <p:spPr>
          <a:xfrm>
            <a:off x="456825" y="430550"/>
            <a:ext cx="629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dk1"/>
                </a:solidFill>
              </a:rPr>
              <a:t>КОМАНДА СТАРТАПА (контакты)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90" name="Google Shape;490;p1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2" name="Google Shape;492;p1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3" name="Google Shape;493;p1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4" name="Google Shape;494;p1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95" name="Google Shape;495;p17"/>
          <p:cNvPicPr preferRelativeResize="0"/>
          <p:nvPr/>
        </p:nvPicPr>
        <p:blipFill rotWithShape="1">
          <a:blip r:embed="rId3">
            <a:alphaModFix/>
          </a:blip>
          <a:srcRect b="5410" l="0" r="0" t="0"/>
          <a:stretch/>
        </p:blipFill>
        <p:spPr>
          <a:xfrm>
            <a:off x="2519050" y="1291188"/>
            <a:ext cx="1233300" cy="1343100"/>
          </a:xfrm>
          <a:prstGeom prst="ellipse">
            <a:avLst/>
          </a:prstGeom>
          <a:noFill/>
          <a:ln cap="flat" cmpd="sng" w="19050">
            <a:solidFill>
              <a:srgbClr val="ADDAE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6" name="Google Shape;496;p17"/>
          <p:cNvPicPr preferRelativeResize="0"/>
          <p:nvPr/>
        </p:nvPicPr>
        <p:blipFill rotWithShape="1">
          <a:blip r:embed="rId4">
            <a:alphaModFix/>
          </a:blip>
          <a:srcRect b="12846" l="2549" r="17539" t="0"/>
          <a:stretch/>
        </p:blipFill>
        <p:spPr>
          <a:xfrm>
            <a:off x="4692000" y="2241000"/>
            <a:ext cx="1230900" cy="1343100"/>
          </a:xfrm>
          <a:prstGeom prst="ellipse">
            <a:avLst/>
          </a:prstGeom>
          <a:noFill/>
          <a:ln cap="flat" cmpd="sng" w="19050">
            <a:solidFill>
              <a:srgbClr val="ADDAE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7" name="Google Shape;497;p17"/>
          <p:cNvPicPr preferRelativeResize="0"/>
          <p:nvPr/>
        </p:nvPicPr>
        <p:blipFill rotWithShape="1">
          <a:blip r:embed="rId5">
            <a:alphaModFix/>
          </a:blip>
          <a:srcRect b="20734" l="0" r="0" t="10445"/>
          <a:stretch/>
        </p:blipFill>
        <p:spPr>
          <a:xfrm>
            <a:off x="809850" y="2241000"/>
            <a:ext cx="1233300" cy="1343100"/>
          </a:xfrm>
          <a:prstGeom prst="ellipse">
            <a:avLst/>
          </a:prstGeom>
          <a:noFill/>
          <a:ln cap="flat" cmpd="sng" w="19050">
            <a:solidFill>
              <a:srgbClr val="ADDAE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8" name="Google Shape;498;p17"/>
          <p:cNvSpPr txBox="1"/>
          <p:nvPr/>
        </p:nvSpPr>
        <p:spPr>
          <a:xfrm>
            <a:off x="2456475" y="2775763"/>
            <a:ext cx="1760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Матвей Герасимов</a:t>
            </a:r>
            <a:endParaRPr b="0" i="0" sz="12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 (СЕО)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Telegram: @mmpechenbku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499" name="Google Shape;499;p17"/>
          <p:cNvPicPr preferRelativeResize="0"/>
          <p:nvPr/>
        </p:nvPicPr>
        <p:blipFill rotWithShape="1">
          <a:blip r:embed="rId6">
            <a:alphaModFix/>
          </a:blip>
          <a:srcRect b="9715" l="9843" r="9472" t="9658"/>
          <a:stretch/>
        </p:blipFill>
        <p:spPr>
          <a:xfrm>
            <a:off x="3752350" y="3251572"/>
            <a:ext cx="354900" cy="354634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17"/>
          <p:cNvSpPr txBox="1"/>
          <p:nvPr/>
        </p:nvSpPr>
        <p:spPr>
          <a:xfrm>
            <a:off x="811050" y="3725525"/>
            <a:ext cx="1230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Яна Нуриева</a:t>
            </a:r>
            <a:endParaRPr b="0" i="0" sz="12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Дизайнер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Telegram: @jkinzzz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501" name="Google Shape;501;p17"/>
          <p:cNvPicPr preferRelativeResize="0"/>
          <p:nvPr/>
        </p:nvPicPr>
        <p:blipFill rotWithShape="1">
          <a:blip r:embed="rId7">
            <a:alphaModFix/>
          </a:blip>
          <a:srcRect b="11447" l="16560" r="18546" t="15728"/>
          <a:stretch/>
        </p:blipFill>
        <p:spPr>
          <a:xfrm>
            <a:off x="6602413" y="1318800"/>
            <a:ext cx="1230900" cy="1343100"/>
          </a:xfrm>
          <a:prstGeom prst="ellipse">
            <a:avLst/>
          </a:prstGeom>
          <a:noFill/>
          <a:ln cap="flat" cmpd="sng" w="19050">
            <a:solidFill>
              <a:srgbClr val="ADDAE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2" name="Google Shape;502;p17"/>
          <p:cNvSpPr txBox="1"/>
          <p:nvPr/>
        </p:nvSpPr>
        <p:spPr>
          <a:xfrm>
            <a:off x="4656000" y="3810175"/>
            <a:ext cx="1578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Кирилл Савинов</a:t>
            </a:r>
            <a:endParaRPr b="0" i="0" sz="12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Разработчик (СТО)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Telegram: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@</a:t>
            </a:r>
            <a:r>
              <a:rPr b="0" i="0" lang="en-US" sz="1000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Zykawoo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03" name="Google Shape;503;p17"/>
          <p:cNvSpPr txBox="1"/>
          <p:nvPr/>
        </p:nvSpPr>
        <p:spPr>
          <a:xfrm>
            <a:off x="6602414" y="2747750"/>
            <a:ext cx="1425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Кирилл Мазов</a:t>
            </a:r>
            <a:endParaRPr b="0" i="0" sz="12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Аналитик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Telegram: @</a:t>
            </a:r>
            <a:r>
              <a:rPr b="0" i="0" lang="en-US" sz="1100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qwempty0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504" name="Google Shape;504;p17"/>
          <p:cNvPicPr preferRelativeResize="0"/>
          <p:nvPr/>
        </p:nvPicPr>
        <p:blipFill rotWithShape="1">
          <a:blip r:embed="rId6">
            <a:alphaModFix/>
          </a:blip>
          <a:srcRect b="9715" l="9843" r="9472" t="9658"/>
          <a:stretch/>
        </p:blipFill>
        <p:spPr>
          <a:xfrm>
            <a:off x="1651975" y="4213822"/>
            <a:ext cx="354900" cy="354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17"/>
          <p:cNvPicPr preferRelativeResize="0"/>
          <p:nvPr/>
        </p:nvPicPr>
        <p:blipFill rotWithShape="1">
          <a:blip r:embed="rId6">
            <a:alphaModFix/>
          </a:blip>
          <a:srcRect b="9715" l="9843" r="9472" t="9658"/>
          <a:stretch/>
        </p:blipFill>
        <p:spPr>
          <a:xfrm>
            <a:off x="7595813" y="3233922"/>
            <a:ext cx="354900" cy="354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17"/>
          <p:cNvPicPr preferRelativeResize="0"/>
          <p:nvPr/>
        </p:nvPicPr>
        <p:blipFill rotWithShape="1">
          <a:blip r:embed="rId6">
            <a:alphaModFix/>
          </a:blip>
          <a:srcRect b="9715" l="9843" r="9472" t="9658"/>
          <a:stretch/>
        </p:blipFill>
        <p:spPr>
          <a:xfrm>
            <a:off x="5501425" y="4288897"/>
            <a:ext cx="354900" cy="354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8"/>
          <p:cNvSpPr txBox="1"/>
          <p:nvPr>
            <p:ph type="title"/>
          </p:nvPr>
        </p:nvSpPr>
        <p:spPr>
          <a:xfrm>
            <a:off x="609592" y="12700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en-US">
                <a:latin typeface="Raleway"/>
                <a:ea typeface="Raleway"/>
                <a:cs typeface="Raleway"/>
                <a:sym typeface="Raleway"/>
              </a:rPr>
              <a:t>Запрос на субсидии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12" name="Google Shape;512;p18"/>
          <p:cNvSpPr txBox="1"/>
          <p:nvPr/>
        </p:nvSpPr>
        <p:spPr>
          <a:xfrm>
            <a:off x="739475" y="2221400"/>
            <a:ext cx="3367200" cy="24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Заинтересованы в привлечении субсидий в сумме </a:t>
            </a:r>
            <a:r>
              <a:rPr b="1" i="0" lang="en-US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₽1 млн </a:t>
            </a:r>
            <a:r>
              <a:rPr b="0" i="0" lang="en-US" sz="13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от ФСИ </a:t>
            </a:r>
            <a:endParaRPr b="0" i="0" sz="13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 программе “Студенческий стартап” на разработку рабочей версии продукта.</a:t>
            </a:r>
            <a:endParaRPr b="0" i="0" sz="13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Срок субсидий:</a:t>
            </a:r>
            <a:r>
              <a:rPr b="0" i="0" lang="en-US" sz="13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1 год</a:t>
            </a:r>
            <a:endParaRPr b="0" i="0" sz="13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13" name="Google Shape;513;p18"/>
          <p:cNvPicPr preferRelativeResize="0"/>
          <p:nvPr/>
        </p:nvPicPr>
        <p:blipFill rotWithShape="1">
          <a:blip r:embed="rId3">
            <a:alphaModFix/>
          </a:blip>
          <a:srcRect b="0" l="12026" r="0" t="16142"/>
          <a:stretch/>
        </p:blipFill>
        <p:spPr>
          <a:xfrm>
            <a:off x="4060550" y="2367350"/>
            <a:ext cx="4716050" cy="241965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18"/>
          <p:cNvSpPr txBox="1"/>
          <p:nvPr/>
        </p:nvSpPr>
        <p:spPr>
          <a:xfrm>
            <a:off x="4242400" y="2184150"/>
            <a:ext cx="922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млн. руб.</a:t>
            </a:r>
            <a:endParaRPr b="0" i="0" sz="9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9"/>
          <p:cNvSpPr/>
          <p:nvPr/>
        </p:nvSpPr>
        <p:spPr>
          <a:xfrm>
            <a:off x="60" y="-595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0" name="Google Shape;520;p19"/>
          <p:cNvSpPr/>
          <p:nvPr/>
        </p:nvSpPr>
        <p:spPr>
          <a:xfrm>
            <a:off x="4" y="432743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1" name="Google Shape;521;p19"/>
          <p:cNvSpPr/>
          <p:nvPr/>
        </p:nvSpPr>
        <p:spPr>
          <a:xfrm>
            <a:off x="4" y="208262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2" name="Google Shape;522;p19"/>
          <p:cNvSpPr/>
          <p:nvPr/>
        </p:nvSpPr>
        <p:spPr>
          <a:xfrm>
            <a:off x="4" y="324216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23" name="Google Shape;523;p19"/>
          <p:cNvPicPr preferRelativeResize="0"/>
          <p:nvPr/>
        </p:nvPicPr>
        <p:blipFill rotWithShape="1">
          <a:blip r:embed="rId3">
            <a:alphaModFix/>
          </a:blip>
          <a:srcRect b="7064" l="0" r="0" t="3839"/>
          <a:stretch/>
        </p:blipFill>
        <p:spPr>
          <a:xfrm>
            <a:off x="3404819" y="2375475"/>
            <a:ext cx="1977300" cy="202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4" name="Google Shape;524;p19"/>
          <p:cNvSpPr/>
          <p:nvPr/>
        </p:nvSpPr>
        <p:spPr>
          <a:xfrm>
            <a:off x="1116900" y="494788"/>
            <a:ext cx="1449300" cy="1423800"/>
          </a:xfrm>
          <a:prstGeom prst="ellipse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25" name="Google Shape;525;p19"/>
          <p:cNvSpPr txBox="1"/>
          <p:nvPr/>
        </p:nvSpPr>
        <p:spPr>
          <a:xfrm>
            <a:off x="1776775" y="928900"/>
            <a:ext cx="5778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Упростите выбор блюда для приготовления вместе с нами </a:t>
            </a:r>
            <a:endParaRPr b="0" i="0" sz="2000" u="none" cap="none" strike="noStrik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26" name="Google Shape;526;p19"/>
          <p:cNvSpPr txBox="1"/>
          <p:nvPr/>
        </p:nvSpPr>
        <p:spPr>
          <a:xfrm>
            <a:off x="5645300" y="2375475"/>
            <a:ext cx="2485500" cy="14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Матвей Сергеевич Герасимов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 проекта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“Соль по вкусу”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+7 927 678 9519</a:t>
            </a:r>
            <a:endParaRPr b="0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Telegram: @mmpechenbku</a:t>
            </a:r>
            <a:endParaRPr b="0" i="0" sz="1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527" name="Google Shape;527;p19"/>
          <p:cNvPicPr preferRelativeResize="0"/>
          <p:nvPr/>
        </p:nvPicPr>
        <p:blipFill rotWithShape="1">
          <a:blip r:embed="rId4">
            <a:alphaModFix/>
          </a:blip>
          <a:srcRect b="9715" l="9843" r="9472" t="9658"/>
          <a:stretch/>
        </p:blipFill>
        <p:spPr>
          <a:xfrm>
            <a:off x="5753050" y="3852375"/>
            <a:ext cx="465950" cy="46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2023-12-08T00:38:51Z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69F4ED8D53544CCCAF56CA23AF0E31E2_12</vt:lpwstr>
  </property>
  <property fmtid="{D5CDD505-2E9C-101B-9397-08002B2CF9AE}" pid="3" name="KSOProductBuildVer">
    <vt:lpwstr>1049-12.2.0.13306</vt:lpwstr>
  </property>
</Properties>
</file>