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  <p:sldMasterId id="2147483726" r:id="rId4"/>
    <p:sldMasterId id="2147483739" r:id="rId5"/>
  </p:sldMasterIdLst>
  <p:sldIdLst>
    <p:sldId id="256" r:id="rId6"/>
    <p:sldId id="259" r:id="rId7"/>
    <p:sldId id="292" r:id="rId8"/>
    <p:sldId id="264" r:id="rId9"/>
    <p:sldId id="290" r:id="rId10"/>
    <p:sldId id="268" r:id="rId11"/>
    <p:sldId id="262" r:id="rId12"/>
    <p:sldId id="291" r:id="rId13"/>
    <p:sldId id="266" r:id="rId14"/>
    <p:sldId id="280" r:id="rId15"/>
  </p:sldIdLst>
  <p:sldSz cx="24377650" cy="13716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CC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218600" y="547200"/>
            <a:ext cx="21939480" cy="10616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86364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60542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12186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86364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60542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1218600" y="547200"/>
            <a:ext cx="21939480" cy="10616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86364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160542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12186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86364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160542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1218600" y="547200"/>
            <a:ext cx="21939480" cy="10616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86364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160542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12186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86364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160542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ubTitle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ubTitle"/>
          </p:nvPr>
        </p:nvSpPr>
        <p:spPr>
          <a:xfrm>
            <a:off x="1218600" y="547200"/>
            <a:ext cx="21939480" cy="10616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86364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 type="body"/>
          </p:nvPr>
        </p:nvSpPr>
        <p:spPr>
          <a:xfrm>
            <a:off x="160542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80" name="PlaceHolder 5"/>
          <p:cNvSpPr>
            <a:spLocks noGrp="1"/>
          </p:cNvSpPr>
          <p:nvPr>
            <p:ph type="body"/>
          </p:nvPr>
        </p:nvSpPr>
        <p:spPr>
          <a:xfrm>
            <a:off x="12186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81" name="PlaceHolder 6"/>
          <p:cNvSpPr>
            <a:spLocks noGrp="1"/>
          </p:cNvSpPr>
          <p:nvPr>
            <p:ph type="body"/>
          </p:nvPr>
        </p:nvSpPr>
        <p:spPr>
          <a:xfrm>
            <a:off x="86364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82" name="PlaceHolder 7"/>
          <p:cNvSpPr>
            <a:spLocks noGrp="1"/>
          </p:cNvSpPr>
          <p:nvPr>
            <p:ph type="body"/>
          </p:nvPr>
        </p:nvSpPr>
        <p:spPr>
          <a:xfrm>
            <a:off x="160542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subTitle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subTitle"/>
          </p:nvPr>
        </p:nvSpPr>
        <p:spPr>
          <a:xfrm>
            <a:off x="1218600" y="547200"/>
            <a:ext cx="21939480" cy="10616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06" name="PlaceHolder 4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1218600" y="7364520"/>
            <a:ext cx="219394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12460680" y="320940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 type="body"/>
          </p:nvPr>
        </p:nvSpPr>
        <p:spPr>
          <a:xfrm>
            <a:off x="121860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18" name="PlaceHolder 5"/>
          <p:cNvSpPr>
            <a:spLocks noGrp="1"/>
          </p:cNvSpPr>
          <p:nvPr>
            <p:ph type="body"/>
          </p:nvPr>
        </p:nvSpPr>
        <p:spPr>
          <a:xfrm>
            <a:off x="12460680" y="7364520"/>
            <a:ext cx="1070640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Calibri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12186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86364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16054200" y="320940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23" name="PlaceHolder 5"/>
          <p:cNvSpPr>
            <a:spLocks noGrp="1"/>
          </p:cNvSpPr>
          <p:nvPr>
            <p:ph type="body"/>
          </p:nvPr>
        </p:nvSpPr>
        <p:spPr>
          <a:xfrm>
            <a:off x="12186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24" name="PlaceHolder 6"/>
          <p:cNvSpPr>
            <a:spLocks noGrp="1"/>
          </p:cNvSpPr>
          <p:nvPr>
            <p:ph type="body"/>
          </p:nvPr>
        </p:nvSpPr>
        <p:spPr>
          <a:xfrm>
            <a:off x="86364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  <p:sp>
        <p:nvSpPr>
          <p:cNvPr id="325" name="PlaceHolder 7"/>
          <p:cNvSpPr>
            <a:spLocks noGrp="1"/>
          </p:cNvSpPr>
          <p:nvPr>
            <p:ph type="body"/>
          </p:nvPr>
        </p:nvSpPr>
        <p:spPr>
          <a:xfrm>
            <a:off x="16054200" y="7364520"/>
            <a:ext cx="7064280" cy="379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600" b="0" strike="noStrike" spc="-1">
              <a:solidFill>
                <a:srgbClr val="E5E6E5"/>
              </a:solidFill>
              <a:latin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696240" y="12675600"/>
            <a:ext cx="1037520" cy="33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fld id="{D25BB064-03DF-45B7-A8EC-7F8DA514E4FD}" type="slidenum">
              <a:rPr lang="ru-RU" sz="2200" b="0" strike="noStrike" spc="-1">
                <a:solidFill>
                  <a:srgbClr val="E5E6E5"/>
                </a:solidFill>
                <a:latin typeface="Jost Medium"/>
                <a:ea typeface="Jost Medium"/>
              </a:rPr>
              <a:t>‹#›</a:t>
            </a:fld>
            <a:endParaRPr lang="ru-RU" sz="2200" b="0" strike="noStrike" spc="-1">
              <a:latin typeface="Arial"/>
            </a:endParaRPr>
          </a:p>
        </p:txBody>
      </p:sp>
      <p:sp>
        <p:nvSpPr>
          <p:cNvPr id="6" name="Line 2"/>
          <p:cNvSpPr/>
          <p:nvPr/>
        </p:nvSpPr>
        <p:spPr>
          <a:xfrm>
            <a:off x="1520640" y="12685320"/>
            <a:ext cx="0" cy="1030680"/>
          </a:xfrm>
          <a:prstGeom prst="line">
            <a:avLst/>
          </a:prstGeom>
          <a:ln w="2844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588960" y="12507120"/>
            <a:ext cx="1100160" cy="1208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1792800" y="755280"/>
            <a:ext cx="12198600" cy="1219824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3600" b="0" strike="noStrike" spc="-1">
                <a:solidFill>
                  <a:srgbClr val="E5E6E5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696240" y="12675600"/>
            <a:ext cx="1037520" cy="33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fld id="{B3253628-AF79-4479-A6E2-3034102C5683}" type="slidenum">
              <a:rPr lang="ru-RU" sz="2200" b="0" strike="noStrike" spc="-1">
                <a:solidFill>
                  <a:srgbClr val="E5E6E5"/>
                </a:solidFill>
                <a:latin typeface="Jost Medium"/>
                <a:ea typeface="Jost Medium"/>
              </a:rPr>
              <a:t>‹#›</a:t>
            </a:fld>
            <a:endParaRPr lang="ru-RU" sz="2200" b="0" strike="noStrike" spc="-1">
              <a:latin typeface="Arial"/>
            </a:endParaRPr>
          </a:p>
        </p:txBody>
      </p:sp>
      <p:sp>
        <p:nvSpPr>
          <p:cNvPr id="42" name="Line 2"/>
          <p:cNvSpPr/>
          <p:nvPr/>
        </p:nvSpPr>
        <p:spPr>
          <a:xfrm>
            <a:off x="1520640" y="12685320"/>
            <a:ext cx="0" cy="1030680"/>
          </a:xfrm>
          <a:prstGeom prst="line">
            <a:avLst/>
          </a:prstGeom>
          <a:ln w="2844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PlaceHolder 3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3600" b="0" strike="noStrike" spc="-1">
                <a:solidFill>
                  <a:srgbClr val="E5E6E5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1218600" y="3209400"/>
            <a:ext cx="21939480" cy="7954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6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696240" y="12675600"/>
            <a:ext cx="1037520" cy="33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fld id="{02AD4E17-CF95-4338-99EC-5C223A00C924}" type="slidenum">
              <a:rPr lang="ru-RU" sz="2200" b="0" strike="noStrike" spc="-1">
                <a:solidFill>
                  <a:srgbClr val="E5E6E5"/>
                </a:solidFill>
                <a:latin typeface="Jost Medium"/>
                <a:ea typeface="Jost Medium"/>
              </a:rPr>
              <a:t>‹#›</a:t>
            </a:fld>
            <a:endParaRPr lang="ru-RU" sz="2200" b="0" strike="noStrike" spc="-1">
              <a:latin typeface="Arial"/>
            </a:endParaRPr>
          </a:p>
        </p:txBody>
      </p:sp>
      <p:sp>
        <p:nvSpPr>
          <p:cNvPr id="122" name="Line 2"/>
          <p:cNvSpPr/>
          <p:nvPr/>
        </p:nvSpPr>
        <p:spPr>
          <a:xfrm>
            <a:off x="1520640" y="12685320"/>
            <a:ext cx="0" cy="1030680"/>
          </a:xfrm>
          <a:prstGeom prst="line">
            <a:avLst/>
          </a:prstGeom>
          <a:ln w="2844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11822400" y="2468160"/>
            <a:ext cx="8781120" cy="87796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124" name="PlaceHolder 4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3600" b="0" strike="noStrike" spc="-1">
                <a:solidFill>
                  <a:srgbClr val="E5E6E5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696240" y="12675600"/>
            <a:ext cx="1037520" cy="33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fld id="{9DBAC878-5892-410D-B574-2D63AA9D27EA}" type="slidenum">
              <a:rPr lang="ru-RU" sz="2200" b="0" strike="noStrike" spc="-1">
                <a:solidFill>
                  <a:srgbClr val="E5E6E5"/>
                </a:solidFill>
                <a:latin typeface="Jost Medium"/>
                <a:ea typeface="Jost Medium"/>
              </a:rPr>
              <a:t>‹#›</a:t>
            </a:fld>
            <a:endParaRPr lang="ru-RU" sz="2200" b="0" strike="noStrike" spc="-1">
              <a:latin typeface="Arial"/>
            </a:endParaRPr>
          </a:p>
        </p:txBody>
      </p:sp>
      <p:sp>
        <p:nvSpPr>
          <p:cNvPr id="244" name="Line 2"/>
          <p:cNvSpPr/>
          <p:nvPr/>
        </p:nvSpPr>
        <p:spPr>
          <a:xfrm>
            <a:off x="1520640" y="12685320"/>
            <a:ext cx="0" cy="1030680"/>
          </a:xfrm>
          <a:prstGeom prst="line">
            <a:avLst/>
          </a:prstGeom>
          <a:ln w="2844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2505600" y="2226240"/>
            <a:ext cx="9262440" cy="926280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246" name="PlaceHolder 4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3600" b="0" strike="noStrike" spc="-1">
                <a:solidFill>
                  <a:srgbClr val="E5E6E5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ustomShape 1"/>
          <p:cNvSpPr/>
          <p:nvPr/>
        </p:nvSpPr>
        <p:spPr>
          <a:xfrm>
            <a:off x="696240" y="12675600"/>
            <a:ext cx="1037520" cy="33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fld id="{102325B6-1CDB-48D8-99B3-C307BD6D4D9C}" type="slidenum">
              <a:rPr lang="ru-RU" sz="2200" b="0" strike="noStrike" spc="-1">
                <a:solidFill>
                  <a:srgbClr val="E5E6E5"/>
                </a:solidFill>
                <a:latin typeface="Jost Medium"/>
                <a:ea typeface="Jost Medium"/>
              </a:rPr>
              <a:t>‹#›</a:t>
            </a:fld>
            <a:endParaRPr lang="ru-RU" sz="2200" b="0" strike="noStrike" spc="-1">
              <a:latin typeface="Arial"/>
            </a:endParaRPr>
          </a:p>
        </p:txBody>
      </p:sp>
      <p:sp>
        <p:nvSpPr>
          <p:cNvPr id="284" name="Line 2"/>
          <p:cNvSpPr/>
          <p:nvPr/>
        </p:nvSpPr>
        <p:spPr>
          <a:xfrm>
            <a:off x="1520640" y="12685320"/>
            <a:ext cx="0" cy="1030680"/>
          </a:xfrm>
          <a:prstGeom prst="line">
            <a:avLst/>
          </a:prstGeom>
          <a:ln w="2844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5" name="PlaceHolder 3"/>
          <p:cNvSpPr>
            <a:spLocks noGrp="1"/>
          </p:cNvSpPr>
          <p:nvPr>
            <p:ph type="body"/>
          </p:nvPr>
        </p:nvSpPr>
        <p:spPr>
          <a:xfrm>
            <a:off x="1521000" y="5248800"/>
            <a:ext cx="4479840" cy="448020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286" name="PlaceHolder 4"/>
          <p:cNvSpPr>
            <a:spLocks noGrp="1"/>
          </p:cNvSpPr>
          <p:nvPr>
            <p:ph type="body"/>
          </p:nvPr>
        </p:nvSpPr>
        <p:spPr>
          <a:xfrm>
            <a:off x="7139520" y="5248800"/>
            <a:ext cx="4479840" cy="448020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287" name="PlaceHolder 5"/>
          <p:cNvSpPr>
            <a:spLocks noGrp="1"/>
          </p:cNvSpPr>
          <p:nvPr>
            <p:ph type="body"/>
          </p:nvPr>
        </p:nvSpPr>
        <p:spPr>
          <a:xfrm>
            <a:off x="12758040" y="5248800"/>
            <a:ext cx="4479840" cy="448020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288" name="PlaceHolder 6"/>
          <p:cNvSpPr>
            <a:spLocks noGrp="1"/>
          </p:cNvSpPr>
          <p:nvPr>
            <p:ph type="body"/>
          </p:nvPr>
        </p:nvSpPr>
        <p:spPr>
          <a:xfrm>
            <a:off x="18376560" y="5248800"/>
            <a:ext cx="4479840" cy="448020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E5E6E5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289" name="PlaceHolder 7"/>
          <p:cNvSpPr>
            <a:spLocks noGrp="1"/>
          </p:cNvSpPr>
          <p:nvPr>
            <p:ph type="title"/>
          </p:nvPr>
        </p:nvSpPr>
        <p:spPr>
          <a:xfrm>
            <a:off x="1218600" y="547200"/>
            <a:ext cx="21939480" cy="2289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3600" b="0" strike="noStrike" spc="-1">
                <a:solidFill>
                  <a:srgbClr val="E5E6E5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2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1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g"/><Relationship Id="rId3" Type="http://schemas.openxmlformats.org/officeDocument/2006/relationships/image" Target="../media/image31.jpeg"/><Relationship Id="rId7" Type="http://schemas.openxmlformats.org/officeDocument/2006/relationships/image" Target="../media/image14.png"/><Relationship Id="rId12" Type="http://schemas.openxmlformats.org/officeDocument/2006/relationships/image" Target="../media/image39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jpeg"/><Relationship Id="rId10" Type="http://schemas.openxmlformats.org/officeDocument/2006/relationships/image" Target="../media/image37.png"/><Relationship Id="rId4" Type="http://schemas.openxmlformats.org/officeDocument/2006/relationships/image" Target="../media/image32.jpe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CustomShape 1"/>
          <p:cNvSpPr/>
          <p:nvPr/>
        </p:nvSpPr>
        <p:spPr>
          <a:xfrm>
            <a:off x="1792800" y="755280"/>
            <a:ext cx="12198600" cy="12198240"/>
          </a:xfrm>
          <a:custGeom>
            <a:avLst/>
            <a:gdLst/>
            <a:ahLst/>
            <a:cxnLst/>
            <a:rect l="l" t="t" r="r" b="b"/>
            <a:pathLst>
              <a:path w="12199064" h="12198735">
                <a:moveTo>
                  <a:pt x="111618" y="0"/>
                </a:moveTo>
                <a:lnTo>
                  <a:pt x="12087446" y="0"/>
                </a:lnTo>
                <a:cubicBezTo>
                  <a:pt x="12149091" y="0"/>
                  <a:pt x="12199064" y="49973"/>
                  <a:pt x="12199064" y="111618"/>
                </a:cubicBezTo>
                <a:lnTo>
                  <a:pt x="12199064" y="12087117"/>
                </a:lnTo>
                <a:cubicBezTo>
                  <a:pt x="12199064" y="12148762"/>
                  <a:pt x="12149091" y="12198735"/>
                  <a:pt x="12087446" y="12198735"/>
                </a:cubicBezTo>
                <a:lnTo>
                  <a:pt x="111618" y="12198735"/>
                </a:lnTo>
                <a:cubicBezTo>
                  <a:pt x="49973" y="12198735"/>
                  <a:pt x="0" y="12148762"/>
                  <a:pt x="0" y="12087117"/>
                </a:cubicBezTo>
                <a:lnTo>
                  <a:pt x="0" y="111618"/>
                </a:lnTo>
                <a:cubicBezTo>
                  <a:pt x="0" y="49973"/>
                  <a:pt x="49973" y="0"/>
                  <a:pt x="11161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5" name="CustomShape 2"/>
          <p:cNvSpPr/>
          <p:nvPr/>
        </p:nvSpPr>
        <p:spPr>
          <a:xfrm>
            <a:off x="15126840" y="4504873"/>
            <a:ext cx="7729560" cy="47075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0" dirty="0">
                <a:solidFill>
                  <a:schemeClr val="bg1"/>
                </a:solidFill>
                <a:latin typeface="Jost Medium"/>
              </a:rPr>
              <a:t>Приложение “Экспресс доставка”</a:t>
            </a:r>
            <a:endParaRPr lang="ru-RU" sz="100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617" name="CustomShape 4"/>
          <p:cNvSpPr/>
          <p:nvPr/>
        </p:nvSpPr>
        <p:spPr>
          <a:xfrm>
            <a:off x="14647680" y="4503240"/>
            <a:ext cx="91080" cy="47091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8" name="CustomShape 5"/>
          <p:cNvSpPr/>
          <p:nvPr/>
        </p:nvSpPr>
        <p:spPr>
          <a:xfrm>
            <a:off x="1792800" y="755280"/>
            <a:ext cx="12198600" cy="12198240"/>
          </a:xfrm>
          <a:prstGeom prst="line">
            <a:avLst/>
          </a:prstGeom>
          <a:blipFill rotWithShape="0">
            <a:blip r:embed="rId2"/>
            <a:stretch>
              <a:fillRect/>
            </a:stretch>
          </a:blipFill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" name="Picture 2" descr="https://xn----7sbatrmgmckqgp7m.xn--p1ai/wp-content/uploads/2020/05/max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978" y="6792748"/>
            <a:ext cx="3705423" cy="37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ages.spasibovsem.ru/catalog/original/otzyvy-set-pitstserij-dodo-pitstsa-chelyabinsk-16202197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799" y="4988567"/>
            <a:ext cx="5323148" cy="249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norilsk.spravka.city/public_files/company/logo/2052/logo-1171294-norils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947" y="4945943"/>
            <a:ext cx="6875453" cy="183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bagerstat.com/wp-content/uploads/2023/04/podsolnuh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340" y="3620278"/>
            <a:ext cx="4234061" cy="132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terika.ru/img/partners/malina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5971" r="4051" b="6004"/>
          <a:stretch/>
        </p:blipFill>
        <p:spPr bwMode="auto">
          <a:xfrm>
            <a:off x="6340680" y="3064800"/>
            <a:ext cx="3552704" cy="191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dn1.flamp.ru/d587695ac8583bdda764c1554a123146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" t="3098" r="602" b="2255"/>
          <a:stretch/>
        </p:blipFill>
        <p:spPr bwMode="auto">
          <a:xfrm>
            <a:off x="1792801" y="7454795"/>
            <a:ext cx="5323146" cy="304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thumbor.uds.app/unsafe/600x600/game-prod/ef604a1c-3979-40d5-9e92-396e52fb80e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8" r="7291"/>
          <a:stretch/>
        </p:blipFill>
        <p:spPr bwMode="auto">
          <a:xfrm>
            <a:off x="7115948" y="6792748"/>
            <a:ext cx="3170029" cy="37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natureda.ru/d/gubernskiye_apteki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3" r="1755" b="6914"/>
          <a:stretch/>
        </p:blipFill>
        <p:spPr bwMode="auto">
          <a:xfrm>
            <a:off x="1792800" y="10511524"/>
            <a:ext cx="12198600" cy="229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9" name="CustomShape 6"/>
          <p:cNvSpPr/>
          <p:nvPr/>
        </p:nvSpPr>
        <p:spPr>
          <a:xfrm>
            <a:off x="473760" y="403560"/>
            <a:ext cx="5866920" cy="4623480"/>
          </a:xfrm>
          <a:prstGeom prst="roundRect">
            <a:avLst>
              <a:gd name="adj" fmla="val 180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1"/>
          <a:srcRect l="1852" t="9361" r="10494" b="11318"/>
          <a:stretch/>
        </p:blipFill>
        <p:spPr>
          <a:xfrm>
            <a:off x="6340679" y="737680"/>
            <a:ext cx="2635370" cy="2384824"/>
          </a:xfrm>
          <a:prstGeom prst="rect">
            <a:avLst/>
          </a:prstGeom>
        </p:spPr>
      </p:pic>
      <p:pic>
        <p:nvPicPr>
          <p:cNvPr id="3084" name="Picture 12" descr="https://sun9-23.userapi.com/impf/c837433/v837433267/28669/H577K2gw0og.jpg?size=604x290&amp;quality=96&amp;sign=96c3e5405cbfca87cb3167bc4a3c6a1b&amp;type=album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" t="5071" r="7230" b="6428"/>
          <a:stretch/>
        </p:blipFill>
        <p:spPr bwMode="auto">
          <a:xfrm>
            <a:off x="8976050" y="751502"/>
            <a:ext cx="4907902" cy="228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8820" y="151646"/>
            <a:ext cx="4876800" cy="487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CustomShape 1"/>
          <p:cNvSpPr/>
          <p:nvPr/>
        </p:nvSpPr>
        <p:spPr>
          <a:xfrm>
            <a:off x="8546840" y="1889637"/>
            <a:ext cx="13357884" cy="7949682"/>
          </a:xfrm>
          <a:custGeom>
            <a:avLst/>
            <a:gdLst/>
            <a:ahLst/>
            <a:cxnLst/>
            <a:rect l="l" t="t" r="r" b="b"/>
            <a:pathLst>
              <a:path w="8781475" h="8779987">
                <a:moveTo>
                  <a:pt x="89644" y="0"/>
                </a:moveTo>
                <a:lnTo>
                  <a:pt x="8691831" y="0"/>
                </a:lnTo>
                <a:cubicBezTo>
                  <a:pt x="8741341" y="0"/>
                  <a:pt x="8781475" y="40135"/>
                  <a:pt x="8781475" y="89644"/>
                </a:cubicBezTo>
                <a:lnTo>
                  <a:pt x="8781475" y="8690343"/>
                </a:lnTo>
                <a:cubicBezTo>
                  <a:pt x="8781475" y="8739852"/>
                  <a:pt x="8741341" y="8779987"/>
                  <a:pt x="8691831" y="8779987"/>
                </a:cubicBezTo>
                <a:lnTo>
                  <a:pt x="89644" y="8779987"/>
                </a:lnTo>
                <a:cubicBezTo>
                  <a:pt x="40135" y="8779987"/>
                  <a:pt x="0" y="8739852"/>
                  <a:pt x="0" y="8690343"/>
                </a:cubicBezTo>
                <a:lnTo>
                  <a:pt x="0" y="89644"/>
                </a:lnTo>
                <a:cubicBezTo>
                  <a:pt x="0" y="40135"/>
                  <a:pt x="40135" y="0"/>
                  <a:pt x="8964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2"/>
          <p:cNvSpPr/>
          <p:nvPr/>
        </p:nvSpPr>
        <p:spPr>
          <a:xfrm>
            <a:off x="13688522" y="825972"/>
            <a:ext cx="8781120" cy="8779680"/>
          </a:xfrm>
          <a:prstGeom prst="line">
            <a:avLst/>
          </a:prstGeom>
          <a:blipFill rotWithShape="0">
            <a:blip r:embed="rId2"/>
            <a:stretch>
              <a:fillRect/>
            </a:stretch>
          </a:blipFill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4"/>
          <p:cNvSpPr/>
          <p:nvPr/>
        </p:nvSpPr>
        <p:spPr>
          <a:xfrm>
            <a:off x="2018520" y="909068"/>
            <a:ext cx="6528321" cy="1783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0000" spc="-1" dirty="0" smtClean="0">
                <a:solidFill>
                  <a:srgbClr val="FFFFFF"/>
                </a:solidFill>
                <a:latin typeface="Jost Medium"/>
              </a:rPr>
              <a:t>Проблема</a:t>
            </a:r>
            <a:endParaRPr lang="ru-RU" sz="10000" b="0" strike="noStrike" spc="-1" dirty="0">
              <a:latin typeface="Arial"/>
            </a:endParaRPr>
          </a:p>
        </p:txBody>
      </p:sp>
      <p:sp>
        <p:nvSpPr>
          <p:cNvPr id="657" name="CustomShape 7"/>
          <p:cNvSpPr/>
          <p:nvPr/>
        </p:nvSpPr>
        <p:spPr>
          <a:xfrm>
            <a:off x="1521000" y="825972"/>
            <a:ext cx="91080" cy="20811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000" y="12204829"/>
            <a:ext cx="967380" cy="87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6852" y="3048448"/>
            <a:ext cx="7025840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Jost Medium"/>
              </a:rPr>
              <a:t>Период устойчивых морозов в Норильске длится около 280 дней в году. При этом отмечается более 130 дней с метелями. Наш город входит в пятерку самых ветреных населенных пунктов планеты. Средняя скорость ветра здесь не меняется десятилетиями. К примеру, в январе это около 23 м/с</a:t>
            </a:r>
            <a:r>
              <a:rPr lang="ru-RU" sz="4400" dirty="0" smtClean="0">
                <a:solidFill>
                  <a:schemeClr val="bg1"/>
                </a:solidFill>
                <a:latin typeface="Jost Medium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964" y="2377240"/>
            <a:ext cx="12903635" cy="6974475"/>
          </a:xfrm>
          <a:prstGeom prst="rect">
            <a:avLst/>
          </a:prstGeom>
        </p:spPr>
      </p:pic>
      <p:sp>
        <p:nvSpPr>
          <p:cNvPr id="655" name="CustomShape 5"/>
          <p:cNvSpPr/>
          <p:nvPr/>
        </p:nvSpPr>
        <p:spPr>
          <a:xfrm>
            <a:off x="20268128" y="420836"/>
            <a:ext cx="3727440" cy="2937600"/>
          </a:xfrm>
          <a:prstGeom prst="roundRect">
            <a:avLst>
              <a:gd name="adj" fmla="val 1801"/>
            </a:avLst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90675" y="548463"/>
            <a:ext cx="2682345" cy="26823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12692" y="10378185"/>
            <a:ext cx="133578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Jost Medium"/>
              </a:rPr>
              <a:t>Климатическая зима длится с начала второй декады сентября по первую декаду мая. За зиму на территорию Большого Норильска выпадает до двух миллионов тонн снега. </a:t>
            </a:r>
            <a:endParaRPr lang="ru-RU" sz="4400" dirty="0" smtClean="0">
              <a:solidFill>
                <a:schemeClr val="bg1"/>
              </a:solidFill>
              <a:latin typeface="Jost Medium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" grpId="0"/>
      <p:bldP spid="3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CustomShape 1"/>
          <p:cNvSpPr/>
          <p:nvPr/>
        </p:nvSpPr>
        <p:spPr>
          <a:xfrm>
            <a:off x="13392000" y="2125800"/>
            <a:ext cx="9464040" cy="9464040"/>
          </a:xfrm>
          <a:custGeom>
            <a:avLst/>
            <a:gdLst/>
            <a:ahLst/>
            <a:cxnLst/>
            <a:rect l="l" t="t" r="r" b="b"/>
            <a:pathLst>
              <a:path w="9464674" h="9464675">
                <a:moveTo>
                  <a:pt x="132505" y="0"/>
                </a:moveTo>
                <a:lnTo>
                  <a:pt x="9332170" y="0"/>
                </a:lnTo>
                <a:cubicBezTo>
                  <a:pt x="9405350" y="0"/>
                  <a:pt x="9464674" y="59325"/>
                  <a:pt x="9464674" y="132505"/>
                </a:cubicBezTo>
                <a:lnTo>
                  <a:pt x="9464674" y="9332170"/>
                </a:lnTo>
                <a:cubicBezTo>
                  <a:pt x="9464674" y="9405350"/>
                  <a:pt x="9405350" y="9464675"/>
                  <a:pt x="9332170" y="9464675"/>
                </a:cubicBezTo>
                <a:lnTo>
                  <a:pt x="132505" y="9464675"/>
                </a:lnTo>
                <a:cubicBezTo>
                  <a:pt x="59325" y="9464675"/>
                  <a:pt x="0" y="9405350"/>
                  <a:pt x="0" y="9332170"/>
                </a:cubicBezTo>
                <a:lnTo>
                  <a:pt x="0" y="132505"/>
                </a:lnTo>
                <a:cubicBezTo>
                  <a:pt x="0" y="59325"/>
                  <a:pt x="59325" y="0"/>
                  <a:pt x="1325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2"/>
          <p:cNvSpPr/>
          <p:nvPr/>
        </p:nvSpPr>
        <p:spPr>
          <a:xfrm>
            <a:off x="1813548" y="974727"/>
            <a:ext cx="6266762" cy="1783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0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Решение</a:t>
            </a:r>
            <a:endParaRPr lang="ru-RU" sz="10000" b="0" strike="noStrike" spc="-1" dirty="0">
              <a:latin typeface="Arial"/>
            </a:endParaRPr>
          </a:p>
        </p:txBody>
      </p:sp>
      <p:sp>
        <p:nvSpPr>
          <p:cNvPr id="633" name="CustomShape 7"/>
          <p:cNvSpPr/>
          <p:nvPr/>
        </p:nvSpPr>
        <p:spPr>
          <a:xfrm rot="13500000">
            <a:off x="5987160" y="10664640"/>
            <a:ext cx="213840" cy="213840"/>
          </a:xfrm>
          <a:custGeom>
            <a:avLst/>
            <a:gdLst/>
            <a:ahLst/>
            <a:cxnLst/>
            <a:rect l="l" t="t" r="r" b="b"/>
            <a:pathLst>
              <a:path w="2368446" h="2368447">
                <a:moveTo>
                  <a:pt x="1" y="0"/>
                </a:moveTo>
                <a:lnTo>
                  <a:pt x="404735" y="0"/>
                </a:lnTo>
                <a:lnTo>
                  <a:pt x="404735" y="1963712"/>
                </a:lnTo>
                <a:lnTo>
                  <a:pt x="2368446" y="1963712"/>
                </a:lnTo>
                <a:lnTo>
                  <a:pt x="2368446" y="2368447"/>
                </a:lnTo>
                <a:lnTo>
                  <a:pt x="0" y="2368447"/>
                </a:lnTo>
                <a:lnTo>
                  <a:pt x="0" y="1963712"/>
                </a:lnTo>
                <a:lnTo>
                  <a:pt x="1" y="196371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34" name="Line 8"/>
          <p:cNvSpPr/>
          <p:nvPr/>
        </p:nvSpPr>
        <p:spPr>
          <a:xfrm>
            <a:off x="13392000" y="2125800"/>
            <a:ext cx="9464400" cy="9464400"/>
          </a:xfrm>
          <a:prstGeom prst="line">
            <a:avLst/>
          </a:prstGeom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00" y="12204829"/>
            <a:ext cx="967380" cy="876300"/>
          </a:xfrm>
          <a:prstGeom prst="rect">
            <a:avLst/>
          </a:prstGeom>
        </p:spPr>
      </p:pic>
      <p:sp>
        <p:nvSpPr>
          <p:cNvPr id="16" name="CustomShape 7"/>
          <p:cNvSpPr/>
          <p:nvPr/>
        </p:nvSpPr>
        <p:spPr>
          <a:xfrm>
            <a:off x="1521000" y="825972"/>
            <a:ext cx="91080" cy="20811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TextBox 2"/>
          <p:cNvSpPr txBox="1"/>
          <p:nvPr/>
        </p:nvSpPr>
        <p:spPr>
          <a:xfrm>
            <a:off x="1612080" y="3279309"/>
            <a:ext cx="9808589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100" dirty="0">
                <a:solidFill>
                  <a:schemeClr val="bg1"/>
                </a:solidFill>
                <a:latin typeface="Jost Medium"/>
              </a:rPr>
              <a:t>Проблему можно решить созданием универсального приложения по доставке, которое объединит все виды услуг доставки - еды, товаров, услуг и т. д. Пользователи смогут заказывать различные виды доставки через одно приложение, делая процесс более удобным и эффективным. Также это приложение может предоставлять возможность отслеживания всех заказов в одном месте, удобные способы оплаты, а также предложения и скидки от различных поставщиков услуг доставки.</a:t>
            </a:r>
          </a:p>
        </p:txBody>
      </p:sp>
      <p:pic>
        <p:nvPicPr>
          <p:cNvPr id="1026" name="Picture 2" descr="https://ucare.timepad.ru/809b8b67-1bdf-430b-8dbc-06e335b8a8a3/poster_event_3468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" r="1111"/>
          <a:stretch/>
        </p:blipFill>
        <p:spPr bwMode="auto">
          <a:xfrm>
            <a:off x="13570681" y="2452507"/>
            <a:ext cx="9106677" cy="881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" name="CustomShape 9"/>
          <p:cNvSpPr/>
          <p:nvPr/>
        </p:nvSpPr>
        <p:spPr>
          <a:xfrm>
            <a:off x="11714892" y="974727"/>
            <a:ext cx="3727080" cy="2937240"/>
          </a:xfrm>
          <a:prstGeom prst="roundRect">
            <a:avLst>
              <a:gd name="adj" fmla="val 1801"/>
            </a:avLst>
          </a:prstGeom>
          <a:solidFill>
            <a:schemeClr val="accent3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8196" y="1113111"/>
            <a:ext cx="2660471" cy="266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00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CustomShape 1"/>
          <p:cNvSpPr/>
          <p:nvPr/>
        </p:nvSpPr>
        <p:spPr>
          <a:xfrm>
            <a:off x="1650809" y="1121580"/>
            <a:ext cx="10800000" cy="10800000"/>
          </a:xfrm>
          <a:custGeom>
            <a:avLst/>
            <a:gdLst/>
            <a:ahLst/>
            <a:cxnLst/>
            <a:rect l="l" t="t" r="r" b="b"/>
            <a:pathLst>
              <a:path w="9262745" h="9263318">
                <a:moveTo>
                  <a:pt x="172194" y="0"/>
                </a:moveTo>
                <a:lnTo>
                  <a:pt x="9090551" y="0"/>
                </a:lnTo>
                <a:cubicBezTo>
                  <a:pt x="9185651" y="0"/>
                  <a:pt x="9262745" y="77094"/>
                  <a:pt x="9262745" y="172194"/>
                </a:cubicBezTo>
                <a:lnTo>
                  <a:pt x="9262745" y="9091124"/>
                </a:lnTo>
                <a:cubicBezTo>
                  <a:pt x="9262745" y="9186224"/>
                  <a:pt x="9185651" y="9263318"/>
                  <a:pt x="9090551" y="9263318"/>
                </a:cubicBezTo>
                <a:lnTo>
                  <a:pt x="172194" y="9263318"/>
                </a:lnTo>
                <a:cubicBezTo>
                  <a:pt x="77094" y="9263318"/>
                  <a:pt x="0" y="9186224"/>
                  <a:pt x="0" y="9091124"/>
                </a:cubicBezTo>
                <a:lnTo>
                  <a:pt x="0" y="172194"/>
                </a:lnTo>
                <a:cubicBezTo>
                  <a:pt x="0" y="77094"/>
                  <a:pt x="77094" y="0"/>
                  <a:pt x="17219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5" name="CustomShape 2"/>
          <p:cNvSpPr/>
          <p:nvPr/>
        </p:nvSpPr>
        <p:spPr>
          <a:xfrm>
            <a:off x="2505600" y="2226240"/>
            <a:ext cx="9262440" cy="9262800"/>
          </a:xfrm>
          <a:prstGeom prst="line">
            <a:avLst/>
          </a:prstGeom>
          <a:blipFill rotWithShape="0">
            <a:blip r:embed="rId2"/>
            <a:stretch>
              <a:fillRect/>
            </a:stretch>
          </a:blipFill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9" name="CustomShape 6"/>
          <p:cNvSpPr/>
          <p:nvPr/>
        </p:nvSpPr>
        <p:spPr>
          <a:xfrm>
            <a:off x="15089517" y="2250435"/>
            <a:ext cx="5456491" cy="1783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0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Продукт</a:t>
            </a:r>
            <a:endParaRPr lang="ru-RU" sz="10000" b="0" strike="noStrike" spc="-1" dirty="0">
              <a:latin typeface="Arial"/>
            </a:endParaRPr>
          </a:p>
        </p:txBody>
      </p:sp>
      <p:sp>
        <p:nvSpPr>
          <p:cNvPr id="720" name="CustomShape 7"/>
          <p:cNvSpPr/>
          <p:nvPr/>
        </p:nvSpPr>
        <p:spPr>
          <a:xfrm>
            <a:off x="14628960" y="2101680"/>
            <a:ext cx="91080" cy="20811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43" y="12354120"/>
            <a:ext cx="938057" cy="87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20040" y="4535379"/>
            <a:ext cx="929695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0" u="none" strike="noStrike" dirty="0" smtClean="0">
                <a:solidFill>
                  <a:schemeClr val="bg1"/>
                </a:solidFill>
                <a:effectLst/>
                <a:latin typeface="Jost Medium"/>
              </a:rPr>
              <a:t>Продукт - мобильное приложение для доставки, которое предоставляет возможность заказывать и получать различные продукты и услуги, такие как еда, продукты питания, товары для дома и многое другое.</a:t>
            </a:r>
          </a:p>
          <a:p>
            <a:endParaRPr lang="ru-RU" sz="3600" dirty="0">
              <a:solidFill>
                <a:schemeClr val="bg1"/>
              </a:solidFill>
              <a:latin typeface="Jost Medium"/>
            </a:endParaRPr>
          </a:p>
          <a:p>
            <a:r>
              <a:rPr lang="ru-RU" sz="3600" dirty="0">
                <a:solidFill>
                  <a:schemeClr val="bg1"/>
                </a:solidFill>
                <a:latin typeface="Jost Medium"/>
              </a:rPr>
              <a:t>Основные технические параметры для приложения по доставке включают следующее</a:t>
            </a:r>
            <a:r>
              <a:rPr lang="ru-RU" sz="3600" dirty="0" smtClean="0">
                <a:solidFill>
                  <a:schemeClr val="bg1"/>
                </a:solidFill>
                <a:latin typeface="Jost Medium"/>
              </a:rPr>
              <a:t>:</a:t>
            </a:r>
            <a: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  <a:t/>
            </a:r>
            <a:b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</a:br>
            <a:r>
              <a:rPr lang="ru-RU" sz="3600" dirty="0">
                <a:solidFill>
                  <a:schemeClr val="bg1"/>
                </a:solidFill>
                <a:latin typeface="Jost Medium"/>
              </a:rPr>
              <a:t>1. Платформа </a:t>
            </a:r>
            <a:r>
              <a:rPr lang="ru-RU" sz="3600" dirty="0" smtClean="0">
                <a:solidFill>
                  <a:schemeClr val="bg1"/>
                </a:solidFill>
                <a:latin typeface="Jost Medium"/>
              </a:rPr>
              <a:t>разработки.</a:t>
            </a:r>
            <a: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  <a:t/>
            </a:r>
            <a:b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</a:br>
            <a:r>
              <a:rPr lang="ru-RU" sz="3600" dirty="0">
                <a:solidFill>
                  <a:schemeClr val="bg1"/>
                </a:solidFill>
                <a:latin typeface="Jost Medium"/>
              </a:rPr>
              <a:t>2. База </a:t>
            </a:r>
            <a:r>
              <a:rPr lang="ru-RU" sz="3600" dirty="0" smtClean="0">
                <a:solidFill>
                  <a:schemeClr val="bg1"/>
                </a:solidFill>
                <a:latin typeface="Jost Medium"/>
              </a:rPr>
              <a:t>данных.</a:t>
            </a:r>
            <a: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  <a:t/>
            </a:r>
            <a:b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</a:br>
            <a:r>
              <a:rPr lang="ru-RU" sz="3600" dirty="0">
                <a:solidFill>
                  <a:schemeClr val="bg1"/>
                </a:solidFill>
                <a:latin typeface="Jost Medium"/>
              </a:rPr>
              <a:t>3. Интеграция с внешними </a:t>
            </a:r>
            <a:r>
              <a:rPr lang="ru-RU" sz="3600" dirty="0" smtClean="0">
                <a:solidFill>
                  <a:schemeClr val="bg1"/>
                </a:solidFill>
                <a:latin typeface="Jost Medium"/>
              </a:rPr>
              <a:t>сервисами.</a:t>
            </a:r>
            <a: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  <a:t/>
            </a:r>
            <a:b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</a:br>
            <a:r>
              <a:rPr lang="ru-RU" sz="3600" dirty="0">
                <a:solidFill>
                  <a:schemeClr val="bg1"/>
                </a:solidFill>
                <a:latin typeface="Jost Medium"/>
              </a:rPr>
              <a:t>4. </a:t>
            </a:r>
            <a:r>
              <a:rPr lang="ru-RU" sz="3600" dirty="0" smtClean="0">
                <a:solidFill>
                  <a:schemeClr val="bg1"/>
                </a:solidFill>
                <a:latin typeface="Jost Medium"/>
              </a:rPr>
              <a:t>Безопасность.</a:t>
            </a:r>
            <a: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  <a:t/>
            </a:r>
            <a:br>
              <a:rPr lang="ru-RU" sz="3600" b="0" dirty="0" smtClean="0">
                <a:solidFill>
                  <a:schemeClr val="bg1"/>
                </a:solidFill>
                <a:effectLst/>
                <a:latin typeface="Jost Medium"/>
              </a:rPr>
            </a:br>
            <a:r>
              <a:rPr lang="ru-RU" sz="3600" dirty="0">
                <a:solidFill>
                  <a:schemeClr val="bg1"/>
                </a:solidFill>
                <a:latin typeface="Jost Medium"/>
              </a:rPr>
              <a:t>5. </a:t>
            </a:r>
            <a:r>
              <a:rPr lang="ru-RU" sz="3600" dirty="0" smtClean="0">
                <a:solidFill>
                  <a:schemeClr val="bg1"/>
                </a:solidFill>
                <a:latin typeface="Jost Medium"/>
              </a:rPr>
              <a:t>Масштабируемость.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89"/>
          <a:stretch/>
        </p:blipFill>
        <p:spPr>
          <a:xfrm>
            <a:off x="2698550" y="6801789"/>
            <a:ext cx="4025285" cy="30273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stomShape 2"/>
          <p:cNvSpPr/>
          <p:nvPr/>
        </p:nvSpPr>
        <p:spPr>
          <a:xfrm>
            <a:off x="2698550" y="1715271"/>
            <a:ext cx="8333045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prstTxWarp prst="textDeflateBottom">
              <a:avLst/>
            </a:prstTxWarp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Jost Medium"/>
              </a:rPr>
              <a:t>“</a:t>
            </a:r>
            <a:r>
              <a:rPr lang="ru-RU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Jost Medium"/>
              </a:rPr>
              <a:t>Экспресс доставка”</a:t>
            </a:r>
            <a:endParaRPr lang="ru-RU" sz="60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Jost Medium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550" y="3002565"/>
            <a:ext cx="4036809" cy="30276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4" t="7645" r="5793"/>
          <a:stretch/>
        </p:blipFill>
        <p:spPr>
          <a:xfrm>
            <a:off x="7507885" y="2997630"/>
            <a:ext cx="4086808" cy="30325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84" y="6801562"/>
            <a:ext cx="4036809" cy="30276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" name="CustomShape 4"/>
          <p:cNvSpPr/>
          <p:nvPr/>
        </p:nvSpPr>
        <p:spPr>
          <a:xfrm>
            <a:off x="10429738" y="10192456"/>
            <a:ext cx="3727440" cy="2937600"/>
          </a:xfrm>
          <a:prstGeom prst="roundRect">
            <a:avLst>
              <a:gd name="adj" fmla="val 1801"/>
            </a:avLst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5" t="18955" r="18703" b="26112"/>
          <a:stretch/>
        </p:blipFill>
        <p:spPr>
          <a:xfrm>
            <a:off x="10928474" y="10296272"/>
            <a:ext cx="2729968" cy="2729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947109" y="2983184"/>
            <a:ext cx="35281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Продуктовые </a:t>
            </a:r>
          </a:p>
          <a:p>
            <a:pPr algn="ctr"/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endParaRPr lang="ru-RU" sz="32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endParaRPr lang="ru-RU" sz="32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магазины</a:t>
            </a:r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90150" y="2921629"/>
            <a:ext cx="7400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О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Б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Щ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Е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П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И</a:t>
            </a:r>
          </a:p>
          <a:p>
            <a:pPr algn="ctr"/>
            <a:r>
              <a:rPr lang="ru-RU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262" y="6791871"/>
            <a:ext cx="6460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А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П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Т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Е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К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4002" y="6801562"/>
            <a:ext cx="34921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Цветочные </a:t>
            </a:r>
          </a:p>
          <a:p>
            <a:pPr algn="ctr"/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endParaRPr lang="ru-RU" sz="32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Jost Medium"/>
            </a:endParaRPr>
          </a:p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Jost Medium"/>
              </a:rPr>
              <a:t>магазины</a:t>
            </a:r>
            <a:endParaRPr lang="ru-RU" sz="3200" dirty="0">
              <a:latin typeface="Jost Medium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" grpId="0"/>
      <p:bldP spid="3" grpId="0"/>
      <p:bldP spid="11" grpId="0"/>
      <p:bldP spid="9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CustomShape 1"/>
          <p:cNvSpPr/>
          <p:nvPr/>
        </p:nvSpPr>
        <p:spPr>
          <a:xfrm>
            <a:off x="2012760" y="952040"/>
            <a:ext cx="8589444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Целевая аудитория</a:t>
            </a:r>
            <a:endParaRPr lang="ru-RU" sz="7200" b="0" strike="noStrike" spc="-1" dirty="0">
              <a:latin typeface="Arial"/>
            </a:endParaRPr>
          </a:p>
        </p:txBody>
      </p:sp>
      <p:sp>
        <p:nvSpPr>
          <p:cNvPr id="804" name="CustomShape 4"/>
          <p:cNvSpPr/>
          <p:nvPr/>
        </p:nvSpPr>
        <p:spPr>
          <a:xfrm>
            <a:off x="1521000" y="3452382"/>
            <a:ext cx="2338388" cy="2201796"/>
          </a:xfrm>
          <a:prstGeom prst="rect">
            <a:avLst/>
          </a:prstGeom>
          <a:solidFill>
            <a:schemeClr val="accent1"/>
          </a:solidFill>
          <a:ln w="255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03" name="CustomShape 3"/>
          <p:cNvSpPr/>
          <p:nvPr/>
        </p:nvSpPr>
        <p:spPr>
          <a:xfrm>
            <a:off x="1521000" y="762120"/>
            <a:ext cx="63720" cy="1462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06" name="CustomShape 6"/>
          <p:cNvSpPr/>
          <p:nvPr/>
        </p:nvSpPr>
        <p:spPr>
          <a:xfrm>
            <a:off x="4239908" y="4024885"/>
            <a:ext cx="5746936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Продуктовые магазины</a:t>
            </a:r>
            <a:endParaRPr lang="ru-RU" sz="4000" b="0" strike="noStrike" spc="-1" dirty="0">
              <a:latin typeface="Arial"/>
            </a:endParaRPr>
          </a:p>
        </p:txBody>
      </p:sp>
      <p:sp>
        <p:nvSpPr>
          <p:cNvPr id="808" name="CustomShape 8"/>
          <p:cNvSpPr/>
          <p:nvPr/>
        </p:nvSpPr>
        <p:spPr>
          <a:xfrm>
            <a:off x="1521000" y="8379000"/>
            <a:ext cx="2338028" cy="2201796"/>
          </a:xfrm>
          <a:prstGeom prst="rect">
            <a:avLst/>
          </a:prstGeom>
          <a:solidFill>
            <a:schemeClr val="accent3"/>
          </a:solidFill>
          <a:ln w="255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10" name="CustomShape 10"/>
          <p:cNvSpPr/>
          <p:nvPr/>
        </p:nvSpPr>
        <p:spPr>
          <a:xfrm>
            <a:off x="4239908" y="9126681"/>
            <a:ext cx="3694130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bg1"/>
                </a:solidFill>
                <a:latin typeface="Jost Medium"/>
              </a:rPr>
              <a:t>Аптечные сети</a:t>
            </a:r>
            <a:endParaRPr lang="ru-RU" sz="40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812" name="CustomShape 12"/>
          <p:cNvSpPr/>
          <p:nvPr/>
        </p:nvSpPr>
        <p:spPr>
          <a:xfrm>
            <a:off x="12848136" y="3448150"/>
            <a:ext cx="2352767" cy="2206028"/>
          </a:xfrm>
          <a:prstGeom prst="rect">
            <a:avLst/>
          </a:prstGeom>
          <a:solidFill>
            <a:schemeClr val="accent2"/>
          </a:solidFill>
          <a:ln w="255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14" name="CustomShape 14"/>
          <p:cNvSpPr/>
          <p:nvPr/>
        </p:nvSpPr>
        <p:spPr>
          <a:xfrm>
            <a:off x="15430320" y="4024885"/>
            <a:ext cx="6621662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bg1"/>
                </a:solidFill>
                <a:latin typeface="Jost Medium"/>
              </a:rPr>
              <a:t>Рестораны/кафе/кофейни</a:t>
            </a:r>
            <a:endParaRPr lang="ru-RU" sz="40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816" name="CustomShape 16"/>
          <p:cNvSpPr/>
          <p:nvPr/>
        </p:nvSpPr>
        <p:spPr>
          <a:xfrm>
            <a:off x="12848135" y="8379000"/>
            <a:ext cx="2352767" cy="2206028"/>
          </a:xfrm>
          <a:prstGeom prst="rect">
            <a:avLst/>
          </a:prstGeom>
          <a:solidFill>
            <a:schemeClr val="accent4"/>
          </a:solidFill>
          <a:ln w="255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18" name="CustomShape 18"/>
          <p:cNvSpPr/>
          <p:nvPr/>
        </p:nvSpPr>
        <p:spPr>
          <a:xfrm>
            <a:off x="15430320" y="9126681"/>
            <a:ext cx="5217560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bg1"/>
                </a:solidFill>
                <a:latin typeface="Jost Medium"/>
              </a:rPr>
              <a:t>Цветочные магазины</a:t>
            </a:r>
            <a:endParaRPr lang="ru-RU" sz="40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046" y="3634835"/>
            <a:ext cx="1836889" cy="1836889"/>
          </a:xfrm>
          <a:prstGeom prst="rect">
            <a:avLst/>
          </a:prstGeom>
        </p:spPr>
      </p:pic>
      <p:sp>
        <p:nvSpPr>
          <p:cNvPr id="20" name="CustomShape 5"/>
          <p:cNvSpPr/>
          <p:nvPr/>
        </p:nvSpPr>
        <p:spPr>
          <a:xfrm>
            <a:off x="1378929" y="3269928"/>
            <a:ext cx="2296139" cy="2201796"/>
          </a:xfrm>
          <a:prstGeom prst="rect">
            <a:avLst/>
          </a:prstGeom>
          <a:noFill/>
          <a:ln w="1908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657" y="8196546"/>
            <a:ext cx="2316681" cy="22252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3815" y="8196545"/>
            <a:ext cx="2316681" cy="22252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3816" y="3246491"/>
            <a:ext cx="2316681" cy="22252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81" y="8503448"/>
            <a:ext cx="1821029" cy="18210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7606" y="8600730"/>
            <a:ext cx="1649097" cy="16490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97606" y="3634835"/>
            <a:ext cx="1748862" cy="17488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4720" y="12270301"/>
            <a:ext cx="876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72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9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" grpId="0"/>
      <p:bldP spid="806" grpId="0"/>
      <p:bldP spid="810" grpId="0"/>
      <p:bldP spid="814" grpId="0"/>
      <p:bldP spid="8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CustomShape 2"/>
          <p:cNvSpPr/>
          <p:nvPr/>
        </p:nvSpPr>
        <p:spPr>
          <a:xfrm>
            <a:off x="2032560" y="1025925"/>
            <a:ext cx="5229935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Конкуренты</a:t>
            </a:r>
            <a:endParaRPr lang="ru-RU" sz="7200" b="0" strike="noStrike" spc="-1" dirty="0">
              <a:latin typeface="Arial"/>
            </a:endParaRPr>
          </a:p>
        </p:txBody>
      </p:sp>
      <p:sp>
        <p:nvSpPr>
          <p:cNvPr id="796" name="CustomShape 4"/>
          <p:cNvSpPr/>
          <p:nvPr/>
        </p:nvSpPr>
        <p:spPr>
          <a:xfrm>
            <a:off x="1521000" y="762120"/>
            <a:ext cx="63720" cy="1462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00" y="12573549"/>
            <a:ext cx="876300" cy="8763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00678"/>
              </p:ext>
            </p:extLst>
          </p:nvPr>
        </p:nvGraphicFramePr>
        <p:xfrm>
          <a:off x="1584720" y="2313992"/>
          <a:ext cx="22562904" cy="10282333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181598">
                  <a:extLst>
                    <a:ext uri="{9D8B030D-6E8A-4147-A177-3AD203B41FA5}">
                      <a16:colId xmlns:a16="http://schemas.microsoft.com/office/drawing/2014/main" val="1711597649"/>
                    </a:ext>
                  </a:extLst>
                </a:gridCol>
                <a:gridCol w="4739951">
                  <a:extLst>
                    <a:ext uri="{9D8B030D-6E8A-4147-A177-3AD203B41FA5}">
                      <a16:colId xmlns:a16="http://schemas.microsoft.com/office/drawing/2014/main" val="751256837"/>
                    </a:ext>
                  </a:extLst>
                </a:gridCol>
                <a:gridCol w="4112209">
                  <a:extLst>
                    <a:ext uri="{9D8B030D-6E8A-4147-A177-3AD203B41FA5}">
                      <a16:colId xmlns:a16="http://schemas.microsoft.com/office/drawing/2014/main" val="1132752754"/>
                    </a:ext>
                  </a:extLst>
                </a:gridCol>
                <a:gridCol w="2773783">
                  <a:extLst>
                    <a:ext uri="{9D8B030D-6E8A-4147-A177-3AD203B41FA5}">
                      <a16:colId xmlns:a16="http://schemas.microsoft.com/office/drawing/2014/main" val="3389772602"/>
                    </a:ext>
                  </a:extLst>
                </a:gridCol>
                <a:gridCol w="3191070">
                  <a:extLst>
                    <a:ext uri="{9D8B030D-6E8A-4147-A177-3AD203B41FA5}">
                      <a16:colId xmlns:a16="http://schemas.microsoft.com/office/drawing/2014/main" val="763602762"/>
                    </a:ext>
                  </a:extLst>
                </a:gridCol>
                <a:gridCol w="3564293">
                  <a:extLst>
                    <a:ext uri="{9D8B030D-6E8A-4147-A177-3AD203B41FA5}">
                      <a16:colId xmlns:a16="http://schemas.microsoft.com/office/drawing/2014/main" val="2161691565"/>
                    </a:ext>
                  </a:extLst>
                </a:gridCol>
              </a:tblGrid>
              <a:tr h="1036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Критерии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Яндекс Еда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 smtClean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«Экспресс доставка»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Жар-птица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Додо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Цветочный стиль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301726"/>
                  </a:ext>
                </a:extLst>
              </a:tr>
              <a:tr h="21335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Время доставки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в зависимости от заведения - с 10:00 до 23:30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круглосуточно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с 11:00 до 22:00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с 11:00 до 22:00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круглосуточно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99190642"/>
                  </a:ext>
                </a:extLst>
              </a:tr>
              <a:tr h="21335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Минимальная стоимость заказа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в зависимости от заведения - от 0 до 300 руб.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от 250 руб.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от 1000 руб.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от 699 руб.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от 1200 руб.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92674178"/>
                  </a:ext>
                </a:extLst>
              </a:tr>
              <a:tr h="21335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Стоимость доставки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в зависимости от заведения - от 0 до 300 руб.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190 рублей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200 рублей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бесплатная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от 400 руб. до 1500 руб.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86891843"/>
                  </a:ext>
                </a:extLst>
              </a:tr>
              <a:tr h="71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Целевая аудитория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покупатели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horeca</a:t>
                      </a:r>
                      <a:endParaRPr lang="en-US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покупатели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покупатели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покупатели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88104306"/>
                  </a:ext>
                </a:extLst>
              </a:tr>
              <a:tr h="21335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Описание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доставка: суши, шаурмы, из кафе малина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доставка: продуктов, цветов, лекарств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доставка: продуктов питания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доставка пицц</a:t>
                      </a:r>
                      <a:endParaRPr lang="ru-RU" sz="3200" b="0" i="0" u="none" strike="noStrike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u="none" strike="noStrike" dirty="0">
                          <a:solidFill>
                            <a:schemeClr val="bg1"/>
                          </a:solidFill>
                          <a:effectLst/>
                          <a:latin typeface="Jost Medium"/>
                        </a:rPr>
                        <a:t>доставка цветов</a:t>
                      </a:r>
                      <a:endParaRPr lang="ru-RU" sz="3200" b="0" i="0" u="none" strike="noStrike" dirty="0">
                        <a:solidFill>
                          <a:schemeClr val="bg1"/>
                        </a:solidFill>
                        <a:effectLst/>
                        <a:latin typeface="Jost Medium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835758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CustomShape 1"/>
          <p:cNvSpPr/>
          <p:nvPr/>
        </p:nvSpPr>
        <p:spPr>
          <a:xfrm>
            <a:off x="1706760" y="3879000"/>
            <a:ext cx="8700480" cy="87004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81" name="CustomShape 2"/>
          <p:cNvSpPr/>
          <p:nvPr/>
        </p:nvSpPr>
        <p:spPr>
          <a:xfrm>
            <a:off x="2610720" y="5686920"/>
            <a:ext cx="6892560" cy="689256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82" name="CustomShape 3"/>
          <p:cNvSpPr/>
          <p:nvPr/>
        </p:nvSpPr>
        <p:spPr>
          <a:xfrm>
            <a:off x="3650400" y="7766280"/>
            <a:ext cx="4813560" cy="481356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683" name="Group 4"/>
          <p:cNvGrpSpPr/>
          <p:nvPr/>
        </p:nvGrpSpPr>
        <p:grpSpPr>
          <a:xfrm>
            <a:off x="6643118" y="4360479"/>
            <a:ext cx="5672880" cy="6755400"/>
            <a:chOff x="5735880" y="4422600"/>
            <a:chExt cx="5672880" cy="6755400"/>
          </a:xfrm>
        </p:grpSpPr>
        <p:sp>
          <p:nvSpPr>
            <p:cNvPr id="684" name="CustomShape 5"/>
            <p:cNvSpPr/>
            <p:nvPr/>
          </p:nvSpPr>
          <p:spPr>
            <a:xfrm>
              <a:off x="5735880" y="4422600"/>
              <a:ext cx="5654160" cy="540720"/>
            </a:xfrm>
            <a:custGeom>
              <a:avLst/>
              <a:gdLst/>
              <a:ahLst/>
              <a:cxnLst/>
              <a:rect l="l" t="t" r="r" b="b"/>
              <a:pathLst>
                <a:path w="5654351" h="541176">
                  <a:moveTo>
                    <a:pt x="5654351" y="0"/>
                  </a:moveTo>
                  <a:lnTo>
                    <a:pt x="4478694" y="0"/>
                  </a:lnTo>
                  <a:lnTo>
                    <a:pt x="0" y="541176"/>
                  </a:lnTo>
                </a:path>
              </a:pathLst>
            </a:custGeom>
            <a:noFill/>
            <a:ln w="38160">
              <a:solidFill>
                <a:schemeClr val="tx2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85" name="CustomShape 6"/>
            <p:cNvSpPr/>
            <p:nvPr/>
          </p:nvSpPr>
          <p:spPr>
            <a:xfrm>
              <a:off x="5735880" y="6811200"/>
              <a:ext cx="5672520" cy="988560"/>
            </a:xfrm>
            <a:custGeom>
              <a:avLst/>
              <a:gdLst/>
              <a:ahLst/>
              <a:cxnLst/>
              <a:rect l="l" t="t" r="r" b="b"/>
              <a:pathLst>
                <a:path w="5673013" h="989045">
                  <a:moveTo>
                    <a:pt x="5673013" y="989045"/>
                  </a:moveTo>
                  <a:lnTo>
                    <a:pt x="4758613" y="989045"/>
                  </a:lnTo>
                  <a:lnTo>
                    <a:pt x="0" y="0"/>
                  </a:lnTo>
                </a:path>
              </a:pathLst>
            </a:custGeom>
            <a:noFill/>
            <a:ln w="38160">
              <a:solidFill>
                <a:schemeClr val="tx2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86" name="CustomShape 7"/>
            <p:cNvSpPr/>
            <p:nvPr/>
          </p:nvSpPr>
          <p:spPr>
            <a:xfrm>
              <a:off x="5754600" y="9200160"/>
              <a:ext cx="5654160" cy="1977840"/>
            </a:xfrm>
            <a:custGeom>
              <a:avLst/>
              <a:gdLst/>
              <a:ahLst/>
              <a:cxnLst/>
              <a:rect l="l" t="t" r="r" b="b"/>
              <a:pathLst>
                <a:path w="5654351" h="1978090">
                  <a:moveTo>
                    <a:pt x="5654351" y="1959428"/>
                  </a:moveTo>
                  <a:lnTo>
                    <a:pt x="3825551" y="1978090"/>
                  </a:lnTo>
                  <a:lnTo>
                    <a:pt x="0" y="0"/>
                  </a:lnTo>
                </a:path>
              </a:pathLst>
            </a:custGeom>
            <a:noFill/>
            <a:ln w="38160">
              <a:solidFill>
                <a:schemeClr val="tx2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687" name="CustomShape 8"/>
          <p:cNvSpPr/>
          <p:nvPr/>
        </p:nvSpPr>
        <p:spPr>
          <a:xfrm>
            <a:off x="1921680" y="762120"/>
            <a:ext cx="6256882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Оценка рынка</a:t>
            </a:r>
            <a:endParaRPr lang="ru-RU" sz="7200" b="0" strike="noStrike" spc="-1" dirty="0">
              <a:latin typeface="Arial"/>
            </a:endParaRPr>
          </a:p>
        </p:txBody>
      </p:sp>
      <p:sp>
        <p:nvSpPr>
          <p:cNvPr id="689" name="CustomShape 10"/>
          <p:cNvSpPr/>
          <p:nvPr/>
        </p:nvSpPr>
        <p:spPr>
          <a:xfrm>
            <a:off x="1521000" y="762120"/>
            <a:ext cx="63720" cy="1462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90" name="CustomShape 11"/>
          <p:cNvSpPr/>
          <p:nvPr/>
        </p:nvSpPr>
        <p:spPr>
          <a:xfrm>
            <a:off x="4728382" y="4360479"/>
            <a:ext cx="1748084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ru-RU" sz="6000" b="0" strike="noStrike" spc="-1" dirty="0">
                <a:solidFill>
                  <a:srgbClr val="FFFFFF"/>
                </a:solidFill>
                <a:latin typeface="Jost Medium"/>
                <a:ea typeface="arial"/>
              </a:rPr>
              <a:t>TAM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691" name="CustomShape 12"/>
          <p:cNvSpPr/>
          <p:nvPr/>
        </p:nvSpPr>
        <p:spPr>
          <a:xfrm>
            <a:off x="12463930" y="3851821"/>
            <a:ext cx="4973664" cy="10655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ts val="3801"/>
              </a:lnSpc>
            </a:pP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РФ</a:t>
            </a:r>
          </a:p>
          <a:p>
            <a:pPr algn="ctr">
              <a:lnSpc>
                <a:spcPts val="3801"/>
              </a:lnSpc>
            </a:pP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52 </a:t>
            </a:r>
            <a:r>
              <a:rPr lang="ru-RU" sz="4000" dirty="0">
                <a:solidFill>
                  <a:schemeClr val="bg1"/>
                </a:solidFill>
                <a:latin typeface="Jost Medium"/>
              </a:rPr>
              <a:t>390 000 000 </a:t>
            </a: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руб.</a:t>
            </a:r>
            <a:endParaRPr lang="ru-RU" sz="40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692" name="CustomShape 13"/>
          <p:cNvSpPr/>
          <p:nvPr/>
        </p:nvSpPr>
        <p:spPr>
          <a:xfrm>
            <a:off x="4728382" y="6148396"/>
            <a:ext cx="1848496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ru-RU" sz="6000" b="0" strike="noStrike" spc="-1" dirty="0">
                <a:solidFill>
                  <a:srgbClr val="FFFFFF"/>
                </a:solidFill>
                <a:latin typeface="Jost Medium"/>
                <a:ea typeface="arial"/>
              </a:rPr>
              <a:t>SAM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693" name="CustomShape 14"/>
          <p:cNvSpPr/>
          <p:nvPr/>
        </p:nvSpPr>
        <p:spPr>
          <a:xfrm>
            <a:off x="12433178" y="7258608"/>
            <a:ext cx="4973664" cy="10655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ts val="3801"/>
              </a:lnSpc>
            </a:pP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Красноярский край</a:t>
            </a:r>
          </a:p>
          <a:p>
            <a:pPr algn="ctr">
              <a:lnSpc>
                <a:spcPts val="3801"/>
              </a:lnSpc>
            </a:pP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864 </a:t>
            </a:r>
            <a:r>
              <a:rPr lang="ru-RU" sz="4000" dirty="0">
                <a:solidFill>
                  <a:schemeClr val="bg1"/>
                </a:solidFill>
                <a:latin typeface="Jost Medium"/>
              </a:rPr>
              <a:t>000 000 </a:t>
            </a: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руб.</a:t>
            </a:r>
            <a:endParaRPr lang="ru-RU" sz="40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694" name="CustomShape 15"/>
          <p:cNvSpPr/>
          <p:nvPr/>
        </p:nvSpPr>
        <p:spPr>
          <a:xfrm>
            <a:off x="4728382" y="8238074"/>
            <a:ext cx="1933456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ru-RU" sz="6000" b="0" strike="noStrike" spc="-1" dirty="0">
                <a:solidFill>
                  <a:srgbClr val="FFFFFF"/>
                </a:solidFill>
                <a:latin typeface="Jost Medium"/>
                <a:ea typeface="arial"/>
              </a:rPr>
              <a:t>SOM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695" name="CustomShape 16"/>
          <p:cNvSpPr/>
          <p:nvPr/>
        </p:nvSpPr>
        <p:spPr>
          <a:xfrm>
            <a:off x="12433178" y="10583126"/>
            <a:ext cx="4973664" cy="10655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ts val="3801"/>
              </a:lnSpc>
            </a:pP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НПР</a:t>
            </a:r>
          </a:p>
          <a:p>
            <a:pPr algn="ctr">
              <a:lnSpc>
                <a:spcPts val="3801"/>
              </a:lnSpc>
            </a:pP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2 </a:t>
            </a:r>
            <a:r>
              <a:rPr lang="ru-RU" sz="4000" dirty="0">
                <a:solidFill>
                  <a:schemeClr val="bg1"/>
                </a:solidFill>
                <a:latin typeface="Jost Medium"/>
              </a:rPr>
              <a:t>808 000 </a:t>
            </a:r>
            <a:r>
              <a:rPr lang="ru-RU" sz="4000" dirty="0" smtClean="0">
                <a:solidFill>
                  <a:schemeClr val="bg1"/>
                </a:solidFill>
                <a:latin typeface="Jost Medium"/>
              </a:rPr>
              <a:t>руб.</a:t>
            </a:r>
            <a:endParaRPr lang="ru-RU" sz="40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696" name="CustomShape 17"/>
          <p:cNvSpPr/>
          <p:nvPr/>
        </p:nvSpPr>
        <p:spPr>
          <a:xfrm>
            <a:off x="1564560" y="3737160"/>
            <a:ext cx="8700480" cy="8700480"/>
          </a:xfrm>
          <a:prstGeom prst="ellipse">
            <a:avLst/>
          </a:prstGeom>
          <a:noFill/>
          <a:ln w="1908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97" name="CustomShape 18"/>
          <p:cNvSpPr/>
          <p:nvPr/>
        </p:nvSpPr>
        <p:spPr>
          <a:xfrm>
            <a:off x="2468880" y="5545080"/>
            <a:ext cx="6892560" cy="6892560"/>
          </a:xfrm>
          <a:prstGeom prst="ellipse">
            <a:avLst/>
          </a:prstGeom>
          <a:noFill/>
          <a:ln w="1908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98" name="CustomShape 19"/>
          <p:cNvSpPr/>
          <p:nvPr/>
        </p:nvSpPr>
        <p:spPr>
          <a:xfrm>
            <a:off x="3508200" y="7624080"/>
            <a:ext cx="4813560" cy="4813560"/>
          </a:xfrm>
          <a:prstGeom prst="ellipse">
            <a:avLst/>
          </a:prstGeom>
          <a:noFill/>
          <a:ln w="1908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560" y="12579480"/>
            <a:ext cx="876300" cy="876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" grpId="0"/>
      <p:bldP spid="690" grpId="0"/>
      <p:bldP spid="691" grpId="0"/>
      <p:bldP spid="692" grpId="0"/>
      <p:bldP spid="693" grpId="0"/>
      <p:bldP spid="694" grpId="0"/>
      <p:bldP spid="6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CustomShape 1"/>
          <p:cNvSpPr/>
          <p:nvPr/>
        </p:nvSpPr>
        <p:spPr>
          <a:xfrm>
            <a:off x="1728532" y="3396409"/>
            <a:ext cx="5366358" cy="5548886"/>
          </a:xfrm>
          <a:custGeom>
            <a:avLst/>
            <a:gdLst/>
            <a:ahLst/>
            <a:cxnLst/>
            <a:rect l="l" t="t" r="r" b="b"/>
            <a:pathLst>
              <a:path w="4480282" h="4480560">
                <a:moveTo>
                  <a:pt x="90054" y="0"/>
                </a:moveTo>
                <a:lnTo>
                  <a:pt x="4390228" y="0"/>
                </a:lnTo>
                <a:cubicBezTo>
                  <a:pt x="4439963" y="0"/>
                  <a:pt x="4480282" y="40319"/>
                  <a:pt x="4480282" y="90054"/>
                </a:cubicBezTo>
                <a:lnTo>
                  <a:pt x="4480282" y="4390506"/>
                </a:lnTo>
                <a:cubicBezTo>
                  <a:pt x="4480282" y="4440241"/>
                  <a:pt x="4439963" y="4480560"/>
                  <a:pt x="4390228" y="4480560"/>
                </a:cubicBezTo>
                <a:lnTo>
                  <a:pt x="90054" y="4480560"/>
                </a:lnTo>
                <a:cubicBezTo>
                  <a:pt x="40319" y="4480560"/>
                  <a:pt x="0" y="4440241"/>
                  <a:pt x="0" y="4390506"/>
                </a:cubicBezTo>
                <a:lnTo>
                  <a:pt x="0" y="90054"/>
                </a:lnTo>
                <a:cubicBezTo>
                  <a:pt x="0" y="40319"/>
                  <a:pt x="40319" y="0"/>
                  <a:pt x="900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8" name="CustomShape 5"/>
          <p:cNvSpPr/>
          <p:nvPr/>
        </p:nvSpPr>
        <p:spPr>
          <a:xfrm>
            <a:off x="1521000" y="5248800"/>
            <a:ext cx="4479840" cy="4480200"/>
          </a:xfrm>
          <a:prstGeom prst="line">
            <a:avLst/>
          </a:prstGeom>
          <a:blipFill rotWithShape="0">
            <a:blip r:embed="rId2"/>
            <a:stretch>
              <a:fillRect/>
            </a:stretch>
          </a:blipFill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9" name="CustomShape 6"/>
          <p:cNvSpPr/>
          <p:nvPr/>
        </p:nvSpPr>
        <p:spPr>
          <a:xfrm>
            <a:off x="7139520" y="5248800"/>
            <a:ext cx="4479840" cy="4480200"/>
          </a:xfrm>
          <a:prstGeom prst="line">
            <a:avLst/>
          </a:prstGeom>
          <a:blipFill rotWithShape="0">
            <a:blip r:embed="rId3"/>
            <a:stretch>
              <a:fillRect/>
            </a:stretch>
          </a:blipFill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0" name="CustomShape 7"/>
          <p:cNvSpPr/>
          <p:nvPr/>
        </p:nvSpPr>
        <p:spPr>
          <a:xfrm>
            <a:off x="12758040" y="5248800"/>
            <a:ext cx="4479840" cy="4480200"/>
          </a:xfrm>
          <a:prstGeom prst="line">
            <a:avLst/>
          </a:prstGeom>
          <a:blipFill rotWithShape="0">
            <a:blip r:embed="rId4"/>
            <a:stretch>
              <a:fillRect/>
            </a:stretch>
          </a:blipFill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1" name="CustomShape 8"/>
          <p:cNvSpPr/>
          <p:nvPr/>
        </p:nvSpPr>
        <p:spPr>
          <a:xfrm>
            <a:off x="18376560" y="5248800"/>
            <a:ext cx="4479840" cy="4480200"/>
          </a:xfrm>
          <a:prstGeom prst="line">
            <a:avLst/>
          </a:prstGeom>
          <a:blipFill rotWithShape="0">
            <a:blip r:embed="rId5"/>
            <a:stretch>
              <a:fillRect/>
            </a:stretch>
          </a:blipFill>
          <a:ln w="284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2" name="CustomShape 9"/>
          <p:cNvSpPr/>
          <p:nvPr/>
        </p:nvSpPr>
        <p:spPr>
          <a:xfrm>
            <a:off x="1979280" y="1156680"/>
            <a:ext cx="7576090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Команда проекта</a:t>
            </a:r>
            <a:endParaRPr lang="ru-RU" sz="7200" b="0" strike="noStrike" spc="-1" dirty="0">
              <a:latin typeface="Arial"/>
            </a:endParaRPr>
          </a:p>
        </p:txBody>
      </p:sp>
      <p:sp>
        <p:nvSpPr>
          <p:cNvPr id="784" name="CustomShape 11"/>
          <p:cNvSpPr/>
          <p:nvPr/>
        </p:nvSpPr>
        <p:spPr>
          <a:xfrm>
            <a:off x="1521000" y="762120"/>
            <a:ext cx="63720" cy="1462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" name="CustomShape 1"/>
          <p:cNvSpPr/>
          <p:nvPr/>
        </p:nvSpPr>
        <p:spPr>
          <a:xfrm>
            <a:off x="17348879" y="7055944"/>
            <a:ext cx="5366358" cy="5548886"/>
          </a:xfrm>
          <a:custGeom>
            <a:avLst/>
            <a:gdLst/>
            <a:ahLst/>
            <a:cxnLst/>
            <a:rect l="l" t="t" r="r" b="b"/>
            <a:pathLst>
              <a:path w="4480282" h="4480560">
                <a:moveTo>
                  <a:pt x="90054" y="0"/>
                </a:moveTo>
                <a:lnTo>
                  <a:pt x="4390228" y="0"/>
                </a:lnTo>
                <a:cubicBezTo>
                  <a:pt x="4439963" y="0"/>
                  <a:pt x="4480282" y="40319"/>
                  <a:pt x="4480282" y="90054"/>
                </a:cubicBezTo>
                <a:lnTo>
                  <a:pt x="4480282" y="4390506"/>
                </a:lnTo>
                <a:cubicBezTo>
                  <a:pt x="4480282" y="4440241"/>
                  <a:pt x="4439963" y="4480560"/>
                  <a:pt x="4390228" y="4480560"/>
                </a:cubicBezTo>
                <a:lnTo>
                  <a:pt x="90054" y="4480560"/>
                </a:lnTo>
                <a:cubicBezTo>
                  <a:pt x="40319" y="4480560"/>
                  <a:pt x="0" y="4440241"/>
                  <a:pt x="0" y="4390506"/>
                </a:cubicBezTo>
                <a:lnTo>
                  <a:pt x="0" y="90054"/>
                </a:lnTo>
                <a:cubicBezTo>
                  <a:pt x="0" y="40319"/>
                  <a:pt x="40319" y="0"/>
                  <a:pt x="900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t="17512" b="5575"/>
          <a:stretch/>
        </p:blipFill>
        <p:spPr>
          <a:xfrm>
            <a:off x="1895168" y="3575969"/>
            <a:ext cx="5033085" cy="5161401"/>
          </a:xfrm>
          <a:prstGeom prst="rect">
            <a:avLst/>
          </a:prstGeom>
        </p:spPr>
      </p:pic>
      <p:sp>
        <p:nvSpPr>
          <p:cNvPr id="785" name="CustomShape 12"/>
          <p:cNvSpPr/>
          <p:nvPr/>
        </p:nvSpPr>
        <p:spPr>
          <a:xfrm>
            <a:off x="5699902" y="2876201"/>
            <a:ext cx="2246040" cy="1673547"/>
          </a:xfrm>
          <a:prstGeom prst="roundRect">
            <a:avLst>
              <a:gd name="adj" fmla="val 4443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" name="CustomShape 9"/>
          <p:cNvSpPr/>
          <p:nvPr/>
        </p:nvSpPr>
        <p:spPr>
          <a:xfrm>
            <a:off x="1728532" y="9465503"/>
            <a:ext cx="5366358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Копылова Дарья</a:t>
            </a:r>
          </a:p>
          <a:p>
            <a:pPr algn="ctr">
              <a:lnSpc>
                <a:spcPct val="100000"/>
              </a:lnSpc>
            </a:pPr>
            <a:r>
              <a:rPr lang="ru-RU" sz="4000" spc="-1" dirty="0" smtClean="0">
                <a:solidFill>
                  <a:srgbClr val="FFFFFF"/>
                </a:solidFill>
                <a:latin typeface="Jost Medium"/>
              </a:rPr>
              <a:t>лидер проекта</a:t>
            </a:r>
            <a:endParaRPr lang="ru-RU" sz="4000" b="0" strike="noStrike" spc="-1" dirty="0">
              <a:latin typeface="Arial"/>
            </a:endParaRPr>
          </a:p>
        </p:txBody>
      </p:sp>
      <p:sp>
        <p:nvSpPr>
          <p:cNvPr id="30" name="CustomShape 9"/>
          <p:cNvSpPr/>
          <p:nvPr/>
        </p:nvSpPr>
        <p:spPr>
          <a:xfrm>
            <a:off x="7797264" y="5386545"/>
            <a:ext cx="5366358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 err="1" smtClean="0">
                <a:solidFill>
                  <a:srgbClr val="FFFFFF"/>
                </a:solidFill>
                <a:latin typeface="Jost Medium"/>
                <a:ea typeface="arial"/>
              </a:rPr>
              <a:t>Адекаева</a:t>
            </a:r>
            <a:r>
              <a:rPr lang="ru-RU" sz="4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 Вероника</a:t>
            </a:r>
          </a:p>
          <a:p>
            <a:pPr algn="ctr">
              <a:lnSpc>
                <a:spcPct val="100000"/>
              </a:lnSpc>
            </a:pPr>
            <a:r>
              <a:rPr lang="ru-RU" sz="4000" spc="-1" dirty="0">
                <a:solidFill>
                  <a:srgbClr val="FFFFFF"/>
                </a:solidFill>
                <a:latin typeface="Jost Medium"/>
              </a:rPr>
              <a:t>к</a:t>
            </a:r>
            <a:r>
              <a:rPr lang="ru-RU" sz="4000" spc="-1" dirty="0" smtClean="0">
                <a:solidFill>
                  <a:srgbClr val="FFFFFF"/>
                </a:solidFill>
                <a:latin typeface="Jost Medium"/>
              </a:rPr>
              <a:t>реативный дизайнер</a:t>
            </a:r>
            <a:endParaRPr lang="ru-RU" sz="4000" b="0" strike="noStrike" spc="-1" dirty="0">
              <a:latin typeface="Arial"/>
            </a:endParaRPr>
          </a:p>
        </p:txBody>
      </p:sp>
      <p:sp>
        <p:nvSpPr>
          <p:cNvPr id="31" name="CustomShape 9"/>
          <p:cNvSpPr/>
          <p:nvPr/>
        </p:nvSpPr>
        <p:spPr>
          <a:xfrm>
            <a:off x="12590142" y="9357335"/>
            <a:ext cx="5366358" cy="19375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 dirty="0" err="1" smtClean="0">
                <a:solidFill>
                  <a:srgbClr val="FFFFFF"/>
                </a:solidFill>
                <a:latin typeface="Jost Medium"/>
                <a:ea typeface="arial"/>
              </a:rPr>
              <a:t>Котоманов</a:t>
            </a:r>
            <a:r>
              <a:rPr lang="ru-RU" sz="4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 </a:t>
            </a:r>
            <a:endParaRPr lang="ru-RU" sz="4000" b="0" strike="noStrike" spc="-1" dirty="0" smtClean="0">
              <a:solidFill>
                <a:srgbClr val="FFFFFF"/>
              </a:solidFill>
              <a:latin typeface="Jost Medium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Андрей</a:t>
            </a:r>
            <a:endParaRPr lang="ru-RU" sz="4000" b="0" strike="noStrike" spc="-1" dirty="0" smtClean="0">
              <a:solidFill>
                <a:srgbClr val="FFFFFF"/>
              </a:solidFill>
              <a:latin typeface="Jost Medium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000" b="0" strike="noStrike" spc="-1" dirty="0" smtClean="0">
                <a:solidFill>
                  <a:schemeClr val="bg1"/>
                </a:solidFill>
                <a:latin typeface="Jost Medium"/>
                <a:ea typeface="arial"/>
              </a:rPr>
              <a:t>IT</a:t>
            </a:r>
            <a:r>
              <a:rPr lang="ru-RU" sz="4000" b="0" strike="noStrike" spc="-1" dirty="0" smtClean="0">
                <a:solidFill>
                  <a:schemeClr val="bg1"/>
                </a:solidFill>
                <a:latin typeface="Jost Medium"/>
                <a:ea typeface="arial"/>
              </a:rPr>
              <a:t>-</a:t>
            </a:r>
            <a:r>
              <a:rPr lang="ru-RU" sz="4000" spc="-1" dirty="0" smtClean="0">
                <a:solidFill>
                  <a:schemeClr val="bg1"/>
                </a:solidFill>
                <a:latin typeface="Jost Medium"/>
              </a:rPr>
              <a:t>специалист</a:t>
            </a:r>
            <a:endParaRPr lang="ru-RU" sz="4000" b="0" strike="noStrike" spc="-1" dirty="0" smtClean="0">
              <a:solidFill>
                <a:schemeClr val="bg1"/>
              </a:solidFill>
              <a:latin typeface="Jost Medium"/>
              <a:ea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1130" y="12495398"/>
            <a:ext cx="876300" cy="876300"/>
          </a:xfrm>
          <a:prstGeom prst="rect">
            <a:avLst/>
          </a:prstGeom>
        </p:spPr>
      </p:pic>
      <p:sp>
        <p:nvSpPr>
          <p:cNvPr id="28" name="CustomShape 1"/>
          <p:cNvSpPr/>
          <p:nvPr/>
        </p:nvSpPr>
        <p:spPr>
          <a:xfrm>
            <a:off x="7797264" y="6991764"/>
            <a:ext cx="5366358" cy="5548886"/>
          </a:xfrm>
          <a:custGeom>
            <a:avLst/>
            <a:gdLst/>
            <a:ahLst/>
            <a:cxnLst/>
            <a:rect l="l" t="t" r="r" b="b"/>
            <a:pathLst>
              <a:path w="4480282" h="4480560">
                <a:moveTo>
                  <a:pt x="90054" y="0"/>
                </a:moveTo>
                <a:lnTo>
                  <a:pt x="4390228" y="0"/>
                </a:lnTo>
                <a:cubicBezTo>
                  <a:pt x="4439963" y="0"/>
                  <a:pt x="4480282" y="40319"/>
                  <a:pt x="4480282" y="90054"/>
                </a:cubicBezTo>
                <a:lnTo>
                  <a:pt x="4480282" y="4390506"/>
                </a:lnTo>
                <a:cubicBezTo>
                  <a:pt x="4480282" y="4440241"/>
                  <a:pt x="4439963" y="4480560"/>
                  <a:pt x="4390228" y="4480560"/>
                </a:cubicBezTo>
                <a:lnTo>
                  <a:pt x="90054" y="4480560"/>
                </a:lnTo>
                <a:cubicBezTo>
                  <a:pt x="40319" y="4480560"/>
                  <a:pt x="0" y="4440241"/>
                  <a:pt x="0" y="4390506"/>
                </a:cubicBezTo>
                <a:lnTo>
                  <a:pt x="0" y="90054"/>
                </a:lnTo>
                <a:cubicBezTo>
                  <a:pt x="0" y="40319"/>
                  <a:pt x="40319" y="0"/>
                  <a:pt x="900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8"/>
          <a:srcRect t="3178" b="16416"/>
          <a:stretch/>
        </p:blipFill>
        <p:spPr>
          <a:xfrm>
            <a:off x="8066933" y="7188824"/>
            <a:ext cx="4827019" cy="5175104"/>
          </a:xfrm>
          <a:prstGeom prst="rect">
            <a:avLst/>
          </a:prstGeom>
        </p:spPr>
      </p:pic>
      <p:sp>
        <p:nvSpPr>
          <p:cNvPr id="34" name="CustomShape 14"/>
          <p:cNvSpPr/>
          <p:nvPr/>
        </p:nvSpPr>
        <p:spPr>
          <a:xfrm>
            <a:off x="7054398" y="11467744"/>
            <a:ext cx="2235108" cy="1673546"/>
          </a:xfrm>
          <a:prstGeom prst="roundRect">
            <a:avLst>
              <a:gd name="adj" fmla="val 4443"/>
            </a:avLst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/>
          <a:srcRect l="3778" r="3019"/>
          <a:stretch/>
        </p:blipFill>
        <p:spPr>
          <a:xfrm>
            <a:off x="17628778" y="7188824"/>
            <a:ext cx="4827498" cy="5179546"/>
          </a:xfrm>
          <a:prstGeom prst="rect">
            <a:avLst/>
          </a:prstGeom>
        </p:spPr>
      </p:pic>
      <p:sp>
        <p:nvSpPr>
          <p:cNvPr id="789" name="CustomShape 16"/>
          <p:cNvSpPr/>
          <p:nvPr/>
        </p:nvSpPr>
        <p:spPr>
          <a:xfrm>
            <a:off x="21469198" y="11513086"/>
            <a:ext cx="2233118" cy="1685706"/>
          </a:xfrm>
          <a:prstGeom prst="roundRect">
            <a:avLst>
              <a:gd name="adj" fmla="val 4443"/>
            </a:avLst>
          </a:prstGeom>
          <a:solidFill>
            <a:schemeClr val="accent3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34407" y="11643747"/>
            <a:ext cx="1434738" cy="14347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0942" y="11543507"/>
            <a:ext cx="1522019" cy="15220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36824" y="3026876"/>
            <a:ext cx="1372195" cy="1372195"/>
          </a:xfrm>
          <a:prstGeom prst="rect">
            <a:avLst/>
          </a:prstGeom>
        </p:spPr>
      </p:pic>
      <p:sp>
        <p:nvSpPr>
          <p:cNvPr id="35" name="CustomShape 1"/>
          <p:cNvSpPr/>
          <p:nvPr/>
        </p:nvSpPr>
        <p:spPr>
          <a:xfrm>
            <a:off x="14059742" y="1113221"/>
            <a:ext cx="5366358" cy="5548886"/>
          </a:xfrm>
          <a:custGeom>
            <a:avLst/>
            <a:gdLst/>
            <a:ahLst/>
            <a:cxnLst/>
            <a:rect l="l" t="t" r="r" b="b"/>
            <a:pathLst>
              <a:path w="4480282" h="4480560">
                <a:moveTo>
                  <a:pt x="90054" y="0"/>
                </a:moveTo>
                <a:lnTo>
                  <a:pt x="4390228" y="0"/>
                </a:lnTo>
                <a:cubicBezTo>
                  <a:pt x="4439963" y="0"/>
                  <a:pt x="4480282" y="40319"/>
                  <a:pt x="4480282" y="90054"/>
                </a:cubicBezTo>
                <a:lnTo>
                  <a:pt x="4480282" y="4390506"/>
                </a:lnTo>
                <a:cubicBezTo>
                  <a:pt x="4480282" y="4440241"/>
                  <a:pt x="4439963" y="4480560"/>
                  <a:pt x="4390228" y="4480560"/>
                </a:cubicBezTo>
                <a:lnTo>
                  <a:pt x="90054" y="4480560"/>
                </a:lnTo>
                <a:cubicBezTo>
                  <a:pt x="40319" y="4480560"/>
                  <a:pt x="0" y="4440241"/>
                  <a:pt x="0" y="4390506"/>
                </a:cubicBezTo>
                <a:lnTo>
                  <a:pt x="0" y="90054"/>
                </a:lnTo>
                <a:cubicBezTo>
                  <a:pt x="0" y="40319"/>
                  <a:pt x="40319" y="0"/>
                  <a:pt x="900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" t="20378" r="4203" b="23372"/>
          <a:stretch/>
        </p:blipFill>
        <p:spPr>
          <a:xfrm>
            <a:off x="14305354" y="1277886"/>
            <a:ext cx="4833257" cy="5219556"/>
          </a:xfrm>
          <a:prstGeom prst="rect">
            <a:avLst/>
          </a:prstGeom>
        </p:spPr>
      </p:pic>
      <p:sp>
        <p:nvSpPr>
          <p:cNvPr id="45" name="CustomShape 18"/>
          <p:cNvSpPr/>
          <p:nvPr/>
        </p:nvSpPr>
        <p:spPr>
          <a:xfrm>
            <a:off x="18107515" y="379028"/>
            <a:ext cx="2214705" cy="1664836"/>
          </a:xfrm>
          <a:prstGeom prst="roundRect">
            <a:avLst>
              <a:gd name="adj" fmla="val 4443"/>
            </a:avLst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9"/>
          <p:cNvSpPr/>
          <p:nvPr/>
        </p:nvSpPr>
        <p:spPr>
          <a:xfrm>
            <a:off x="19145434" y="3396409"/>
            <a:ext cx="5366358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spc="-1" dirty="0" smtClean="0">
                <a:solidFill>
                  <a:srgbClr val="FFFFFF"/>
                </a:solidFill>
                <a:latin typeface="Jost Medium"/>
                <a:ea typeface="arial"/>
              </a:rPr>
              <a:t>Тимченко Ксения</a:t>
            </a:r>
          </a:p>
          <a:p>
            <a:pPr algn="ctr">
              <a:lnSpc>
                <a:spcPct val="100000"/>
              </a:lnSpc>
            </a:pPr>
            <a:r>
              <a:rPr lang="ru-RU" sz="40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маркетолог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507947" y="433498"/>
            <a:ext cx="1524111" cy="152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48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0"/>
                            </p:stCondLst>
                            <p:childTnLst>
                              <p:par>
                                <p:cTn id="6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500"/>
                            </p:stCondLst>
                            <p:childTnLst>
                              <p:par>
                                <p:cTn id="7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000"/>
                            </p:stCondLst>
                            <p:childTnLst>
                              <p:par>
                                <p:cTn id="7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4500"/>
                            </p:stCondLst>
                            <p:childTnLst>
                              <p:par>
                                <p:cTn id="8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6500"/>
                            </p:stCondLst>
                            <p:childTnLst>
                              <p:par>
                                <p:cTn id="9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" grpId="0"/>
      <p:bldP spid="29" grpId="0"/>
      <p:bldP spid="30" grpId="0"/>
      <p:bldP spid="31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CustomShape 1"/>
          <p:cNvSpPr/>
          <p:nvPr/>
        </p:nvSpPr>
        <p:spPr>
          <a:xfrm>
            <a:off x="1992957" y="894022"/>
            <a:ext cx="7096151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spc="-1" dirty="0" smtClean="0">
                <a:solidFill>
                  <a:schemeClr val="bg1"/>
                </a:solidFill>
                <a:latin typeface="Jost Medium"/>
              </a:rPr>
              <a:t>Дорожная карта</a:t>
            </a:r>
            <a:endParaRPr lang="ru-RU" sz="7200" b="0" strike="noStrike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728" name="CustomShape 3"/>
          <p:cNvSpPr/>
          <p:nvPr/>
        </p:nvSpPr>
        <p:spPr>
          <a:xfrm>
            <a:off x="1521000" y="762120"/>
            <a:ext cx="63720" cy="1462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29" name="CustomShape 4"/>
          <p:cNvSpPr/>
          <p:nvPr/>
        </p:nvSpPr>
        <p:spPr>
          <a:xfrm>
            <a:off x="12898088" y="358706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4" h="1477">
                <a:moveTo>
                  <a:pt x="1746" y="0"/>
                </a:moveTo>
                <a:lnTo>
                  <a:pt x="3493" y="738"/>
                </a:lnTo>
                <a:lnTo>
                  <a:pt x="1746" y="1476"/>
                </a:lnTo>
                <a:lnTo>
                  <a:pt x="0" y="738"/>
                </a:lnTo>
                <a:lnTo>
                  <a:pt x="1746" y="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0" name="CustomShape 5"/>
          <p:cNvSpPr/>
          <p:nvPr/>
        </p:nvSpPr>
        <p:spPr>
          <a:xfrm>
            <a:off x="14733008" y="4364301"/>
            <a:ext cx="1834560" cy="4271760"/>
          </a:xfrm>
          <a:custGeom>
            <a:avLst/>
            <a:gdLst/>
            <a:ahLst/>
            <a:cxnLst/>
            <a:rect l="l" t="t" r="r" b="b"/>
            <a:pathLst>
              <a:path w="1748" h="4066">
                <a:moveTo>
                  <a:pt x="1747" y="0"/>
                </a:moveTo>
                <a:lnTo>
                  <a:pt x="1747" y="3327"/>
                </a:lnTo>
                <a:lnTo>
                  <a:pt x="0" y="4065"/>
                </a:lnTo>
                <a:lnTo>
                  <a:pt x="0" y="738"/>
                </a:lnTo>
                <a:lnTo>
                  <a:pt x="1747" y="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1" name="CustomShape 6"/>
          <p:cNvSpPr/>
          <p:nvPr/>
        </p:nvSpPr>
        <p:spPr>
          <a:xfrm>
            <a:off x="14733008" y="4364301"/>
            <a:ext cx="1834560" cy="4271760"/>
          </a:xfrm>
          <a:custGeom>
            <a:avLst/>
            <a:gdLst/>
            <a:ahLst/>
            <a:cxnLst/>
            <a:rect l="l" t="t" r="r" b="b"/>
            <a:pathLst>
              <a:path w="1748" h="4066">
                <a:moveTo>
                  <a:pt x="1747" y="0"/>
                </a:moveTo>
                <a:lnTo>
                  <a:pt x="1747" y="3327"/>
                </a:lnTo>
                <a:lnTo>
                  <a:pt x="0" y="4065"/>
                </a:lnTo>
                <a:lnTo>
                  <a:pt x="0" y="738"/>
                </a:lnTo>
                <a:lnTo>
                  <a:pt x="1747" y="0"/>
                </a:lnTo>
              </a:path>
            </a:pathLst>
          </a:custGeom>
          <a:solidFill>
            <a:srgbClr val="00000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2" name="CustomShape 7"/>
          <p:cNvSpPr/>
          <p:nvPr/>
        </p:nvSpPr>
        <p:spPr>
          <a:xfrm>
            <a:off x="12898088" y="4365381"/>
            <a:ext cx="1834560" cy="4271760"/>
          </a:xfrm>
          <a:custGeom>
            <a:avLst/>
            <a:gdLst/>
            <a:ahLst/>
            <a:cxnLst/>
            <a:rect l="l" t="t" r="r" b="b"/>
            <a:pathLst>
              <a:path w="1747" h="4066">
                <a:moveTo>
                  <a:pt x="1746" y="738"/>
                </a:moveTo>
                <a:lnTo>
                  <a:pt x="1746" y="4065"/>
                </a:lnTo>
                <a:lnTo>
                  <a:pt x="0" y="3327"/>
                </a:lnTo>
                <a:lnTo>
                  <a:pt x="0" y="0"/>
                </a:lnTo>
                <a:lnTo>
                  <a:pt x="1746" y="738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3" name="CustomShape 8"/>
          <p:cNvSpPr/>
          <p:nvPr/>
        </p:nvSpPr>
        <p:spPr>
          <a:xfrm>
            <a:off x="12898088" y="4364301"/>
            <a:ext cx="1834560" cy="4271760"/>
          </a:xfrm>
          <a:custGeom>
            <a:avLst/>
            <a:gdLst/>
            <a:ahLst/>
            <a:cxnLst/>
            <a:rect l="l" t="t" r="r" b="b"/>
            <a:pathLst>
              <a:path w="1747" h="4066">
                <a:moveTo>
                  <a:pt x="1746" y="738"/>
                </a:moveTo>
                <a:lnTo>
                  <a:pt x="1746" y="4065"/>
                </a:lnTo>
                <a:lnTo>
                  <a:pt x="0" y="3327"/>
                </a:lnTo>
                <a:lnTo>
                  <a:pt x="0" y="0"/>
                </a:lnTo>
                <a:lnTo>
                  <a:pt x="1746" y="738"/>
                </a:lnTo>
              </a:path>
            </a:pathLst>
          </a:custGeom>
          <a:solidFill>
            <a:srgbClr val="000000">
              <a:alpha val="5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4" name="CustomShape 9"/>
          <p:cNvSpPr/>
          <p:nvPr/>
        </p:nvSpPr>
        <p:spPr>
          <a:xfrm>
            <a:off x="11063168" y="506594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4" h="1478">
                <a:moveTo>
                  <a:pt x="1747" y="0"/>
                </a:moveTo>
                <a:lnTo>
                  <a:pt x="3493" y="738"/>
                </a:lnTo>
                <a:lnTo>
                  <a:pt x="1747" y="1477"/>
                </a:lnTo>
                <a:lnTo>
                  <a:pt x="0" y="738"/>
                </a:lnTo>
                <a:lnTo>
                  <a:pt x="1747" y="0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5" name="CustomShape 10"/>
          <p:cNvSpPr/>
          <p:nvPr/>
        </p:nvSpPr>
        <p:spPr>
          <a:xfrm>
            <a:off x="12898088" y="5837781"/>
            <a:ext cx="1834560" cy="3572280"/>
          </a:xfrm>
          <a:custGeom>
            <a:avLst/>
            <a:gdLst/>
            <a:ahLst/>
            <a:cxnLst/>
            <a:rect l="l" t="t" r="r" b="b"/>
            <a:pathLst>
              <a:path w="1747" h="3401">
                <a:moveTo>
                  <a:pt x="1746" y="0"/>
                </a:moveTo>
                <a:lnTo>
                  <a:pt x="1746" y="2662"/>
                </a:lnTo>
                <a:lnTo>
                  <a:pt x="0" y="3400"/>
                </a:lnTo>
                <a:lnTo>
                  <a:pt x="0" y="739"/>
                </a:lnTo>
                <a:lnTo>
                  <a:pt x="1746" y="0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6" name="CustomShape 11"/>
          <p:cNvSpPr/>
          <p:nvPr/>
        </p:nvSpPr>
        <p:spPr>
          <a:xfrm>
            <a:off x="11063168" y="5837781"/>
            <a:ext cx="1834560" cy="3572280"/>
          </a:xfrm>
          <a:custGeom>
            <a:avLst/>
            <a:gdLst/>
            <a:ahLst/>
            <a:cxnLst/>
            <a:rect l="l" t="t" r="r" b="b"/>
            <a:pathLst>
              <a:path w="1748" h="3401">
                <a:moveTo>
                  <a:pt x="1747" y="739"/>
                </a:moveTo>
                <a:lnTo>
                  <a:pt x="1747" y="3400"/>
                </a:lnTo>
                <a:lnTo>
                  <a:pt x="0" y="2662"/>
                </a:lnTo>
                <a:lnTo>
                  <a:pt x="0" y="0"/>
                </a:lnTo>
                <a:lnTo>
                  <a:pt x="1747" y="739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7" name="CustomShape 12"/>
          <p:cNvSpPr/>
          <p:nvPr/>
        </p:nvSpPr>
        <p:spPr>
          <a:xfrm>
            <a:off x="12898088" y="5840301"/>
            <a:ext cx="1834560" cy="3572280"/>
          </a:xfrm>
          <a:custGeom>
            <a:avLst/>
            <a:gdLst/>
            <a:ahLst/>
            <a:cxnLst/>
            <a:rect l="l" t="t" r="r" b="b"/>
            <a:pathLst>
              <a:path w="1747" h="3401">
                <a:moveTo>
                  <a:pt x="1746" y="0"/>
                </a:moveTo>
                <a:lnTo>
                  <a:pt x="1746" y="2662"/>
                </a:lnTo>
                <a:lnTo>
                  <a:pt x="0" y="3400"/>
                </a:lnTo>
                <a:lnTo>
                  <a:pt x="0" y="739"/>
                </a:lnTo>
                <a:lnTo>
                  <a:pt x="1746" y="0"/>
                </a:lnTo>
              </a:path>
            </a:pathLst>
          </a:custGeom>
          <a:solidFill>
            <a:srgbClr val="00000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8" name="CustomShape 13"/>
          <p:cNvSpPr/>
          <p:nvPr/>
        </p:nvSpPr>
        <p:spPr>
          <a:xfrm>
            <a:off x="11063168" y="5840301"/>
            <a:ext cx="1834560" cy="3572280"/>
          </a:xfrm>
          <a:custGeom>
            <a:avLst/>
            <a:gdLst/>
            <a:ahLst/>
            <a:cxnLst/>
            <a:rect l="l" t="t" r="r" b="b"/>
            <a:pathLst>
              <a:path w="1748" h="3401">
                <a:moveTo>
                  <a:pt x="1747" y="739"/>
                </a:moveTo>
                <a:lnTo>
                  <a:pt x="1747" y="3400"/>
                </a:lnTo>
                <a:lnTo>
                  <a:pt x="0" y="2662"/>
                </a:lnTo>
                <a:lnTo>
                  <a:pt x="0" y="0"/>
                </a:lnTo>
                <a:lnTo>
                  <a:pt x="1747" y="739"/>
                </a:lnTo>
              </a:path>
            </a:pathLst>
          </a:custGeom>
          <a:solidFill>
            <a:srgbClr val="000000">
              <a:alpha val="5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9" name="CustomShape 14"/>
          <p:cNvSpPr/>
          <p:nvPr/>
        </p:nvSpPr>
        <p:spPr>
          <a:xfrm>
            <a:off x="9228248" y="653618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4" h="1476">
                <a:moveTo>
                  <a:pt x="1746" y="0"/>
                </a:moveTo>
                <a:lnTo>
                  <a:pt x="3493" y="738"/>
                </a:lnTo>
                <a:lnTo>
                  <a:pt x="1746" y="1475"/>
                </a:lnTo>
                <a:lnTo>
                  <a:pt x="0" y="738"/>
                </a:lnTo>
                <a:lnTo>
                  <a:pt x="1746" y="0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0" name="CustomShape 15"/>
          <p:cNvSpPr/>
          <p:nvPr/>
        </p:nvSpPr>
        <p:spPr>
          <a:xfrm>
            <a:off x="11063168" y="7311261"/>
            <a:ext cx="1834560" cy="2872440"/>
          </a:xfrm>
          <a:custGeom>
            <a:avLst/>
            <a:gdLst/>
            <a:ahLst/>
            <a:cxnLst/>
            <a:rect l="l" t="t" r="r" b="b"/>
            <a:pathLst>
              <a:path w="1748" h="2735">
                <a:moveTo>
                  <a:pt x="1747" y="0"/>
                </a:moveTo>
                <a:lnTo>
                  <a:pt x="1747" y="1996"/>
                </a:lnTo>
                <a:lnTo>
                  <a:pt x="0" y="2734"/>
                </a:lnTo>
                <a:lnTo>
                  <a:pt x="0" y="737"/>
                </a:lnTo>
                <a:lnTo>
                  <a:pt x="1747" y="0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1" name="CustomShape 16"/>
          <p:cNvSpPr/>
          <p:nvPr/>
        </p:nvSpPr>
        <p:spPr>
          <a:xfrm>
            <a:off x="9228248" y="7311261"/>
            <a:ext cx="1834560" cy="2872440"/>
          </a:xfrm>
          <a:custGeom>
            <a:avLst/>
            <a:gdLst/>
            <a:ahLst/>
            <a:cxnLst/>
            <a:rect l="l" t="t" r="r" b="b"/>
            <a:pathLst>
              <a:path w="1747" h="2735">
                <a:moveTo>
                  <a:pt x="1746" y="737"/>
                </a:moveTo>
                <a:lnTo>
                  <a:pt x="1746" y="2734"/>
                </a:lnTo>
                <a:lnTo>
                  <a:pt x="0" y="1996"/>
                </a:lnTo>
                <a:lnTo>
                  <a:pt x="0" y="0"/>
                </a:lnTo>
                <a:lnTo>
                  <a:pt x="1746" y="737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2" name="CustomShape 17"/>
          <p:cNvSpPr/>
          <p:nvPr/>
        </p:nvSpPr>
        <p:spPr>
          <a:xfrm>
            <a:off x="11063168" y="7311261"/>
            <a:ext cx="1834560" cy="2872440"/>
          </a:xfrm>
          <a:custGeom>
            <a:avLst/>
            <a:gdLst/>
            <a:ahLst/>
            <a:cxnLst/>
            <a:rect l="l" t="t" r="r" b="b"/>
            <a:pathLst>
              <a:path w="1748" h="2735">
                <a:moveTo>
                  <a:pt x="1747" y="0"/>
                </a:moveTo>
                <a:lnTo>
                  <a:pt x="1747" y="1996"/>
                </a:lnTo>
                <a:lnTo>
                  <a:pt x="0" y="2734"/>
                </a:lnTo>
                <a:lnTo>
                  <a:pt x="0" y="737"/>
                </a:lnTo>
                <a:lnTo>
                  <a:pt x="1747" y="0"/>
                </a:lnTo>
              </a:path>
            </a:pathLst>
          </a:custGeom>
          <a:solidFill>
            <a:srgbClr val="00000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3" name="CustomShape 18"/>
          <p:cNvSpPr/>
          <p:nvPr/>
        </p:nvSpPr>
        <p:spPr>
          <a:xfrm>
            <a:off x="9228248" y="7311261"/>
            <a:ext cx="1834560" cy="2872440"/>
          </a:xfrm>
          <a:custGeom>
            <a:avLst/>
            <a:gdLst/>
            <a:ahLst/>
            <a:cxnLst/>
            <a:rect l="l" t="t" r="r" b="b"/>
            <a:pathLst>
              <a:path w="1747" h="2735">
                <a:moveTo>
                  <a:pt x="1746" y="737"/>
                </a:moveTo>
                <a:lnTo>
                  <a:pt x="1746" y="2734"/>
                </a:lnTo>
                <a:lnTo>
                  <a:pt x="0" y="1996"/>
                </a:lnTo>
                <a:lnTo>
                  <a:pt x="0" y="0"/>
                </a:lnTo>
                <a:lnTo>
                  <a:pt x="1746" y="737"/>
                </a:lnTo>
              </a:path>
            </a:pathLst>
          </a:custGeom>
          <a:solidFill>
            <a:srgbClr val="000000">
              <a:alpha val="5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4" name="CustomShape 19"/>
          <p:cNvSpPr/>
          <p:nvPr/>
        </p:nvSpPr>
        <p:spPr>
          <a:xfrm>
            <a:off x="7379648" y="801254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2" h="1477">
                <a:moveTo>
                  <a:pt x="1731" y="0"/>
                </a:moveTo>
                <a:lnTo>
                  <a:pt x="3491" y="704"/>
                </a:lnTo>
                <a:lnTo>
                  <a:pt x="1759" y="1476"/>
                </a:lnTo>
                <a:lnTo>
                  <a:pt x="0" y="772"/>
                </a:lnTo>
                <a:lnTo>
                  <a:pt x="1731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5" name="CustomShape 20"/>
          <p:cNvSpPr/>
          <p:nvPr/>
        </p:nvSpPr>
        <p:spPr>
          <a:xfrm>
            <a:off x="9228248" y="8752341"/>
            <a:ext cx="1848600" cy="2209680"/>
          </a:xfrm>
          <a:custGeom>
            <a:avLst/>
            <a:gdLst/>
            <a:ahLst/>
            <a:cxnLst/>
            <a:rect l="l" t="t" r="r" b="b"/>
            <a:pathLst>
              <a:path w="1759" h="2104">
                <a:moveTo>
                  <a:pt x="1732" y="0"/>
                </a:moveTo>
                <a:lnTo>
                  <a:pt x="1758" y="1331"/>
                </a:lnTo>
                <a:lnTo>
                  <a:pt x="27" y="2103"/>
                </a:lnTo>
                <a:lnTo>
                  <a:pt x="0" y="772"/>
                </a:lnTo>
                <a:lnTo>
                  <a:pt x="1732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6" name="CustomShape 21"/>
          <p:cNvSpPr/>
          <p:nvPr/>
        </p:nvSpPr>
        <p:spPr>
          <a:xfrm>
            <a:off x="7379648" y="8821821"/>
            <a:ext cx="1876320" cy="2140200"/>
          </a:xfrm>
          <a:custGeom>
            <a:avLst/>
            <a:gdLst/>
            <a:ahLst/>
            <a:cxnLst/>
            <a:rect l="l" t="t" r="r" b="b"/>
            <a:pathLst>
              <a:path w="1787" h="2036">
                <a:moveTo>
                  <a:pt x="1759" y="704"/>
                </a:moveTo>
                <a:lnTo>
                  <a:pt x="1786" y="2035"/>
                </a:lnTo>
                <a:lnTo>
                  <a:pt x="26" y="1331"/>
                </a:lnTo>
                <a:lnTo>
                  <a:pt x="0" y="0"/>
                </a:lnTo>
                <a:lnTo>
                  <a:pt x="1759" y="704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7" name="CustomShape 22"/>
          <p:cNvSpPr/>
          <p:nvPr/>
        </p:nvSpPr>
        <p:spPr>
          <a:xfrm>
            <a:off x="9228248" y="8752341"/>
            <a:ext cx="1848600" cy="2209680"/>
          </a:xfrm>
          <a:custGeom>
            <a:avLst/>
            <a:gdLst/>
            <a:ahLst/>
            <a:cxnLst/>
            <a:rect l="l" t="t" r="r" b="b"/>
            <a:pathLst>
              <a:path w="1759" h="2104">
                <a:moveTo>
                  <a:pt x="1732" y="0"/>
                </a:moveTo>
                <a:lnTo>
                  <a:pt x="1758" y="1331"/>
                </a:lnTo>
                <a:lnTo>
                  <a:pt x="27" y="2103"/>
                </a:lnTo>
                <a:lnTo>
                  <a:pt x="0" y="772"/>
                </a:lnTo>
                <a:lnTo>
                  <a:pt x="1732" y="0"/>
                </a:lnTo>
              </a:path>
            </a:pathLst>
          </a:custGeom>
          <a:solidFill>
            <a:srgbClr val="00000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8" name="CustomShape 23"/>
          <p:cNvSpPr/>
          <p:nvPr/>
        </p:nvSpPr>
        <p:spPr>
          <a:xfrm>
            <a:off x="7379648" y="8821821"/>
            <a:ext cx="1876320" cy="2140200"/>
          </a:xfrm>
          <a:custGeom>
            <a:avLst/>
            <a:gdLst/>
            <a:ahLst/>
            <a:cxnLst/>
            <a:rect l="l" t="t" r="r" b="b"/>
            <a:pathLst>
              <a:path w="1787" h="2036">
                <a:moveTo>
                  <a:pt x="1759" y="704"/>
                </a:moveTo>
                <a:lnTo>
                  <a:pt x="1786" y="2035"/>
                </a:lnTo>
                <a:lnTo>
                  <a:pt x="26" y="1331"/>
                </a:lnTo>
                <a:lnTo>
                  <a:pt x="0" y="0"/>
                </a:lnTo>
                <a:lnTo>
                  <a:pt x="1759" y="704"/>
                </a:lnTo>
              </a:path>
            </a:pathLst>
          </a:custGeom>
          <a:solidFill>
            <a:srgbClr val="000000">
              <a:alpha val="5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9" name="CustomShape 24"/>
          <p:cNvSpPr/>
          <p:nvPr/>
        </p:nvSpPr>
        <p:spPr>
          <a:xfrm>
            <a:off x="7393328" y="10258221"/>
            <a:ext cx="1834560" cy="1477800"/>
          </a:xfrm>
          <a:custGeom>
            <a:avLst/>
            <a:gdLst/>
            <a:ahLst/>
            <a:cxnLst/>
            <a:rect l="l" t="t" r="r" b="b"/>
            <a:pathLst>
              <a:path w="1747" h="1406">
                <a:moveTo>
                  <a:pt x="1746" y="0"/>
                </a:moveTo>
                <a:lnTo>
                  <a:pt x="1746" y="666"/>
                </a:lnTo>
                <a:lnTo>
                  <a:pt x="0" y="1405"/>
                </a:lnTo>
                <a:lnTo>
                  <a:pt x="0" y="739"/>
                </a:lnTo>
                <a:lnTo>
                  <a:pt x="1746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0" name="CustomShape 25"/>
          <p:cNvSpPr/>
          <p:nvPr/>
        </p:nvSpPr>
        <p:spPr>
          <a:xfrm>
            <a:off x="5558768" y="10258221"/>
            <a:ext cx="1834560" cy="1477800"/>
          </a:xfrm>
          <a:custGeom>
            <a:avLst/>
            <a:gdLst/>
            <a:ahLst/>
            <a:cxnLst/>
            <a:rect l="l" t="t" r="r" b="b"/>
            <a:pathLst>
              <a:path w="1747" h="1406">
                <a:moveTo>
                  <a:pt x="1746" y="739"/>
                </a:moveTo>
                <a:lnTo>
                  <a:pt x="1746" y="1405"/>
                </a:lnTo>
                <a:lnTo>
                  <a:pt x="0" y="666"/>
                </a:lnTo>
                <a:lnTo>
                  <a:pt x="0" y="0"/>
                </a:lnTo>
                <a:lnTo>
                  <a:pt x="1746" y="739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1" name="CustomShape 26"/>
          <p:cNvSpPr/>
          <p:nvPr/>
        </p:nvSpPr>
        <p:spPr>
          <a:xfrm>
            <a:off x="5558768" y="948458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3" h="1477">
                <a:moveTo>
                  <a:pt x="1746" y="0"/>
                </a:moveTo>
                <a:lnTo>
                  <a:pt x="3492" y="737"/>
                </a:lnTo>
                <a:lnTo>
                  <a:pt x="1746" y="1476"/>
                </a:lnTo>
                <a:lnTo>
                  <a:pt x="0" y="737"/>
                </a:lnTo>
                <a:lnTo>
                  <a:pt x="1746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2" name="CustomShape 27"/>
          <p:cNvSpPr/>
          <p:nvPr/>
        </p:nvSpPr>
        <p:spPr>
          <a:xfrm>
            <a:off x="7393328" y="10258221"/>
            <a:ext cx="1834560" cy="1477800"/>
          </a:xfrm>
          <a:custGeom>
            <a:avLst/>
            <a:gdLst/>
            <a:ahLst/>
            <a:cxnLst/>
            <a:rect l="l" t="t" r="r" b="b"/>
            <a:pathLst>
              <a:path w="1747" h="1406">
                <a:moveTo>
                  <a:pt x="1746" y="0"/>
                </a:moveTo>
                <a:lnTo>
                  <a:pt x="1746" y="666"/>
                </a:lnTo>
                <a:lnTo>
                  <a:pt x="0" y="1405"/>
                </a:lnTo>
                <a:lnTo>
                  <a:pt x="0" y="739"/>
                </a:lnTo>
                <a:lnTo>
                  <a:pt x="1746" y="0"/>
                </a:lnTo>
              </a:path>
            </a:pathLst>
          </a:custGeom>
          <a:solidFill>
            <a:srgbClr val="00000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3" name="CustomShape 28"/>
          <p:cNvSpPr/>
          <p:nvPr/>
        </p:nvSpPr>
        <p:spPr>
          <a:xfrm>
            <a:off x="5558768" y="10258221"/>
            <a:ext cx="1834560" cy="1477800"/>
          </a:xfrm>
          <a:custGeom>
            <a:avLst/>
            <a:gdLst/>
            <a:ahLst/>
            <a:cxnLst/>
            <a:rect l="l" t="t" r="r" b="b"/>
            <a:pathLst>
              <a:path w="1747" h="1406">
                <a:moveTo>
                  <a:pt x="1746" y="739"/>
                </a:moveTo>
                <a:lnTo>
                  <a:pt x="1746" y="1405"/>
                </a:lnTo>
                <a:lnTo>
                  <a:pt x="0" y="666"/>
                </a:lnTo>
                <a:lnTo>
                  <a:pt x="0" y="0"/>
                </a:lnTo>
                <a:lnTo>
                  <a:pt x="1746" y="739"/>
                </a:lnTo>
              </a:path>
            </a:pathLst>
          </a:custGeom>
          <a:solidFill>
            <a:srgbClr val="000000">
              <a:alpha val="5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4" name="CustomShape 29"/>
          <p:cNvSpPr/>
          <p:nvPr/>
        </p:nvSpPr>
        <p:spPr>
          <a:xfrm>
            <a:off x="14188762" y="8747481"/>
            <a:ext cx="3614046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1-2 квартал </a:t>
            </a:r>
            <a:r>
              <a:rPr lang="ru-RU" sz="3200" spc="-1" dirty="0">
                <a:solidFill>
                  <a:schemeClr val="bg1"/>
                </a:solidFill>
                <a:latin typeface="Jost Medium"/>
              </a:rPr>
              <a:t>Тестирование и </a:t>
            </a: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корректировка</a:t>
            </a:r>
            <a:endParaRPr lang="ru-RU" sz="3200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764" name="CustomShape 39"/>
          <p:cNvSpPr/>
          <p:nvPr/>
        </p:nvSpPr>
        <p:spPr>
          <a:xfrm>
            <a:off x="6446522" y="9673717"/>
            <a:ext cx="1893252" cy="1014209"/>
          </a:xfrm>
          <a:prstGeom prst="rect">
            <a:avLst/>
          </a:prstGeom>
          <a:noFill/>
          <a:ln>
            <a:noFill/>
          </a:ln>
          <a:scene3d>
            <a:camera prst="isometricTopUp">
              <a:rot lat="19218510" lon="19076972" rev="3491530"/>
            </a:camera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spc="-1" dirty="0" smtClean="0">
                <a:solidFill>
                  <a:srgbClr val="FFFFFF"/>
                </a:solidFill>
                <a:latin typeface="Jost Medium"/>
              </a:rPr>
              <a:t>2024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766" name="CustomShape 41"/>
          <p:cNvSpPr/>
          <p:nvPr/>
        </p:nvSpPr>
        <p:spPr>
          <a:xfrm>
            <a:off x="10047242" y="6759157"/>
            <a:ext cx="1893252" cy="1014209"/>
          </a:xfrm>
          <a:prstGeom prst="rect">
            <a:avLst/>
          </a:prstGeom>
          <a:noFill/>
          <a:ln>
            <a:noFill/>
          </a:ln>
          <a:scene3d>
            <a:camera prst="isometricTopUp">
              <a:rot lat="19218510" lon="19076972" rev="3491530"/>
            </a:camera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spc="-1" dirty="0" smtClean="0">
                <a:solidFill>
                  <a:srgbClr val="FFFFFF"/>
                </a:solidFill>
                <a:latin typeface="Jost Medium"/>
              </a:rPr>
              <a:t>2025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768" name="CustomShape 43"/>
          <p:cNvSpPr/>
          <p:nvPr/>
        </p:nvSpPr>
        <p:spPr>
          <a:xfrm>
            <a:off x="13723562" y="3806437"/>
            <a:ext cx="1893252" cy="1014209"/>
          </a:xfrm>
          <a:prstGeom prst="rect">
            <a:avLst/>
          </a:prstGeom>
          <a:noFill/>
          <a:ln>
            <a:noFill/>
          </a:ln>
          <a:scene3d>
            <a:camera prst="isometricTopUp">
              <a:rot lat="19218510" lon="19076972" rev="3491530"/>
            </a:camera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spc="-1" dirty="0" smtClean="0">
                <a:solidFill>
                  <a:srgbClr val="FFFFFF"/>
                </a:solidFill>
                <a:latin typeface="Jost Medium"/>
              </a:rPr>
              <a:t>2026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769" name="CustomShape 44"/>
          <p:cNvSpPr/>
          <p:nvPr/>
        </p:nvSpPr>
        <p:spPr>
          <a:xfrm>
            <a:off x="12772808" y="346178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4" h="1477">
                <a:moveTo>
                  <a:pt x="1746" y="0"/>
                </a:moveTo>
                <a:lnTo>
                  <a:pt x="3493" y="738"/>
                </a:lnTo>
                <a:lnTo>
                  <a:pt x="1746" y="1476"/>
                </a:lnTo>
                <a:lnTo>
                  <a:pt x="0" y="738"/>
                </a:lnTo>
                <a:lnTo>
                  <a:pt x="1746" y="0"/>
                </a:lnTo>
              </a:path>
            </a:pathLst>
          </a:custGeom>
          <a:noFill/>
          <a:ln w="19080">
            <a:solidFill>
              <a:schemeClr val="tx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0" name="CustomShape 45"/>
          <p:cNvSpPr/>
          <p:nvPr/>
        </p:nvSpPr>
        <p:spPr>
          <a:xfrm>
            <a:off x="10937888" y="494066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4" h="1478">
                <a:moveTo>
                  <a:pt x="1747" y="0"/>
                </a:moveTo>
                <a:lnTo>
                  <a:pt x="3493" y="738"/>
                </a:lnTo>
                <a:lnTo>
                  <a:pt x="1747" y="1477"/>
                </a:lnTo>
                <a:lnTo>
                  <a:pt x="0" y="738"/>
                </a:lnTo>
                <a:lnTo>
                  <a:pt x="1747" y="0"/>
                </a:lnTo>
              </a:path>
            </a:pathLst>
          </a:custGeom>
          <a:noFill/>
          <a:ln w="19080">
            <a:solidFill>
              <a:schemeClr val="tx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1" name="CustomShape 46"/>
          <p:cNvSpPr/>
          <p:nvPr/>
        </p:nvSpPr>
        <p:spPr>
          <a:xfrm>
            <a:off x="9102968" y="641090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4" h="1476">
                <a:moveTo>
                  <a:pt x="1746" y="0"/>
                </a:moveTo>
                <a:lnTo>
                  <a:pt x="3493" y="738"/>
                </a:lnTo>
                <a:lnTo>
                  <a:pt x="1746" y="1475"/>
                </a:lnTo>
                <a:lnTo>
                  <a:pt x="0" y="738"/>
                </a:lnTo>
                <a:lnTo>
                  <a:pt x="1746" y="0"/>
                </a:lnTo>
              </a:path>
            </a:pathLst>
          </a:custGeom>
          <a:noFill/>
          <a:ln w="19080">
            <a:solidFill>
              <a:schemeClr val="tx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2" name="CustomShape 47"/>
          <p:cNvSpPr/>
          <p:nvPr/>
        </p:nvSpPr>
        <p:spPr>
          <a:xfrm>
            <a:off x="7254368" y="788726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2" h="1477">
                <a:moveTo>
                  <a:pt x="1731" y="0"/>
                </a:moveTo>
                <a:lnTo>
                  <a:pt x="3491" y="704"/>
                </a:lnTo>
                <a:lnTo>
                  <a:pt x="1759" y="1476"/>
                </a:lnTo>
                <a:lnTo>
                  <a:pt x="0" y="772"/>
                </a:lnTo>
                <a:lnTo>
                  <a:pt x="1731" y="0"/>
                </a:lnTo>
              </a:path>
            </a:pathLst>
          </a:custGeom>
          <a:noFill/>
          <a:ln w="19080">
            <a:solidFill>
              <a:schemeClr val="tx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3" name="CustomShape 48"/>
          <p:cNvSpPr/>
          <p:nvPr/>
        </p:nvSpPr>
        <p:spPr>
          <a:xfrm>
            <a:off x="5433488" y="9359301"/>
            <a:ext cx="3669480" cy="1551960"/>
          </a:xfrm>
          <a:custGeom>
            <a:avLst/>
            <a:gdLst/>
            <a:ahLst/>
            <a:cxnLst/>
            <a:rect l="l" t="t" r="r" b="b"/>
            <a:pathLst>
              <a:path w="3493" h="1477">
                <a:moveTo>
                  <a:pt x="1746" y="0"/>
                </a:moveTo>
                <a:lnTo>
                  <a:pt x="3492" y="737"/>
                </a:lnTo>
                <a:lnTo>
                  <a:pt x="1746" y="1476"/>
                </a:lnTo>
                <a:lnTo>
                  <a:pt x="0" y="737"/>
                </a:lnTo>
                <a:lnTo>
                  <a:pt x="1746" y="0"/>
                </a:lnTo>
              </a:path>
            </a:pathLst>
          </a:custGeom>
          <a:noFill/>
          <a:ln w="19080">
            <a:solidFill>
              <a:schemeClr val="tx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29"/>
          <p:cNvSpPr/>
          <p:nvPr/>
        </p:nvSpPr>
        <p:spPr>
          <a:xfrm>
            <a:off x="4002573" y="7559052"/>
            <a:ext cx="3555498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1-2 квартал </a:t>
            </a:r>
          </a:p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Исследование </a:t>
            </a:r>
            <a:r>
              <a:rPr lang="ru-RU" sz="3200" spc="-1" dirty="0">
                <a:solidFill>
                  <a:schemeClr val="bg1"/>
                </a:solidFill>
                <a:latin typeface="Jost Medium"/>
              </a:rPr>
              <a:t>и анализ </a:t>
            </a: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рынка</a:t>
            </a:r>
            <a:endParaRPr lang="ru-RU" sz="3200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51" name="CustomShape 29"/>
          <p:cNvSpPr/>
          <p:nvPr/>
        </p:nvSpPr>
        <p:spPr>
          <a:xfrm>
            <a:off x="7744333" y="11593282"/>
            <a:ext cx="3023269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3-4 квартал </a:t>
            </a:r>
          </a:p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Разработка концепции</a:t>
            </a:r>
            <a:endParaRPr lang="ru-RU" sz="3200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68" name="CustomShape 29"/>
          <p:cNvSpPr/>
          <p:nvPr/>
        </p:nvSpPr>
        <p:spPr>
          <a:xfrm>
            <a:off x="7029379" y="5346858"/>
            <a:ext cx="2994547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1-2 квартал</a:t>
            </a:r>
          </a:p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Техническая разработка</a:t>
            </a:r>
            <a:endParaRPr lang="ru-RU" sz="3200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69" name="CustomShape 29"/>
          <p:cNvSpPr/>
          <p:nvPr/>
        </p:nvSpPr>
        <p:spPr>
          <a:xfrm>
            <a:off x="10841609" y="10006216"/>
            <a:ext cx="3861677" cy="20606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3 квартал</a:t>
            </a:r>
          </a:p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Дизайн </a:t>
            </a:r>
            <a:r>
              <a:rPr lang="ru-RU" sz="3200" spc="-1" dirty="0">
                <a:solidFill>
                  <a:schemeClr val="bg1"/>
                </a:solidFill>
                <a:latin typeface="Jost Medium"/>
              </a:rPr>
              <a:t>и пользовательский </a:t>
            </a: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опыт</a:t>
            </a:r>
            <a:endParaRPr lang="ru-RU" sz="3200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70" name="CustomShape 29"/>
          <p:cNvSpPr/>
          <p:nvPr/>
        </p:nvSpPr>
        <p:spPr>
          <a:xfrm>
            <a:off x="9678739" y="3593002"/>
            <a:ext cx="3127363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4 квартал</a:t>
            </a:r>
          </a:p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Маркетинговая стратегия</a:t>
            </a:r>
            <a:endParaRPr lang="ru-RU" sz="3200" spc="-1" dirty="0">
              <a:solidFill>
                <a:schemeClr val="bg1"/>
              </a:solidFill>
              <a:latin typeface="Jost Medium"/>
            </a:endParaRPr>
          </a:p>
        </p:txBody>
      </p:sp>
      <p:sp>
        <p:nvSpPr>
          <p:cNvPr id="71" name="CustomShape 29"/>
          <p:cNvSpPr/>
          <p:nvPr/>
        </p:nvSpPr>
        <p:spPr>
          <a:xfrm>
            <a:off x="12293648" y="2323377"/>
            <a:ext cx="4350950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b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3-4 квартал</a:t>
            </a:r>
          </a:p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Подготовка </a:t>
            </a:r>
            <a:r>
              <a:rPr lang="ru-RU" sz="3200" spc="-1" dirty="0">
                <a:solidFill>
                  <a:schemeClr val="bg1"/>
                </a:solidFill>
                <a:latin typeface="Jost Medium"/>
              </a:rPr>
              <a:t>к </a:t>
            </a:r>
            <a:r>
              <a:rPr lang="ru-RU" sz="3200" spc="-1" dirty="0" smtClean="0">
                <a:solidFill>
                  <a:schemeClr val="bg1"/>
                </a:solidFill>
                <a:latin typeface="Jost Medium"/>
              </a:rPr>
              <a:t>запуску</a:t>
            </a:r>
            <a:endParaRPr lang="ru-RU" sz="3200" spc="-1" dirty="0">
              <a:solidFill>
                <a:schemeClr val="bg1"/>
              </a:solidFill>
              <a:latin typeface="Jost Medium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305" y="8208608"/>
            <a:ext cx="999325" cy="9993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988" y="8224896"/>
            <a:ext cx="1310445" cy="13104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6227" y="9368991"/>
            <a:ext cx="1124310" cy="1124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6697" y="5311771"/>
            <a:ext cx="1022166" cy="10221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04066" y="6963497"/>
            <a:ext cx="1563840" cy="15638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929" y="5875086"/>
            <a:ext cx="1603916" cy="16039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4720" y="12425118"/>
            <a:ext cx="876300" cy="876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" grpId="0"/>
      <p:bldP spid="754" grpId="0"/>
      <p:bldP spid="50" grpId="0"/>
      <p:bldP spid="51" grpId="0"/>
      <p:bldP spid="68" grpId="0"/>
      <p:bldP spid="69" grpId="0"/>
      <p:bldP spid="70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CustomShape 1"/>
          <p:cNvSpPr/>
          <p:nvPr/>
        </p:nvSpPr>
        <p:spPr>
          <a:xfrm>
            <a:off x="1979280" y="1156680"/>
            <a:ext cx="3239518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 dirty="0" smtClean="0">
                <a:solidFill>
                  <a:srgbClr val="FFFFFF"/>
                </a:solidFill>
                <a:latin typeface="Jost Medium"/>
                <a:ea typeface="arial"/>
              </a:rPr>
              <a:t>Запрос</a:t>
            </a:r>
            <a:endParaRPr lang="ru-RU" sz="7200" b="0" strike="noStrike" spc="-1" dirty="0">
              <a:latin typeface="Arial"/>
            </a:endParaRPr>
          </a:p>
        </p:txBody>
      </p:sp>
      <p:sp>
        <p:nvSpPr>
          <p:cNvPr id="1024" name="CustomShape 3"/>
          <p:cNvSpPr/>
          <p:nvPr/>
        </p:nvSpPr>
        <p:spPr>
          <a:xfrm>
            <a:off x="1521000" y="762120"/>
            <a:ext cx="63720" cy="1462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5" name="CustomShape 4"/>
          <p:cNvSpPr/>
          <p:nvPr/>
        </p:nvSpPr>
        <p:spPr>
          <a:xfrm>
            <a:off x="1744200" y="3753000"/>
            <a:ext cx="5808600" cy="8412120"/>
          </a:xfrm>
          <a:prstGeom prst="rect">
            <a:avLst/>
          </a:prstGeom>
          <a:solidFill>
            <a:schemeClr val="tx1">
              <a:alpha val="10000"/>
            </a:schemeClr>
          </a:solidFill>
          <a:ln w="19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6" name="CustomShape 5"/>
          <p:cNvSpPr/>
          <p:nvPr/>
        </p:nvSpPr>
        <p:spPr>
          <a:xfrm>
            <a:off x="1744200" y="3753000"/>
            <a:ext cx="5808600" cy="3042000"/>
          </a:xfrm>
          <a:prstGeom prst="rect">
            <a:avLst/>
          </a:prstGeom>
          <a:solidFill>
            <a:schemeClr val="accent1"/>
          </a:solidFill>
          <a:ln w="255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8" name="CustomShape 7"/>
          <p:cNvSpPr/>
          <p:nvPr/>
        </p:nvSpPr>
        <p:spPr>
          <a:xfrm>
            <a:off x="2614320" y="10718280"/>
            <a:ext cx="4068360" cy="930960"/>
          </a:xfrm>
          <a:prstGeom prst="rect">
            <a:avLst/>
          </a:prstGeom>
          <a:solidFill>
            <a:schemeClr val="accent1"/>
          </a:solidFill>
          <a:ln w="19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9" name="CustomShape 8"/>
          <p:cNvSpPr/>
          <p:nvPr/>
        </p:nvSpPr>
        <p:spPr>
          <a:xfrm>
            <a:off x="2873527" y="4522816"/>
            <a:ext cx="3550308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spc="-1" dirty="0" smtClean="0">
                <a:solidFill>
                  <a:srgbClr val="FFFFFF"/>
                </a:solidFill>
                <a:latin typeface="Jost Medium"/>
              </a:rPr>
              <a:t>Зарплата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1031" name="CustomShape 10"/>
          <p:cNvSpPr/>
          <p:nvPr/>
        </p:nvSpPr>
        <p:spPr>
          <a:xfrm>
            <a:off x="3395412" y="10892100"/>
            <a:ext cx="2506177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Jost Medium"/>
              </a:rPr>
              <a:t>1,8 млн руб.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1032" name="CustomShape 11"/>
          <p:cNvSpPr/>
          <p:nvPr/>
        </p:nvSpPr>
        <p:spPr>
          <a:xfrm>
            <a:off x="1552680" y="3582720"/>
            <a:ext cx="5808600" cy="8412120"/>
          </a:xfrm>
          <a:prstGeom prst="rect">
            <a:avLst/>
          </a:prstGeom>
          <a:noFill/>
          <a:ln w="1908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3" name="CustomShape 12"/>
          <p:cNvSpPr/>
          <p:nvPr/>
        </p:nvSpPr>
        <p:spPr>
          <a:xfrm>
            <a:off x="9396000" y="3753000"/>
            <a:ext cx="5808600" cy="8412120"/>
          </a:xfrm>
          <a:prstGeom prst="rect">
            <a:avLst/>
          </a:prstGeom>
          <a:solidFill>
            <a:schemeClr val="tx1">
              <a:alpha val="10000"/>
            </a:schemeClr>
          </a:solidFill>
          <a:ln w="19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4" name="CustomShape 13"/>
          <p:cNvSpPr/>
          <p:nvPr/>
        </p:nvSpPr>
        <p:spPr>
          <a:xfrm>
            <a:off x="9396000" y="3753000"/>
            <a:ext cx="5808600" cy="3042000"/>
          </a:xfrm>
          <a:prstGeom prst="rect">
            <a:avLst/>
          </a:prstGeom>
          <a:solidFill>
            <a:schemeClr val="accent2"/>
          </a:solidFill>
          <a:ln w="255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6" name="CustomShape 15"/>
          <p:cNvSpPr/>
          <p:nvPr/>
        </p:nvSpPr>
        <p:spPr>
          <a:xfrm>
            <a:off x="10266120" y="10718280"/>
            <a:ext cx="4068360" cy="930960"/>
          </a:xfrm>
          <a:prstGeom prst="rect">
            <a:avLst/>
          </a:prstGeom>
          <a:solidFill>
            <a:schemeClr val="accent2"/>
          </a:solidFill>
          <a:ln w="19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7" name="CustomShape 16"/>
          <p:cNvSpPr/>
          <p:nvPr/>
        </p:nvSpPr>
        <p:spPr>
          <a:xfrm>
            <a:off x="9593688" y="4522816"/>
            <a:ext cx="5412869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spc="-1" dirty="0" smtClean="0">
                <a:solidFill>
                  <a:srgbClr val="FFFFFF"/>
                </a:solidFill>
                <a:latin typeface="Jost Medium"/>
              </a:rPr>
              <a:t>Оборудование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1039" name="CustomShape 18"/>
          <p:cNvSpPr/>
          <p:nvPr/>
        </p:nvSpPr>
        <p:spPr>
          <a:xfrm>
            <a:off x="11217803" y="10892100"/>
            <a:ext cx="2164993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Jost Medium"/>
              </a:rPr>
              <a:t>2 млн руб.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1040" name="CustomShape 19"/>
          <p:cNvSpPr/>
          <p:nvPr/>
        </p:nvSpPr>
        <p:spPr>
          <a:xfrm>
            <a:off x="9204480" y="3582720"/>
            <a:ext cx="5808600" cy="8412120"/>
          </a:xfrm>
          <a:prstGeom prst="rect">
            <a:avLst/>
          </a:prstGeom>
          <a:noFill/>
          <a:ln w="1908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1" name="CustomShape 20"/>
          <p:cNvSpPr/>
          <p:nvPr/>
        </p:nvSpPr>
        <p:spPr>
          <a:xfrm>
            <a:off x="17047800" y="3753000"/>
            <a:ext cx="5808600" cy="8412120"/>
          </a:xfrm>
          <a:prstGeom prst="rect">
            <a:avLst/>
          </a:prstGeom>
          <a:solidFill>
            <a:schemeClr val="tx1">
              <a:alpha val="10000"/>
            </a:schemeClr>
          </a:solidFill>
          <a:ln w="19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2" name="CustomShape 21"/>
          <p:cNvSpPr/>
          <p:nvPr/>
        </p:nvSpPr>
        <p:spPr>
          <a:xfrm>
            <a:off x="17047800" y="3753000"/>
            <a:ext cx="5808600" cy="3042000"/>
          </a:xfrm>
          <a:prstGeom prst="rect">
            <a:avLst/>
          </a:prstGeom>
          <a:solidFill>
            <a:schemeClr val="accent3"/>
          </a:solidFill>
          <a:ln w="2556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4" name="CustomShape 23"/>
          <p:cNvSpPr/>
          <p:nvPr/>
        </p:nvSpPr>
        <p:spPr>
          <a:xfrm>
            <a:off x="17917920" y="10718280"/>
            <a:ext cx="4068360" cy="930960"/>
          </a:xfrm>
          <a:prstGeom prst="rect">
            <a:avLst/>
          </a:prstGeom>
          <a:solidFill>
            <a:schemeClr val="accent3"/>
          </a:solidFill>
          <a:ln w="19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5" name="CustomShape 24"/>
          <p:cNvSpPr/>
          <p:nvPr/>
        </p:nvSpPr>
        <p:spPr>
          <a:xfrm>
            <a:off x="18346620" y="4061152"/>
            <a:ext cx="3210599" cy="19375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spc="-1" dirty="0" smtClean="0">
                <a:solidFill>
                  <a:srgbClr val="FFFFFF"/>
                </a:solidFill>
                <a:latin typeface="Jost Medium"/>
              </a:rPr>
              <a:t>Прочие </a:t>
            </a:r>
          </a:p>
          <a:p>
            <a:pPr algn="ctr">
              <a:lnSpc>
                <a:spcPct val="100000"/>
              </a:lnSpc>
            </a:pPr>
            <a:r>
              <a:rPr lang="ru-RU" sz="6000" spc="-1" dirty="0" smtClean="0">
                <a:solidFill>
                  <a:srgbClr val="FFFFFF"/>
                </a:solidFill>
                <a:latin typeface="Jost Medium"/>
              </a:rPr>
              <a:t>расходы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1047" name="CustomShape 26"/>
          <p:cNvSpPr/>
          <p:nvPr/>
        </p:nvSpPr>
        <p:spPr>
          <a:xfrm>
            <a:off x="18614920" y="10892100"/>
            <a:ext cx="2674363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Jost Medium"/>
              </a:rPr>
              <a:t>200 тыс. руб.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1048" name="CustomShape 27"/>
          <p:cNvSpPr/>
          <p:nvPr/>
        </p:nvSpPr>
        <p:spPr>
          <a:xfrm>
            <a:off x="16856280" y="3582720"/>
            <a:ext cx="5808600" cy="8412120"/>
          </a:xfrm>
          <a:prstGeom prst="rect">
            <a:avLst/>
          </a:prstGeom>
          <a:noFill/>
          <a:ln w="1908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720" y="12425118"/>
            <a:ext cx="876300" cy="8763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527" y="7010222"/>
            <a:ext cx="3362458" cy="33624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8791" y="6952391"/>
            <a:ext cx="3577680" cy="35776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26037" y="6892697"/>
            <a:ext cx="3651764" cy="3651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2840" y="971287"/>
            <a:ext cx="189848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Jost Medium"/>
              </a:rPr>
              <a:t>1) Поиск партнеров по разработке приложения  и пилотированию</a:t>
            </a:r>
          </a:p>
          <a:p>
            <a:r>
              <a:rPr lang="ru-RU" sz="4800" dirty="0" smtClean="0">
                <a:solidFill>
                  <a:schemeClr val="bg1"/>
                </a:solidFill>
                <a:latin typeface="Jost Medium"/>
              </a:rPr>
              <a:t>2) Инвестиции в сумме 4 млн руб.</a:t>
            </a:r>
            <a:endParaRPr lang="ru-RU" sz="4800" dirty="0">
              <a:solidFill>
                <a:schemeClr val="bg1"/>
              </a:solidFill>
              <a:latin typeface="Jost Medium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2" grpId="0"/>
      <p:bldP spid="1029" grpId="0"/>
      <p:bldP spid="1031" grpId="0"/>
      <p:bldP spid="1037" grpId="0"/>
      <p:bldP spid="1039" grpId="0"/>
      <p:bldP spid="1045" grpId="0"/>
      <p:bldP spid="1047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FFFF"/>
      </a:dk2>
      <a:lt2>
        <a:srgbClr val="232B34"/>
      </a:lt2>
      <a:accent1>
        <a:srgbClr val="D9435F"/>
      </a:accent1>
      <a:accent2>
        <a:srgbClr val="5E66F2"/>
      </a:accent2>
      <a:accent3>
        <a:srgbClr val="71F2F2"/>
      </a:accent3>
      <a:accent4>
        <a:srgbClr val="F2CB07"/>
      </a:accent4>
      <a:accent5>
        <a:srgbClr val="5EFC8D"/>
      </a:accent5>
      <a:accent6>
        <a:srgbClr val="C8C8C8"/>
      </a:accent6>
      <a:hlink>
        <a:srgbClr val="335FFE"/>
      </a:hlink>
      <a:folHlink>
        <a:srgbClr val="CA64D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FFFF"/>
      </a:dk2>
      <a:lt2>
        <a:srgbClr val="232B34"/>
      </a:lt2>
      <a:accent1>
        <a:srgbClr val="D9435F"/>
      </a:accent1>
      <a:accent2>
        <a:srgbClr val="5E66F2"/>
      </a:accent2>
      <a:accent3>
        <a:srgbClr val="71F2F2"/>
      </a:accent3>
      <a:accent4>
        <a:srgbClr val="F2CB07"/>
      </a:accent4>
      <a:accent5>
        <a:srgbClr val="5EFC8D"/>
      </a:accent5>
      <a:accent6>
        <a:srgbClr val="C8C8C8"/>
      </a:accent6>
      <a:hlink>
        <a:srgbClr val="335FFE"/>
      </a:hlink>
      <a:folHlink>
        <a:srgbClr val="CA64D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FFFF"/>
      </a:dk2>
      <a:lt2>
        <a:srgbClr val="232B34"/>
      </a:lt2>
      <a:accent1>
        <a:srgbClr val="D9435F"/>
      </a:accent1>
      <a:accent2>
        <a:srgbClr val="5E66F2"/>
      </a:accent2>
      <a:accent3>
        <a:srgbClr val="71F2F2"/>
      </a:accent3>
      <a:accent4>
        <a:srgbClr val="F2CB07"/>
      </a:accent4>
      <a:accent5>
        <a:srgbClr val="5EFC8D"/>
      </a:accent5>
      <a:accent6>
        <a:srgbClr val="C8C8C8"/>
      </a:accent6>
      <a:hlink>
        <a:srgbClr val="335FFE"/>
      </a:hlink>
      <a:folHlink>
        <a:srgbClr val="CA64D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FFFF"/>
      </a:dk2>
      <a:lt2>
        <a:srgbClr val="232B34"/>
      </a:lt2>
      <a:accent1>
        <a:srgbClr val="D9435F"/>
      </a:accent1>
      <a:accent2>
        <a:srgbClr val="5E66F2"/>
      </a:accent2>
      <a:accent3>
        <a:srgbClr val="71F2F2"/>
      </a:accent3>
      <a:accent4>
        <a:srgbClr val="F2CB07"/>
      </a:accent4>
      <a:accent5>
        <a:srgbClr val="5EFC8D"/>
      </a:accent5>
      <a:accent6>
        <a:srgbClr val="C8C8C8"/>
      </a:accent6>
      <a:hlink>
        <a:srgbClr val="335FFE"/>
      </a:hlink>
      <a:folHlink>
        <a:srgbClr val="CA64D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FFFF"/>
      </a:dk2>
      <a:lt2>
        <a:srgbClr val="232B34"/>
      </a:lt2>
      <a:accent1>
        <a:srgbClr val="D9435F"/>
      </a:accent1>
      <a:accent2>
        <a:srgbClr val="5E66F2"/>
      </a:accent2>
      <a:accent3>
        <a:srgbClr val="71F2F2"/>
      </a:accent3>
      <a:accent4>
        <a:srgbClr val="F2CB07"/>
      </a:accent4>
      <a:accent5>
        <a:srgbClr val="5EFC8D"/>
      </a:accent5>
      <a:accent6>
        <a:srgbClr val="C8C8C8"/>
      </a:accent6>
      <a:hlink>
        <a:srgbClr val="335FFE"/>
      </a:hlink>
      <a:folHlink>
        <a:srgbClr val="CA64D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90800</TotalTime>
  <Words>441</Words>
  <Application>Microsoft Office PowerPoint</Application>
  <PresentationFormat>Произвольный</PresentationFormat>
  <Paragraphs>125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</vt:lpstr>
      <vt:lpstr>Arial</vt:lpstr>
      <vt:lpstr>Calibri</vt:lpstr>
      <vt:lpstr>DejaVu Sans</vt:lpstr>
      <vt:lpstr>Jost Medium</vt:lpstr>
      <vt:lpstr>Open Sans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subject>Templates</dc:subject>
  <dc:creator/>
  <dc:description/>
  <cp:lastModifiedBy>Дарья Копылова</cp:lastModifiedBy>
  <cp:revision>10027</cp:revision>
  <cp:lastPrinted>2019-09-18T23:04:43Z</cp:lastPrinted>
  <dcterms:created xsi:type="dcterms:W3CDTF">2014-11-12T21:47:38Z</dcterms:created>
  <dcterms:modified xsi:type="dcterms:W3CDTF">2023-12-12T07:43:14Z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34</vt:i4>
  </property>
</Properties>
</file>