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8"/>
  </p:notesMasterIdLst>
  <p:handoutMasterIdLst>
    <p:handoutMasterId r:id="rId19"/>
  </p:handoutMasterIdLst>
  <p:sldIdLst>
    <p:sldId id="323" r:id="rId6"/>
    <p:sldId id="314" r:id="rId7"/>
    <p:sldId id="327" r:id="rId8"/>
    <p:sldId id="328" r:id="rId9"/>
    <p:sldId id="316" r:id="rId10"/>
    <p:sldId id="331" r:id="rId11"/>
    <p:sldId id="330" r:id="rId12"/>
    <p:sldId id="332" r:id="rId13"/>
    <p:sldId id="333" r:id="rId14"/>
    <p:sldId id="334" r:id="rId15"/>
    <p:sldId id="335" r:id="rId16"/>
    <p:sldId id="324" r:id="rId17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18" autoAdjust="0"/>
    <p:restoredTop sz="86477" autoAdjust="0"/>
  </p:normalViewPr>
  <p:slideViewPr>
    <p:cSldViewPr snapToGrid="0">
      <p:cViewPr>
        <p:scale>
          <a:sx n="81" d="100"/>
          <a:sy n="81" d="100"/>
        </p:scale>
        <p:origin x="-1026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68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544000"/>
            <a:ext cx="8033066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Робототехническая 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платформа для поиска, спасения и оказания помощи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4" y="4001761"/>
            <a:ext cx="8729397" cy="1022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ru-RU" spc="-2" dirty="0" err="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Аэронет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«Технологии 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компонентов робототехники и </a:t>
            </a:r>
            <a:r>
              <a:rPr lang="ru-RU" spc="-2" dirty="0" err="1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мехатроники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», «технологии 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машинного обучения и когнитивные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технологии»</a:t>
            </a:r>
            <a:endParaRPr lang="ru-RU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2" y="3017526"/>
            <a:ext cx="9143998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(тыс. рублей)</a:t>
            </a:r>
            <a:endParaRPr sz="1286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n-US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</a:t>
            </a:r>
            <a:r>
              <a:rPr lang="ru-RU" sz="1286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000</a:t>
            </a:r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174 000</a:t>
            </a:r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385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>
            <p:extLst/>
          </p:nvPr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47576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600" dirty="0"/>
              <a:t>С</a:t>
            </a:r>
            <a:r>
              <a:rPr lang="ru-RU" sz="1600" dirty="0" smtClean="0"/>
              <a:t>оздание </a:t>
            </a:r>
            <a:r>
              <a:rPr lang="ru-RU" sz="1600" dirty="0"/>
              <a:t>масштабируемого программно-аппаратного продукта, состоящего из комплекса модулей установленных на борту группы беспилотных летательных аппаратов (роя), выполняющих сканирование и анализ местности на предмет наличия на ней человека или мест его пребывания для дальнейшего оказания помощи пострадавшему.</a:t>
            </a:r>
          </a:p>
          <a:p>
            <a:r>
              <a:rPr lang="ru-RU" sz="1100" dirty="0" smtClean="0"/>
              <a:t>.</a:t>
            </a:r>
            <a:endParaRPr lang="ru-RU" sz="1100" dirty="0"/>
          </a:p>
        </p:txBody>
      </p:sp>
      <p:sp>
        <p:nvSpPr>
          <p:cNvPr id="37" name="Shape 208"/>
          <p:cNvSpPr/>
          <p:nvPr/>
        </p:nvSpPr>
        <p:spPr>
          <a:xfrm>
            <a:off x="475580" y="3551774"/>
            <a:ext cx="47860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600" dirty="0" smtClean="0"/>
              <a:t>Комплекс модулей, установленных на борту </a:t>
            </a:r>
            <a:r>
              <a:rPr lang="ru-RU" sz="1600" dirty="0" err="1" smtClean="0"/>
              <a:t>дрона</a:t>
            </a:r>
            <a:r>
              <a:rPr lang="ru-RU" sz="1600" dirty="0" smtClean="0"/>
              <a:t> «разведчик» и </a:t>
            </a:r>
            <a:r>
              <a:rPr lang="ru-RU" sz="1600" dirty="0" err="1" smtClean="0"/>
              <a:t>дрона</a:t>
            </a:r>
            <a:r>
              <a:rPr lang="ru-RU" sz="1600" dirty="0" smtClean="0"/>
              <a:t> «спасатель», позволяющих организовать принцип «роя» с целью эффективного поиска пострадавших и оказания им помощи. </a:t>
            </a:r>
            <a:endParaRPr lang="ru-RU" sz="1600" dirty="0"/>
          </a:p>
          <a:p>
            <a:pPr lvl="0"/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07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95734" y="805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sp>
        <p:nvSpPr>
          <p:cNvPr id="50" name="Shape 275"/>
          <p:cNvSpPr/>
          <p:nvPr/>
        </p:nvSpPr>
        <p:spPr>
          <a:xfrm>
            <a:off x="5672599" y="1390083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/>
              <a:t>Специалист</a:t>
            </a:r>
            <a:endParaRPr lang="ru-RU" sz="1000" dirty="0">
              <a:effectLst/>
            </a:endParaRP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5570211" y="754417"/>
            <a:ext cx="0" cy="226310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555064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 smtClean="0"/>
              <a:t>Робототехническая </a:t>
            </a:r>
            <a:r>
              <a:rPr lang="ru-RU" sz="1571" dirty="0"/>
              <a:t>платформа для поиска, спасения и оказания помощи</a:t>
            </a:r>
          </a:p>
        </p:txBody>
      </p:sp>
      <p:sp>
        <p:nvSpPr>
          <p:cNvPr id="76" name="Shape 190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85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300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855019" y="567160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Google Shape;337;p2"/>
          <p:cNvSpPr/>
          <p:nvPr/>
        </p:nvSpPr>
        <p:spPr>
          <a:xfrm>
            <a:off x="5626490" y="1134913"/>
            <a:ext cx="21912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ru-RU" sz="1600" dirty="0" smtClean="0">
                <a:solidFill>
                  <a:srgbClr val="002060"/>
                </a:solidFill>
              </a:rPr>
              <a:t>Муравьев Денис</a:t>
            </a:r>
            <a:endParaRPr lang="ru-RU" sz="16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786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Shape 275"/>
          <p:cNvSpPr/>
          <p:nvPr/>
        </p:nvSpPr>
        <p:spPr>
          <a:xfrm>
            <a:off x="7610637" y="1390083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/>
              <a:t>Специалист</a:t>
            </a:r>
            <a:endParaRPr lang="ru-RU" sz="1000" dirty="0">
              <a:effectLst/>
            </a:endParaRPr>
          </a:p>
        </p:txBody>
      </p:sp>
      <p:sp>
        <p:nvSpPr>
          <p:cNvPr id="61" name="Google Shape;337;p2"/>
          <p:cNvSpPr/>
          <p:nvPr/>
        </p:nvSpPr>
        <p:spPr>
          <a:xfrm>
            <a:off x="7576251" y="1134913"/>
            <a:ext cx="21912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ru-RU" sz="1600" dirty="0" smtClean="0">
                <a:solidFill>
                  <a:srgbClr val="002060"/>
                </a:solidFill>
              </a:rPr>
              <a:t>Заяц Иван</a:t>
            </a:r>
            <a:endParaRPr lang="ru-RU" sz="16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786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Shape 275"/>
          <p:cNvSpPr/>
          <p:nvPr/>
        </p:nvSpPr>
        <p:spPr>
          <a:xfrm>
            <a:off x="5685974" y="1820394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/>
              <a:t>Специалист</a:t>
            </a:r>
            <a:endParaRPr lang="ru-RU" sz="1000" dirty="0">
              <a:effectLst/>
            </a:endParaRPr>
          </a:p>
        </p:txBody>
      </p:sp>
      <p:sp>
        <p:nvSpPr>
          <p:cNvPr id="65" name="Google Shape;337;p2"/>
          <p:cNvSpPr/>
          <p:nvPr/>
        </p:nvSpPr>
        <p:spPr>
          <a:xfrm>
            <a:off x="5639865" y="1565224"/>
            <a:ext cx="21912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ru-RU" sz="1600" dirty="0" err="1" smtClean="0">
                <a:solidFill>
                  <a:srgbClr val="002060"/>
                </a:solidFill>
              </a:rPr>
              <a:t>Умар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Рузиев</a:t>
            </a:r>
            <a:endParaRPr lang="ru-RU" sz="16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786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Shape 275"/>
          <p:cNvSpPr/>
          <p:nvPr/>
        </p:nvSpPr>
        <p:spPr>
          <a:xfrm>
            <a:off x="7622848" y="1810666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/>
              <a:t>Специалист</a:t>
            </a:r>
            <a:endParaRPr lang="ru-RU" sz="1000" dirty="0">
              <a:effectLst/>
            </a:endParaRPr>
          </a:p>
        </p:txBody>
      </p:sp>
      <p:sp>
        <p:nvSpPr>
          <p:cNvPr id="78" name="Google Shape;337;p2"/>
          <p:cNvSpPr/>
          <p:nvPr/>
        </p:nvSpPr>
        <p:spPr>
          <a:xfrm>
            <a:off x="7576739" y="1555496"/>
            <a:ext cx="21912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Моисеев </a:t>
            </a:r>
            <a:r>
              <a:rPr lang="ru-RU" sz="1600" dirty="0" smtClean="0">
                <a:solidFill>
                  <a:srgbClr val="002060"/>
                </a:solidFill>
              </a:rPr>
              <a:t>Дмитрий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80" name="Google Shape;337;p2"/>
          <p:cNvSpPr/>
          <p:nvPr/>
        </p:nvSpPr>
        <p:spPr>
          <a:xfrm>
            <a:off x="5628143" y="2022422"/>
            <a:ext cx="21912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r>
              <a:rPr lang="ru-RU" sz="1600" dirty="0" err="1">
                <a:solidFill>
                  <a:srgbClr val="002060"/>
                </a:solidFill>
              </a:rPr>
              <a:t>Краюшкина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Ангелина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81" name="Shape 275"/>
          <p:cNvSpPr/>
          <p:nvPr/>
        </p:nvSpPr>
        <p:spPr>
          <a:xfrm>
            <a:off x="7640536" y="2277982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 smtClean="0"/>
              <a:t>Экономист</a:t>
            </a:r>
            <a:endParaRPr lang="ru-RU" sz="1000" dirty="0">
              <a:effectLst/>
            </a:endParaRPr>
          </a:p>
        </p:txBody>
      </p:sp>
      <p:sp>
        <p:nvSpPr>
          <p:cNvPr id="82" name="Google Shape;337;p2"/>
          <p:cNvSpPr/>
          <p:nvPr/>
        </p:nvSpPr>
        <p:spPr>
          <a:xfrm>
            <a:off x="7575060" y="2018400"/>
            <a:ext cx="21912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Смирнова </a:t>
            </a:r>
            <a:r>
              <a:rPr lang="ru-RU" sz="1600" dirty="0" smtClean="0">
                <a:solidFill>
                  <a:srgbClr val="002060"/>
                </a:solidFill>
              </a:rPr>
              <a:t>Аксинья</a:t>
            </a:r>
            <a:endParaRPr lang="ru-RU" sz="1600" dirty="0">
              <a:solidFill>
                <a:srgbClr val="002060"/>
              </a:solidFill>
              <a:effectLst/>
            </a:endParaRPr>
          </a:p>
        </p:txBody>
      </p:sp>
      <p:sp>
        <p:nvSpPr>
          <p:cNvPr id="40" name="Shape 275"/>
          <p:cNvSpPr/>
          <p:nvPr/>
        </p:nvSpPr>
        <p:spPr>
          <a:xfrm>
            <a:off x="5729688" y="2277983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 smtClean="0"/>
              <a:t>Экономист</a:t>
            </a:r>
            <a:endParaRPr lang="ru-RU" sz="1000" dirty="0">
              <a:effectLst/>
            </a:endParaRPr>
          </a:p>
        </p:txBody>
      </p:sp>
      <p:pic>
        <p:nvPicPr>
          <p:cNvPr id="4098" name="Picture 2" descr="C:\Users\User\Desktop\!!! Акселератор\п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692" y="3128429"/>
            <a:ext cx="3493311" cy="196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Актуальность проекта</a:t>
            </a:r>
            <a:endParaRPr lang="ru-RU" sz="1286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555064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 smtClean="0"/>
              <a:t>Робототехническая </a:t>
            </a:r>
            <a:r>
              <a:rPr lang="ru-RU" sz="1571" dirty="0"/>
              <a:t>платформа для поиска, спасения и оказания помощи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937846"/>
            <a:ext cx="8485576" cy="5765242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445" y="957516"/>
            <a:ext cx="8288217" cy="3840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900" dirty="0"/>
              <a:t>По данным МВД, каждый год в России пропадает более 100 000 человек. ПСО «</a:t>
            </a:r>
            <a:r>
              <a:rPr lang="ru-RU" sz="1900" dirty="0" err="1"/>
              <a:t>ЛизаАлерт</a:t>
            </a:r>
            <a:r>
              <a:rPr lang="ru-RU" sz="1900" dirty="0"/>
              <a:t>» получает более 30 заявок на поиск пропавших ежедневно. Зачастую поиск ведется в труднопроходимых местах, где перемещение наземного транспорта затруднено. Именно поэтому, в последнее время, существенно вырос спрос на применение беспилотных летательных аппаратов (БПЛА), оснащенных системой технического зрения, для мониторинга и поиска пропавших без вести. </a:t>
            </a:r>
          </a:p>
          <a:p>
            <a:pPr algn="just">
              <a:lnSpc>
                <a:spcPct val="80000"/>
              </a:lnSpc>
            </a:pPr>
            <a:endParaRPr lang="ru-RU" sz="1900" dirty="0" smtClean="0"/>
          </a:p>
          <a:p>
            <a:pPr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900" dirty="0" smtClean="0"/>
              <a:t> Зоны активных боевых действий, где под удар поражающих элементов могут попасть гражданские люди, не имеющие специальной подготовки и снаряжения. 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</a:pPr>
            <a:endParaRPr lang="ru-RU" sz="1900" dirty="0" smtClean="0"/>
          </a:p>
          <a:p>
            <a:pPr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900" dirty="0" smtClean="0"/>
              <a:t>Трудно </a:t>
            </a:r>
            <a:r>
              <a:rPr lang="ru-RU" sz="1900" dirty="0"/>
              <a:t>проходимые области (болота, лесные завалы и </a:t>
            </a:r>
            <a:r>
              <a:rPr lang="ru-RU" sz="1900" dirty="0" err="1"/>
              <a:t>т.д</a:t>
            </a:r>
            <a:r>
              <a:rPr lang="ru-RU" sz="1900" dirty="0"/>
              <a:t>), </a:t>
            </a:r>
            <a:r>
              <a:rPr lang="ru-RU" sz="1900" dirty="0" smtClean="0"/>
              <a:t>ведение поиска </a:t>
            </a:r>
            <a:r>
              <a:rPr lang="ru-RU" sz="1900" dirty="0"/>
              <a:t>ночью и в условиях малой туманности. 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</a:pPr>
            <a:endParaRPr lang="ru-RU" sz="1900" dirty="0" smtClean="0"/>
          </a:p>
          <a:p>
            <a:pPr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900" dirty="0" smtClean="0"/>
              <a:t>Места происшествия экологических и антропогенных катастроф.</a:t>
            </a:r>
          </a:p>
        </p:txBody>
      </p:sp>
      <p:pic>
        <p:nvPicPr>
          <p:cNvPr id="3074" name="Picture 2" descr="C:\Users\User\Desktop\!!! Акселератор\п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123" y="4757380"/>
            <a:ext cx="2810908" cy="186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879231" y="2723893"/>
            <a:ext cx="8112369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C:\Users\User\Desktop\!!! Акселератор\п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5" t="29071" r="27411" b="37812"/>
          <a:stretch/>
        </p:blipFill>
        <p:spPr bwMode="auto">
          <a:xfrm>
            <a:off x="5333999" y="4758284"/>
            <a:ext cx="2965939" cy="186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3"/>
          <a:stretch/>
        </p:blipFill>
        <p:spPr bwMode="auto">
          <a:xfrm>
            <a:off x="581238" y="4232031"/>
            <a:ext cx="3908699" cy="211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Users\User\Desktop\!!! Акселератор\п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1"/>
          <a:stretch/>
        </p:blipFill>
        <p:spPr bwMode="auto">
          <a:xfrm>
            <a:off x="5334989" y="4232030"/>
            <a:ext cx="3908700" cy="211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520" y="207927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Проблема</a:t>
            </a:r>
            <a:endParaRPr lang="ru-RU" sz="1286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430030" cy="575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Робототехническая платформа для поиска, спасения и оказания помощи</a:t>
            </a:r>
          </a:p>
          <a:p>
            <a:endParaRPr lang="ru-RU" sz="1571" dirty="0"/>
          </a:p>
        </p:txBody>
      </p:sp>
      <p:sp>
        <p:nvSpPr>
          <p:cNvPr id="6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Char char="ü"/>
            </a:pPr>
            <a:r>
              <a:rPr lang="ru-RU" sz="2000" dirty="0" smtClean="0"/>
              <a:t>Длительное время обнаружения и предоставление помощи пострадавшему человеку</a:t>
            </a:r>
            <a:endParaRPr lang="ru-RU" sz="2000" dirty="0"/>
          </a:p>
          <a:p>
            <a:pPr marL="0" indent="0">
              <a:buFont typeface="Wingdings" pitchFamily="2" charset="2"/>
              <a:buChar char="ü"/>
            </a:pPr>
            <a:endParaRPr lang="ru-RU" sz="2000" dirty="0" smtClean="0"/>
          </a:p>
          <a:p>
            <a:pPr marL="0" indent="0">
              <a:buFont typeface="Wingdings" pitchFamily="2" charset="2"/>
              <a:buChar char="ü"/>
            </a:pPr>
            <a:r>
              <a:rPr lang="ru-RU" sz="2000" dirty="0" smtClean="0"/>
              <a:t>Нехватка специалистов для своевременного оказания помощи потерпевшим 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itchFamily="2" charset="2"/>
              <a:buChar char="q"/>
            </a:pPr>
            <a:r>
              <a:rPr lang="ru-RU" sz="2000" dirty="0" smtClean="0"/>
              <a:t>В мире существует довольно много различных концепций использования поисковых </a:t>
            </a:r>
            <a:r>
              <a:rPr lang="ru-RU" sz="2000" dirty="0" err="1" smtClean="0"/>
              <a:t>дронов</a:t>
            </a:r>
            <a:r>
              <a:rPr lang="ru-RU" sz="2000" dirty="0" smtClean="0"/>
              <a:t>, </a:t>
            </a:r>
            <a:r>
              <a:rPr lang="ru-RU" sz="2000" dirty="0" smtClean="0"/>
              <a:t>но практически все ограничиваются только поиском человека, который может нуждаться в незамедлительной помощи.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 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q"/>
            </a:pPr>
            <a:r>
              <a:rPr lang="ru-RU" sz="2000" dirty="0" smtClean="0"/>
              <a:t>Такая стратегия не решает основной проблемы: максимального сокращения времени до оказания помощи пострадавшему.</a:t>
            </a:r>
            <a:endParaRPr lang="ru-RU" sz="2000" dirty="0"/>
          </a:p>
        </p:txBody>
      </p:sp>
      <p:sp>
        <p:nvSpPr>
          <p:cNvPr id="16" name="AutoShape 2" descr="C:\Users\User\Desktop\!!! %D0%90%D0%BA%D1%81%D0%B5%D0%BB%D0%B5%D1%80%D0%B0%D1%82%D0%BE%D1%80\%D0%BF5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430030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Робототехническая платформа для поиска, спасения и оказания помощи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2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90000"/>
              </a:lnSpc>
              <a:buFont typeface="Courier New" pitchFamily="49" charset="0"/>
              <a:buChar char="o"/>
            </a:pPr>
            <a:r>
              <a:rPr lang="ru-RU" sz="1900" dirty="0">
                <a:solidFill>
                  <a:schemeClr val="tx1"/>
                </a:solidFill>
              </a:rPr>
              <a:t>Принцип «роя», </a:t>
            </a:r>
            <a:r>
              <a:rPr lang="ru-RU" sz="1900" dirty="0" smtClean="0">
                <a:solidFill>
                  <a:schemeClr val="tx1"/>
                </a:solidFill>
              </a:rPr>
              <a:t>основан </a:t>
            </a:r>
            <a:r>
              <a:rPr lang="ru-RU" sz="1900" dirty="0">
                <a:solidFill>
                  <a:schemeClr val="tx1"/>
                </a:solidFill>
              </a:rPr>
              <a:t>на использовании глубокой нейронной сети (ГНС) для прогнозирования сил </a:t>
            </a:r>
            <a:r>
              <a:rPr lang="ru-RU" sz="1900" dirty="0" smtClean="0">
                <a:solidFill>
                  <a:schemeClr val="tx1"/>
                </a:solidFill>
              </a:rPr>
              <a:t>взаимодействия.</a:t>
            </a:r>
            <a:endParaRPr lang="ru-RU" sz="1900" dirty="0" smtClean="0">
              <a:solidFill>
                <a:schemeClr val="tx1"/>
              </a:solidFill>
            </a:endParaRPr>
          </a:p>
          <a:p>
            <a:pPr marL="285750" indent="-285750">
              <a:lnSpc>
                <a:spcPct val="90000"/>
              </a:lnSpc>
              <a:buFont typeface="Courier New" pitchFamily="49" charset="0"/>
              <a:buChar char="o"/>
            </a:pPr>
            <a:r>
              <a:rPr lang="ru-RU" sz="1900" dirty="0" smtClean="0">
                <a:solidFill>
                  <a:schemeClr val="tx1"/>
                </a:solidFill>
              </a:rPr>
              <a:t>Благодаря </a:t>
            </a:r>
            <a:r>
              <a:rPr lang="ru-RU" sz="1900" dirty="0">
                <a:solidFill>
                  <a:schemeClr val="tx1"/>
                </a:solidFill>
              </a:rPr>
              <a:t>работе в «рое», БПЛА могут максимально быстро и эффективно просканировать заданную </a:t>
            </a:r>
            <a:r>
              <a:rPr lang="ru-RU" sz="1900" dirty="0" smtClean="0">
                <a:solidFill>
                  <a:schemeClr val="tx1"/>
                </a:solidFill>
              </a:rPr>
              <a:t>область.</a:t>
            </a:r>
          </a:p>
          <a:p>
            <a:pPr marL="285750" indent="-285750">
              <a:lnSpc>
                <a:spcPct val="90000"/>
              </a:lnSpc>
              <a:buFont typeface="Courier New" pitchFamily="49" charset="0"/>
              <a:buChar char="o"/>
            </a:pPr>
            <a:r>
              <a:rPr lang="ru-RU" sz="1900" dirty="0" smtClean="0">
                <a:solidFill>
                  <a:schemeClr val="tx1"/>
                </a:solidFill>
              </a:rPr>
              <a:t>Технология технического зрения позволяет </a:t>
            </a:r>
            <a:r>
              <a:rPr lang="ru-RU" sz="1900" dirty="0" err="1" smtClean="0">
                <a:solidFill>
                  <a:schemeClr val="tx1"/>
                </a:solidFill>
              </a:rPr>
              <a:t>дрону</a:t>
            </a:r>
            <a:r>
              <a:rPr lang="ru-RU" sz="1900" dirty="0" smtClean="0">
                <a:solidFill>
                  <a:schemeClr val="tx1"/>
                </a:solidFill>
              </a:rPr>
              <a:t> самостоятельно обнаружить человека, нуждающегося в помощи.</a:t>
            </a:r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017" y="1165891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1. Поисковый </a:t>
            </a:r>
            <a:r>
              <a:rPr lang="ru-RU" dirty="0" err="1">
                <a:solidFill>
                  <a:schemeClr val="tx1"/>
                </a:solidFill>
              </a:rPr>
              <a:t>дрон</a:t>
            </a:r>
            <a:r>
              <a:rPr lang="ru-RU" dirty="0">
                <a:solidFill>
                  <a:schemeClr val="tx1"/>
                </a:solidFill>
              </a:rPr>
              <a:t> «разведчик»: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Скорость от 50 – 80 км/ч ~ 15 – 22 м/с;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1"/>
                </a:solidFill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Тепловизионная</a:t>
            </a:r>
            <a:r>
              <a:rPr lang="ru-RU" dirty="0">
                <a:solidFill>
                  <a:schemeClr val="tx1"/>
                </a:solidFill>
              </a:rPr>
              <a:t> камера: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Разрешение видео 640×512;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Частота кадров 30Гц;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3. Система сброса для радиостанции: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Максимальная нагрузка от 300 г.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4. Портативная радиостанция: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Дальность приёма от 10 км;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1"/>
                </a:solidFill>
              </a:rPr>
              <a:t>5</a:t>
            </a:r>
            <a:r>
              <a:rPr lang="ru-RU" dirty="0">
                <a:solidFill>
                  <a:schemeClr val="tx1"/>
                </a:solidFill>
              </a:rPr>
              <a:t>. Ультразвуковые дальномеры: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Дальность измерения 4 – 5 м;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Угол измерения 30º.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6. Грузовой </a:t>
            </a:r>
            <a:r>
              <a:rPr lang="ru-RU" dirty="0" err="1">
                <a:solidFill>
                  <a:schemeClr val="tx1"/>
                </a:solidFill>
              </a:rPr>
              <a:t>дрон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Скорость от 40 км/ч ~ 12 м/с;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1"/>
                </a:solidFill>
              </a:rPr>
              <a:t>7</a:t>
            </a:r>
            <a:r>
              <a:rPr lang="ru-RU" dirty="0">
                <a:solidFill>
                  <a:schemeClr val="tx1"/>
                </a:solidFill>
              </a:rPr>
              <a:t>. Система сброса груза(закрытого типа):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</a:rPr>
              <a:t>Максимальная нагрузка от 5 кг.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User\Desktop\!!! Акселератор\п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6" r="12933"/>
          <a:stretch/>
        </p:blipFill>
        <p:spPr bwMode="auto">
          <a:xfrm>
            <a:off x="610893" y="4960357"/>
            <a:ext cx="2056476" cy="156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!!! Акселератор\п1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313" y="4970584"/>
            <a:ext cx="2066937" cy="155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User\Desktop\!!! Акселератор\п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185" y="4703278"/>
            <a:ext cx="3160711" cy="174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464209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108214"/>
            <a:ext cx="6430030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Робототехническая платформа для поиска, спасения и оказания помощи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520" y="1652193"/>
            <a:ext cx="82073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Целевые рынки</a:t>
            </a:r>
          </a:p>
          <a:p>
            <a:endParaRPr lang="ru-RU" sz="2000" b="1" dirty="0"/>
          </a:p>
          <a:p>
            <a:pPr>
              <a:buFont typeface="Wingdings" pitchFamily="2" charset="2"/>
              <a:buChar char="Ø"/>
            </a:pPr>
            <a:r>
              <a:rPr lang="ru-RU" sz="2000" b="0" i="0" u="none" strike="no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Сегментами рынка являются: государственные структуры (МЧС, поисковые отряды, армия), а также негосударственные поисково-спасательные отряды.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u="none" strike="no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Есть возможность масштабировать бизнес, поскольку аналогичных разработок в России нет. Именно поэтому наш проект может через время занять лидирующую позицию на рынке</a:t>
            </a:r>
            <a:r>
              <a:rPr lang="ru-RU" sz="2000" b="0" i="0" u="none" strike="noStrike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sz="2000" b="0" i="0" u="none" strike="noStrike" dirty="0"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рынка, которую планирует занять проект – 90%</a:t>
            </a:r>
          </a:p>
          <a:p>
            <a:pPr marL="244933" indent="-244933">
              <a:buFontTx/>
              <a:buChar char="-"/>
            </a:pPr>
            <a:endParaRPr lang="en-US" sz="1400" b="0" i="0" u="none" strike="noStrike" dirty="0">
              <a:solidFill>
                <a:schemeClr val="tx2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255" y="411365"/>
            <a:ext cx="488691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Конкуренты с ограниченным функционалом без принципа «роя»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112091"/>
            <a:ext cx="6430030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Робототехническая платформа для поиска, спасения и оказания помощи</a:t>
            </a:r>
          </a:p>
        </p:txBody>
      </p:sp>
      <p:sp>
        <p:nvSpPr>
          <p:cNvPr id="19" name="Rounded Rectangle 2099"/>
          <p:cNvSpPr/>
          <p:nvPr/>
        </p:nvSpPr>
        <p:spPr>
          <a:xfrm>
            <a:off x="6290291" y="1525932"/>
            <a:ext cx="2774353" cy="473195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ctr">
              <a:spcAft>
                <a:spcPts val="857"/>
              </a:spcAft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Конкурентные преимущества продукта </a:t>
            </a:r>
          </a:p>
          <a:p>
            <a:pPr marL="129258" lvl="0" indent="-154658">
              <a:spcBef>
                <a:spcPts val="857"/>
              </a:spcBef>
              <a:buClr>
                <a:srgbClr val="484848"/>
              </a:buClr>
              <a:buSzPts val="1257"/>
              <a:buFont typeface="Arial"/>
              <a:buChar char="•"/>
            </a:pPr>
            <a:r>
              <a:rPr lang="ru-RU" dirty="0">
                <a:solidFill>
                  <a:srgbClr val="484848"/>
                </a:solidFill>
                <a:ea typeface="Calibri"/>
                <a:cs typeface="Calibri"/>
                <a:sym typeface="Calibri"/>
              </a:rPr>
              <a:t>Автономный полет по заданному маршруту</a:t>
            </a:r>
          </a:p>
          <a:p>
            <a:pPr marL="129258" lvl="0" indent="-154658">
              <a:spcBef>
                <a:spcPts val="857"/>
              </a:spcBef>
              <a:buClr>
                <a:srgbClr val="484848"/>
              </a:buClr>
              <a:buSzPts val="1257"/>
              <a:buFont typeface="Arial"/>
              <a:buChar char="•"/>
            </a:pPr>
            <a:r>
              <a:rPr lang="ru-RU" dirty="0">
                <a:solidFill>
                  <a:srgbClr val="484848"/>
                </a:solidFill>
                <a:ea typeface="Calibri"/>
                <a:cs typeface="Calibri"/>
                <a:sym typeface="Calibri"/>
              </a:rPr>
              <a:t>Потоковая обработка видеопотока с использованием </a:t>
            </a:r>
            <a:r>
              <a:rPr lang="ru-RU" dirty="0" err="1">
                <a:solidFill>
                  <a:srgbClr val="484848"/>
                </a:solidFill>
                <a:ea typeface="Calibri"/>
                <a:cs typeface="Calibri"/>
                <a:sym typeface="Calibri"/>
              </a:rPr>
              <a:t>нейросетевых</a:t>
            </a:r>
            <a:r>
              <a:rPr lang="ru-RU" dirty="0">
                <a:solidFill>
                  <a:srgbClr val="484848"/>
                </a:solidFill>
                <a:ea typeface="Calibri"/>
                <a:cs typeface="Calibri"/>
                <a:sym typeface="Calibri"/>
              </a:rPr>
              <a:t> технологий</a:t>
            </a:r>
          </a:p>
          <a:p>
            <a:pPr marL="129258" lvl="0" indent="-154658">
              <a:spcBef>
                <a:spcPts val="857"/>
              </a:spcBef>
              <a:buClr>
                <a:srgbClr val="484848"/>
              </a:buClr>
              <a:buSzPts val="1257"/>
              <a:buFont typeface="Arial"/>
              <a:buChar char="•"/>
            </a:pPr>
            <a:r>
              <a:rPr lang="ru-RU" dirty="0">
                <a:solidFill>
                  <a:srgbClr val="484848"/>
                </a:solidFill>
                <a:ea typeface="Calibri"/>
                <a:cs typeface="Calibri"/>
                <a:sym typeface="Calibri"/>
              </a:rPr>
              <a:t>Камера 64 </a:t>
            </a:r>
            <a:r>
              <a:rPr lang="ru-RU" dirty="0" err="1">
                <a:solidFill>
                  <a:srgbClr val="484848"/>
                </a:solidFill>
                <a:ea typeface="Calibri"/>
                <a:cs typeface="Calibri"/>
                <a:sym typeface="Calibri"/>
              </a:rPr>
              <a:t>Мп</a:t>
            </a:r>
            <a:r>
              <a:rPr lang="ru-RU" dirty="0">
                <a:solidFill>
                  <a:srgbClr val="484848"/>
                </a:solidFill>
                <a:ea typeface="Calibri"/>
                <a:cs typeface="Calibri"/>
                <a:sym typeface="Calibri"/>
              </a:rPr>
              <a:t> с разрешением 4096×3072</a:t>
            </a:r>
          </a:p>
          <a:p>
            <a:pPr marL="129258" lvl="0" indent="-154658">
              <a:spcBef>
                <a:spcPts val="857"/>
              </a:spcBef>
              <a:buClr>
                <a:srgbClr val="484848"/>
              </a:buClr>
              <a:buSzPts val="1257"/>
              <a:buFont typeface="Arial"/>
              <a:buChar char="•"/>
            </a:pPr>
            <a:r>
              <a:rPr lang="ru-RU" dirty="0">
                <a:solidFill>
                  <a:srgbClr val="484848"/>
                </a:solidFill>
                <a:ea typeface="Calibri"/>
                <a:cs typeface="Calibri"/>
                <a:sym typeface="Calibri"/>
              </a:rPr>
              <a:t>Возможность доставки медикаментов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  <p:graphicFrame>
        <p:nvGraphicFramePr>
          <p:cNvPr id="10" name="Google Shape;406;p6"/>
          <p:cNvGraphicFramePr/>
          <p:nvPr>
            <p:extLst>
              <p:ext uri="{D42A27DB-BD31-4B8C-83A1-F6EECF244321}">
                <p14:modId xmlns:p14="http://schemas.microsoft.com/office/powerpoint/2010/main" val="4170939328"/>
              </p:ext>
            </p:extLst>
          </p:nvPr>
        </p:nvGraphicFramePr>
        <p:xfrm>
          <a:off x="735389" y="1114458"/>
          <a:ext cx="4967400" cy="53022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198800"/>
                <a:gridCol w="1256200"/>
                <a:gridCol w="1256200"/>
                <a:gridCol w="1256200"/>
              </a:tblGrid>
              <a:tr h="1168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DJI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Matrice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 300 RTK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DJI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Mavic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 2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Enterprise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Advanced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DJI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Phantom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 3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Pro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1033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b="1" dirty="0"/>
                        <a:t>Разрешение камеры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/>
                        <a:t>43 Мп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b="1"/>
                        <a:t>48 Мп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dirty="0"/>
                        <a:t>12 </a:t>
                      </a:r>
                      <a:r>
                        <a:rPr lang="ru-RU" sz="1400" dirty="0" err="1"/>
                        <a:t>Мп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1033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b="1" dirty="0"/>
                        <a:t>Наличие </a:t>
                      </a:r>
                      <a:r>
                        <a:rPr lang="ru-RU" sz="1400" b="1" dirty="0" err="1"/>
                        <a:t>тепловизора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dirty="0"/>
                        <a:t>Да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/>
                        <a:t>Да</a:t>
                      </a:r>
                      <a:endParaRPr sz="14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/>
                        <a:t>Разрешение 640х512</a:t>
                      </a:r>
                      <a:endParaRPr sz="1400"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dirty="0"/>
                        <a:t>Нет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1033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b="1"/>
                        <a:t>Наличие лазерного дальномера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dirty="0"/>
                        <a:t>Да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dirty="0"/>
                        <a:t>Нет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dirty="0"/>
                        <a:t>Нет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1033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b="1" dirty="0"/>
                        <a:t>Время полета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/>
                        <a:t>43 минуты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/>
                        <a:t>37 минут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400" dirty="0"/>
                        <a:t>23 минуты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" name="Google Shape;40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18699" y="1086700"/>
            <a:ext cx="1171700" cy="6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09;p6"/>
          <p:cNvPicPr preferRelativeResize="0"/>
          <p:nvPr/>
        </p:nvPicPr>
        <p:blipFill rotWithShape="1">
          <a:blip r:embed="rId3">
            <a:alphaModFix/>
          </a:blip>
          <a:srcRect l="12329" t="18828" r="11042" b="34077"/>
          <a:stretch/>
        </p:blipFill>
        <p:spPr>
          <a:xfrm>
            <a:off x="3381375" y="1209600"/>
            <a:ext cx="1009300" cy="4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10;p6"/>
          <p:cNvPicPr preferRelativeResize="0"/>
          <p:nvPr/>
        </p:nvPicPr>
        <p:blipFill rotWithShape="1">
          <a:blip r:embed="rId4">
            <a:alphaModFix/>
          </a:blip>
          <a:srcRect l="2752" t="12347" b="9551"/>
          <a:stretch/>
        </p:blipFill>
        <p:spPr>
          <a:xfrm>
            <a:off x="4475203" y="1167600"/>
            <a:ext cx="1227594" cy="657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4894" y="464209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08432" y="96455"/>
            <a:ext cx="6430030" cy="575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Робототехническая платформа для поиска, спасения и оказания помощи</a:t>
            </a:r>
          </a:p>
          <a:p>
            <a:endParaRPr lang="ru-RU" sz="157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89BFF69-B17D-9D72-AAFE-8514CCCA8F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94" y="1191866"/>
            <a:ext cx="8356211" cy="52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091" y="414227"/>
            <a:ext cx="159152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Структура расходов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69477"/>
            <a:ext cx="6430030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Робототехническая платформа для поиска, спасения и оказания помощи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4118" y="1299860"/>
            <a:ext cx="75869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Модель коммерциализации проекта: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 этапе разработки затратами будут переменные затраты на материалы, а также затраты на заработную плату и начисления на нее, т.к процесс производства опытного образца будет происходить на территории партнера  (РГРТУ).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Затраты на заработную плату – 20000 руб. каждому (маркетолог, бухгалтер, технический специалист), что составляет 60000 ежемесячно;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Начисления на заработную плату — 60 000*0,302 = 18 120 руб.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Партия в размере 5 штук.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Дрон-разведчик – 978 354*5 = 4 891 770 руб.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Система сброса для радиостанции – 2756 *5= 13 780 руб.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Портативная радиостанция – 3 601*5= 18 005 руб.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Дрон-доставщик – 853 722*5= 4 268 610 руб.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Система сброса груза (закрытого типа) до 5 кг  - 161 500*5= 807 500 руб.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Итого за два месяца разработки опытной партии в размере 5 штук затраты составят 10 077 785 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520" y="1055309"/>
            <a:ext cx="8415787" cy="504827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1887" y="390589"/>
            <a:ext cx="14873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99016"/>
            <a:ext cx="6430030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Робототехническая платформа для поиска, спасения и оказания помощи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329416"/>
              </p:ext>
            </p:extLst>
          </p:nvPr>
        </p:nvGraphicFramePr>
        <p:xfrm>
          <a:off x="745971" y="1353235"/>
          <a:ext cx="8414058" cy="4071316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7827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918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94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0379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Вид расходов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Объем финансового обеспечения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реализации проекта (рублей)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11606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7399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расходы на оплату труда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660 000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материально-технические расходы на 1 ед.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1 999 933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расходы на сертификацию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40 000 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365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консультационные услуги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20 000 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3086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аренда имущества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950 000 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организационные расходы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 300 000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прочие расходы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200 000 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масштабирование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9 000 000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15355069"/>
                  </a:ext>
                </a:extLst>
              </a:tr>
              <a:tr h="355882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Всего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13 169 933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Таблица 101"/>
          <p:cNvGraphicFramePr/>
          <p:nvPr>
            <p:extLst>
              <p:ext uri="{D42A27DB-BD31-4B8C-83A1-F6EECF244321}">
                <p14:modId xmlns:p14="http://schemas.microsoft.com/office/powerpoint/2010/main" val="323086997"/>
              </p:ext>
            </p:extLst>
          </p:nvPr>
        </p:nvGraphicFramePr>
        <p:xfrm>
          <a:off x="272480" y="692696"/>
          <a:ext cx="5954520" cy="228600"/>
        </p:xfrm>
        <a:graphic>
          <a:graphicData uri="http://schemas.openxmlformats.org/drawingml/2006/table">
            <a:tbl>
              <a:tblPr/>
              <a:tblGrid>
                <a:gridCol w="5954520"/>
              </a:tblGrid>
              <a:tr h="14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ПЛАН РАБОТ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80" marR="3588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2880">
                      <a:noFill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sp>
        <p:nvSpPr>
          <p:cNvPr id="37" name="Номер слайда 4"/>
          <p:cNvSpPr/>
          <p:nvPr/>
        </p:nvSpPr>
        <p:spPr>
          <a:xfrm>
            <a:off x="7237620" y="6412320"/>
            <a:ext cx="20568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7120" tIns="43560" rIns="87120" bIns="43560" anchor="ctr">
            <a:noAutofit/>
          </a:bodyPr>
          <a:lstStyle/>
          <a:p>
            <a:pPr algn="r">
              <a:lnSpc>
                <a:spcPct val="100000"/>
              </a:lnSpc>
            </a:pPr>
            <a:fld id="{632792B8-20C6-4745-8F52-EEA5AC8E03A0}" type="slidenum">
              <a:rPr lang="ru-RU" sz="860" b="0" strike="noStrike" spc="-1">
                <a:solidFill>
                  <a:srgbClr val="8B8B8B"/>
                </a:solidFill>
                <a:latin typeface="Calibri"/>
                <a:ea typeface="Chevin Pro Light"/>
              </a:rPr>
              <a:t>11</a:t>
            </a:fld>
            <a:endParaRPr lang="ru-RU" sz="86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8" name="Таблица 19"/>
          <p:cNvGraphicFramePr/>
          <p:nvPr>
            <p:extLst>
              <p:ext uri="{D42A27DB-BD31-4B8C-83A1-F6EECF244321}">
                <p14:modId xmlns:p14="http://schemas.microsoft.com/office/powerpoint/2010/main" val="133497610"/>
              </p:ext>
            </p:extLst>
          </p:nvPr>
        </p:nvGraphicFramePr>
        <p:xfrm>
          <a:off x="272480" y="878136"/>
          <a:ext cx="5952474" cy="5691400"/>
        </p:xfrm>
        <a:graphic>
          <a:graphicData uri="http://schemas.openxmlformats.org/drawingml/2006/table">
            <a:tbl>
              <a:tblPr/>
              <a:tblGrid>
                <a:gridCol w="3970720"/>
                <a:gridCol w="991770"/>
                <a:gridCol w="989984"/>
              </a:tblGrid>
              <a:tr h="1573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Этапы / Основные мероприятия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630" marR="45630" anchor="ctr">
                    <a:lnL w="2880">
                      <a:noFill/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noFill/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Срок реализации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План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630" marR="4563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noFill/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Стоимость (тыс. руб.)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630" marR="45630" anchor="ctr">
                    <a:lnL w="2880">
                      <a:solidFill>
                        <a:srgbClr val="A6A6A6"/>
                      </a:solidFill>
                    </a:lnL>
                    <a:lnR w="2880">
                      <a:noFill/>
                    </a:lnR>
                    <a:lnT w="2880">
                      <a:noFill/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D9D9D9"/>
                    </a:solidFill>
                  </a:tcPr>
                </a:tc>
              </a:tr>
              <a:tr h="32940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Этап 1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noFill/>
                    </a:lnL>
                    <a:lnR w="2880">
                      <a:noFill/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29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Разработка аппаратной части устройства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80" marR="99060" anchor="ctr">
                    <a:lnL w="2880">
                      <a:noFill/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 месяца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2 000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BFBFBF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0636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Этап 2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noFill/>
                    </a:lnL>
                    <a:lnR w="2880">
                      <a:noFill/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5414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Разработка ПО для организации системы «роя»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80" marR="99060" anchor="ctr">
                    <a:lnL w="2880">
                      <a:noFill/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 месяца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240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BFBFBF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103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Разработка ПО технического зрения дронов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80" marR="99060" anchor="ctr">
                    <a:lnL w="2880">
                      <a:noFill/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 месяца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160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0384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Этап 3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noFill/>
                    </a:lnL>
                    <a:lnR w="2880">
                      <a:noFill/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672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Разработка и тестирование опытного образца комплекта модулей для БПЛА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80" marR="99060" anchor="ctr">
                    <a:lnL w="2880">
                      <a:noFill/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 месяцев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1 525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solidFill>
                        <a:srgbClr val="A6A6A6"/>
                      </a:solidFill>
                    </a:lnL>
                    <a:lnR w="2880">
                      <a:solidFill>
                        <a:srgbClr val="A6A6A6"/>
                      </a:solidFill>
                    </a:lnR>
                    <a:lnT w="2880">
                      <a:solidFill>
                        <a:srgbClr val="BFBFBF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284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Завершение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9060" marR="99060" anchor="ctr">
                    <a:lnL w="2880">
                      <a:noFill/>
                    </a:lnL>
                    <a:lnR w="2880">
                      <a:noFill/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52881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Конструкторская документация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880" marR="99060" anchor="ctr">
                    <a:lnL w="2880">
                      <a:noFill/>
                    </a:lnL>
                    <a:lnR w="288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17 месяцев</a:t>
                      </a:r>
                    </a:p>
                  </a:txBody>
                  <a:tcPr marL="99060" marR="99060" anchor="ctr">
                    <a:lnL w="288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>
                      <a:solidFill>
                        <a:srgbClr val="A6A6A6"/>
                      </a:solidFill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spc="-1" dirty="0" smtClean="0">
                          <a:solidFill>
                            <a:srgbClr val="C9211E"/>
                          </a:solidFill>
                          <a:latin typeface="Calibri"/>
                        </a:rPr>
                        <a:t>3 925</a:t>
                      </a:r>
                      <a:endParaRPr lang="ru-RU" sz="1600" b="0" strike="noStrike" spc="-1" dirty="0">
                        <a:solidFill>
                          <a:srgbClr val="C9211E"/>
                        </a:solidFill>
                        <a:latin typeface="Calibri"/>
                      </a:endParaRPr>
                    </a:p>
                  </a:txBody>
                  <a:tcPr marL="99060" marR="99060" anchor="ctr">
                    <a:lnL w="288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>
                      <a:solidFill>
                        <a:srgbClr val="A6A6A6"/>
                      </a:solidFill>
                    </a:lnR>
                    <a:lnT w="288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>
                      <a:solidFill>
                        <a:srgbClr val="A6A6A6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" name="Rounded Rectangle 2099"/>
          <p:cNvSpPr/>
          <p:nvPr/>
        </p:nvSpPr>
        <p:spPr>
          <a:xfrm>
            <a:off x="6435000" y="960840"/>
            <a:ext cx="3315000" cy="5545080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rgbClr val="FFFFFF">
                <a:lumMod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Состав: </a:t>
            </a:r>
            <a:endParaRPr lang="ru-RU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1. Модуль для организации принципа 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</a:rPr>
              <a:t>“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роя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</a:rPr>
              <a:t>” —</a:t>
            </a:r>
            <a:r>
              <a:rPr lang="ru-RU" b="0" strike="noStrike" spc="-1" dirty="0">
                <a:solidFill>
                  <a:srgbClr val="FF0000"/>
                </a:solidFill>
                <a:latin typeface="Calibri"/>
              </a:rPr>
              <a:t> 978 354 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2. Устройство сброса для радиостанции </a:t>
            </a:r>
            <a:r>
              <a:rPr lang="ru-RU" b="0" strike="noStrike" spc="-1" dirty="0">
                <a:solidFill>
                  <a:srgbClr val="FF0000"/>
                </a:solidFill>
                <a:latin typeface="Calibri"/>
              </a:rPr>
              <a:t>- 2756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3. </a:t>
            </a:r>
            <a:r>
              <a:rPr lang="ru-RU" b="0" strike="noStrike" spc="-1" dirty="0" err="1">
                <a:solidFill>
                  <a:srgbClr val="000000"/>
                </a:solidFill>
                <a:latin typeface="Calibri"/>
              </a:rPr>
              <a:t>Тепловизионная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 камера</a:t>
            </a:r>
            <a:endParaRPr lang="ru-RU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b="0" strike="noStrike" spc="-1" dirty="0">
                <a:solidFill>
                  <a:srgbClr val="FF0000"/>
                </a:solidFill>
                <a:latin typeface="Calibri"/>
              </a:rPr>
              <a:t>- 387 804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4. Портативная </a:t>
            </a:r>
            <a:r>
              <a:rPr lang="ru-RU" b="0" strike="noStrike" spc="-1" dirty="0" err="1">
                <a:solidFill>
                  <a:srgbClr val="000000"/>
                </a:solidFill>
                <a:latin typeface="Calibri"/>
              </a:rPr>
              <a:t>двухдиапазонная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 радиостанция - </a:t>
            </a:r>
            <a:r>
              <a:rPr lang="ru-RU" b="0" strike="noStrike" spc="-1" dirty="0">
                <a:solidFill>
                  <a:srgbClr val="FF0000"/>
                </a:solidFill>
                <a:latin typeface="Calibri"/>
              </a:rPr>
              <a:t>3601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5. Система сброса груза до 5кг — </a:t>
            </a:r>
            <a:r>
              <a:rPr lang="ru-RU" b="0" strike="noStrike" spc="-1" dirty="0">
                <a:solidFill>
                  <a:srgbClr val="FF0000"/>
                </a:solidFill>
                <a:latin typeface="Calibri"/>
              </a:rPr>
              <a:t>161 500</a:t>
            </a:r>
            <a:r>
              <a:rPr sz="1290" dirty="0"/>
              <a:t/>
            </a:r>
            <a:br>
              <a:rPr sz="1290" dirty="0"/>
            </a:br>
            <a:r>
              <a:rPr sz="1290" dirty="0"/>
              <a:t/>
            </a:r>
            <a:br>
              <a:rPr sz="1290" dirty="0"/>
            </a:br>
            <a:endParaRPr lang="ru-RU" sz="129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sz="1200" dirty="0"/>
              <a:t/>
            </a:r>
            <a:br>
              <a:rPr sz="1200" dirty="0"/>
            </a:br>
            <a:endParaRPr lang="ru-RU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0" name="Прямая соединительная линия 1"/>
          <p:cNvCxnSpPr/>
          <p:nvPr/>
        </p:nvCxnSpPr>
        <p:spPr>
          <a:xfrm>
            <a:off x="380640" y="634320"/>
            <a:ext cx="9144720" cy="360"/>
          </a:xfrm>
          <a:prstGeom prst="straightConnector1">
            <a:avLst/>
          </a:prstGeom>
          <a:ln>
            <a:solidFill>
              <a:srgbClr val="4A7EBB"/>
            </a:solidFill>
            <a:prstDash val="sysDot"/>
            <a:round/>
          </a:ln>
        </p:spPr>
      </p:cxnSp>
      <p:sp>
        <p:nvSpPr>
          <p:cNvPr id="41" name="TextBox 2"/>
          <p:cNvSpPr/>
          <p:nvPr/>
        </p:nvSpPr>
        <p:spPr>
          <a:xfrm>
            <a:off x="381030" y="242280"/>
            <a:ext cx="6965400" cy="3324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00000"/>
                </a:solidFill>
                <a:latin typeface="Calibri"/>
              </a:rPr>
              <a:t>Робототехническая платформа для поиска, спасения и оказания помощи</a:t>
            </a:r>
            <a:endParaRPr lang="ru-RU" sz="157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003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5F2574-6B2D-4151-B4E6-5F2B862C21E6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69cc3dea-af89-41ea-b8da-7ab11462d30a"/>
    <ds:schemaRef ds:uri="http://purl.org/dc/elements/1.1/"/>
    <ds:schemaRef ds:uri="http://purl.org/dc/terms/"/>
    <ds:schemaRef ds:uri="d8b453d6-be7a-4931-bedf-235701e60354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17830</TotalTime>
  <Words>984</Words>
  <Application>Microsoft Office PowerPoint</Application>
  <PresentationFormat>Лист A4 (210x297 мм)</PresentationFormat>
  <Paragraphs>186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User</cp:lastModifiedBy>
  <cp:revision>411</cp:revision>
  <cp:lastPrinted>2017-09-07T15:28:26Z</cp:lastPrinted>
  <dcterms:created xsi:type="dcterms:W3CDTF">2016-03-23T11:46:06Z</dcterms:created>
  <dcterms:modified xsi:type="dcterms:W3CDTF">2023-11-23T17:38:06Z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