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sldIdLst>
    <p:sldId id="273" r:id="rId2"/>
    <p:sldId id="265" r:id="rId3"/>
    <p:sldId id="262" r:id="rId4"/>
    <p:sldId id="258" r:id="rId5"/>
    <p:sldId id="267" r:id="rId6"/>
    <p:sldId id="276" r:id="rId7"/>
    <p:sldId id="269" r:id="rId8"/>
    <p:sldId id="257" r:id="rId9"/>
    <p:sldId id="261" r:id="rId10"/>
    <p:sldId id="270" r:id="rId11"/>
    <p:sldId id="275" r:id="rId12"/>
    <p:sldId id="272" r:id="rId13"/>
    <p:sldId id="263" r:id="rId14"/>
    <p:sldId id="264" r:id="rId15"/>
    <p:sldId id="277" r:id="rId16"/>
  </p:sldIdLst>
  <p:sldSz cx="18288000" cy="10287000"/>
  <p:notesSz cx="18288000" cy="10287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76655"/>
    <a:srgbClr val="ACD094"/>
    <a:srgbClr val="61A658"/>
    <a:srgbClr val="6FAE66"/>
    <a:srgbClr val="000000"/>
    <a:srgbClr val="0F0F0F"/>
    <a:srgbClr val="759F88"/>
    <a:srgbClr val="C2D4CA"/>
    <a:srgbClr val="95B5A3"/>
    <a:srgbClr val="83B8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354" autoAdjust="0"/>
    <p:restoredTop sz="94660"/>
  </p:normalViewPr>
  <p:slideViewPr>
    <p:cSldViewPr>
      <p:cViewPr varScale="1">
        <p:scale>
          <a:sx n="55" d="100"/>
          <a:sy n="55" d="100"/>
        </p:scale>
        <p:origin x="715" y="3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50"/>
      <c:rotY val="0"/>
      <c:depthPercent val="100"/>
      <c:rAngAx val="0"/>
    </c:view3D>
    <c:floor>
      <c:thickness val="0"/>
      <c:spPr>
        <a:noFill/>
        <a:ln w="9525" cap="flat" cmpd="sng" algn="ctr">
          <a:noFill/>
          <a:prstDash val="solid"/>
          <a:round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3.5822836005617101E-2"/>
          <c:y val="3.5069134141320797E-2"/>
          <c:w val="0.93937673906741703"/>
          <c:h val="0.92986173171735798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gradFill>
              <a:gsLst>
                <a:gs pos="18000">
                  <a:srgbClr val="476655"/>
                </a:gs>
                <a:gs pos="0">
                  <a:srgbClr val="476655"/>
                </a:gs>
                <a:gs pos="100000">
                  <a:schemeClr val="bg1"/>
                </a:gs>
              </a:gsLst>
              <a:lin ang="2700000" scaled="0"/>
            </a:gradFill>
            <a:effectLst>
              <a:outerShdw blurRad="50800" dist="1092200" dir="12780000" sx="129000" sy="129000" algn="ctr" rotWithShape="0">
                <a:srgbClr val="000000"/>
              </a:outerShdw>
            </a:effectLst>
          </c:spPr>
          <c:explosion val="10"/>
          <c:dPt>
            <c:idx val="0"/>
            <c:bubble3D val="0"/>
            <c:spPr>
              <a:gradFill>
                <a:gsLst>
                  <a:gs pos="18000">
                    <a:srgbClr val="476655"/>
                  </a:gs>
                  <a:gs pos="0">
                    <a:srgbClr val="476655"/>
                  </a:gs>
                  <a:gs pos="100000">
                    <a:schemeClr val="bg1"/>
                  </a:gs>
                </a:gsLst>
                <a:lin ang="2700000" scaled="0"/>
              </a:gradFill>
              <a:ln>
                <a:noFill/>
              </a:ln>
              <a:effectLst>
                <a:outerShdw blurRad="50800" dist="1092200" dir="12780000" sx="129000" sy="129000" algn="ctr" rotWithShape="0">
                  <a:srgbClr val="000000"/>
                </a:outerShdw>
              </a:effectLst>
              <a:scene3d>
                <a:camera prst="orthographicFront"/>
                <a:lightRig rig="threePt" dir="t"/>
              </a:scene3d>
              <a:sp3d/>
            </c:spPr>
            <c:extLst>
              <c:ext xmlns:c16="http://schemas.microsoft.com/office/drawing/2014/chart" uri="{C3380CC4-5D6E-409C-BE32-E72D297353CC}">
                <c16:uniqueId val="{00000001-9C74-4275-9381-3D400DA4D25D}"/>
              </c:ext>
            </c:extLst>
          </c:dPt>
          <c:dPt>
            <c:idx val="1"/>
            <c:bubble3D val="0"/>
            <c:spPr>
              <a:gradFill>
                <a:gsLst>
                  <a:gs pos="18000">
                    <a:srgbClr val="476655"/>
                  </a:gs>
                  <a:gs pos="0">
                    <a:srgbClr val="476655"/>
                  </a:gs>
                  <a:gs pos="100000">
                    <a:schemeClr val="bg1"/>
                  </a:gs>
                </a:gsLst>
                <a:lin ang="2700000" scaled="0"/>
              </a:gradFill>
              <a:ln>
                <a:noFill/>
              </a:ln>
              <a:effectLst>
                <a:outerShdw blurRad="50800" dist="1092200" dir="12780000" sx="129000" sy="129000" algn="ctr" rotWithShape="0">
                  <a:srgbClr val="000000"/>
                </a:outerShdw>
              </a:effectLst>
              <a:scene3d>
                <a:camera prst="orthographicFront"/>
                <a:lightRig rig="threePt" dir="t"/>
              </a:scene3d>
              <a:sp3d/>
            </c:spPr>
            <c:extLst>
              <c:ext xmlns:c16="http://schemas.microsoft.com/office/drawing/2014/chart" uri="{C3380CC4-5D6E-409C-BE32-E72D297353CC}">
                <c16:uniqueId val="{00000003-9C74-4275-9381-3D400DA4D25D}"/>
              </c:ext>
            </c:extLst>
          </c:dPt>
          <c:dPt>
            <c:idx val="2"/>
            <c:bubble3D val="0"/>
            <c:spPr>
              <a:gradFill>
                <a:gsLst>
                  <a:gs pos="18000">
                    <a:srgbClr val="476655"/>
                  </a:gs>
                  <a:gs pos="0">
                    <a:srgbClr val="476655"/>
                  </a:gs>
                  <a:gs pos="100000">
                    <a:schemeClr val="bg1"/>
                  </a:gs>
                </a:gsLst>
                <a:lin ang="2700000" scaled="0"/>
              </a:gradFill>
              <a:ln>
                <a:noFill/>
              </a:ln>
              <a:effectLst>
                <a:outerShdw blurRad="50800" dist="1092200" dir="12780000" sx="129000" sy="129000" algn="ctr" rotWithShape="0">
                  <a:srgbClr val="000000"/>
                </a:outerShdw>
              </a:effectLst>
              <a:scene3d>
                <a:camera prst="orthographicFront"/>
                <a:lightRig rig="threePt" dir="t"/>
              </a:scene3d>
              <a:sp3d/>
            </c:spPr>
            <c:extLst>
              <c:ext xmlns:c16="http://schemas.microsoft.com/office/drawing/2014/chart" uri="{C3380CC4-5D6E-409C-BE32-E72D297353CC}">
                <c16:uniqueId val="{00000005-9C74-4275-9381-3D400DA4D25D}"/>
              </c:ext>
            </c:extLst>
          </c:dPt>
          <c:dPt>
            <c:idx val="3"/>
            <c:bubble3D val="0"/>
            <c:spPr>
              <a:gradFill>
                <a:gsLst>
                  <a:gs pos="18000">
                    <a:srgbClr val="476655"/>
                  </a:gs>
                  <a:gs pos="0">
                    <a:srgbClr val="476655"/>
                  </a:gs>
                  <a:gs pos="100000">
                    <a:schemeClr val="bg1"/>
                  </a:gs>
                </a:gsLst>
                <a:lin ang="2700000" scaled="0"/>
              </a:gradFill>
              <a:ln>
                <a:noFill/>
              </a:ln>
              <a:effectLst>
                <a:outerShdw blurRad="50800" dist="1092200" dir="12780000" sx="129000" sy="129000" algn="ctr" rotWithShape="0">
                  <a:srgbClr val="000000"/>
                </a:outerShdw>
              </a:effectLst>
              <a:scene3d>
                <a:camera prst="orthographicFront"/>
                <a:lightRig rig="threePt" dir="t"/>
              </a:scene3d>
              <a:sp3d/>
            </c:spPr>
            <c:extLst>
              <c:ext xmlns:c16="http://schemas.microsoft.com/office/drawing/2014/chart" uri="{C3380CC4-5D6E-409C-BE32-E72D297353CC}">
                <c16:uniqueId val="{00000007-9C74-4275-9381-3D400DA4D25D}"/>
              </c:ext>
            </c:extLst>
          </c:dPt>
          <c:dPt>
            <c:idx val="4"/>
            <c:bubble3D val="0"/>
            <c:spPr>
              <a:gradFill>
                <a:gsLst>
                  <a:gs pos="18000">
                    <a:srgbClr val="476655"/>
                  </a:gs>
                  <a:gs pos="0">
                    <a:srgbClr val="476655"/>
                  </a:gs>
                  <a:gs pos="100000">
                    <a:schemeClr val="bg1"/>
                  </a:gs>
                </a:gsLst>
                <a:lin ang="2700000" scaled="0"/>
              </a:gradFill>
              <a:ln>
                <a:noFill/>
              </a:ln>
              <a:effectLst>
                <a:outerShdw blurRad="50800" dist="1092200" dir="12780000" sx="129000" sy="129000" algn="ctr" rotWithShape="0">
                  <a:srgbClr val="000000"/>
                </a:outerShdw>
              </a:effectLst>
              <a:scene3d>
                <a:camera prst="orthographicFront"/>
                <a:lightRig rig="threePt" dir="t"/>
              </a:scene3d>
              <a:sp3d/>
            </c:spPr>
            <c:extLst>
              <c:ext xmlns:c16="http://schemas.microsoft.com/office/drawing/2014/chart" uri="{C3380CC4-5D6E-409C-BE32-E72D297353CC}">
                <c16:uniqueId val="{00000009-9C74-4275-9381-3D400DA4D25D}"/>
              </c:ext>
            </c:extLst>
          </c:dPt>
          <c:cat>
            <c:strRef>
              <c:f>Sheet1!$A$2:$A$6</c:f>
              <c:strCache>
                <c:ptCount val="5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  <c:pt idx="4">
                  <c:v>5th Qtr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  <c:pt idx="4">
                  <c:v>3.4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9C74-4275-9381-3D400DA4D2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>
          <a:outerShdw blurRad="88900" dist="508000" dir="7380000" sx="1000" sy="1000" algn="tl" rotWithShape="0">
            <a:prstClr val="black">
              <a:alpha val="99000"/>
            </a:prstClr>
          </a:outerShdw>
        </a:effectLst>
      </c:spPr>
    </c:plotArea>
    <c:plotVisOnly val="1"/>
    <c:dispBlanksAs val="gap"/>
    <c:showDLblsOverMax val="0"/>
    <c:extLst>
      <c:ext uri="{0b15fc19-7d7d-44ad-8c2d-2c3a37ce22c3}">
        <chartProps xmlns="https://web.wps.cn/et/2018/main" chartId="{7186307b-3ed2-4265-a552-f0d5b6598406}"/>
      </c:ext>
    </c:extLst>
  </c:chart>
  <c:spPr>
    <a:noFill/>
    <a:ln w="9525" cap="flat" cmpd="sng" algn="ctr">
      <a:noFill/>
      <a:prstDash val="solid"/>
      <a:round/>
    </a:ln>
    <a:effectLst/>
  </c:spPr>
  <c:txPr>
    <a:bodyPr/>
    <a:lstStyle/>
    <a:p>
      <a:pPr>
        <a:defRPr lang="ru-RU"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ln w="22225" cap="rnd">
              <a:solidFill>
                <a:schemeClr val="accent3">
                  <a:shade val="65000"/>
                </a:schemeClr>
              </a:solidFill>
            </a:ln>
            <a:effectLst>
              <a:glow rad="139700">
                <a:schemeClr val="accent3">
                  <a:shade val="65000"/>
                  <a:satMod val="175000"/>
                  <a:alpha val="14000"/>
                </a:schemeClr>
              </a:glow>
            </a:effectLst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  <c:pt idx="4">
                  <c:v>Category 5</c:v>
                </c:pt>
                <c:pt idx="5">
                  <c:v>Category 6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5.5</c:v>
                </c:pt>
                <c:pt idx="4">
                  <c:v>1.3</c:v>
                </c:pt>
                <c:pt idx="5">
                  <c:v>5.7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3F8-406D-9011-86FA79E8C60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ln w="22225" cap="rnd">
              <a:solidFill>
                <a:schemeClr val="accent3"/>
              </a:solidFill>
            </a:ln>
            <a:effectLst>
              <a:glow rad="139700">
                <a:schemeClr val="accent3">
                  <a:satMod val="175000"/>
                  <a:alpha val="14000"/>
                </a:schemeClr>
              </a:glow>
            </a:effectLst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  <c:pt idx="4">
                  <c:v>Category 5</c:v>
                </c:pt>
                <c:pt idx="5">
                  <c:v>Category 6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2.4</c:v>
                </c:pt>
                <c:pt idx="1">
                  <c:v>1.4</c:v>
                </c:pt>
                <c:pt idx="2">
                  <c:v>1.8</c:v>
                </c:pt>
                <c:pt idx="3">
                  <c:v>2.8</c:v>
                </c:pt>
                <c:pt idx="4">
                  <c:v>3.5</c:v>
                </c:pt>
                <c:pt idx="5">
                  <c:v>3.3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3F8-406D-9011-86FA79E8C60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ln w="22225" cap="rnd">
              <a:solidFill>
                <a:schemeClr val="accent3">
                  <a:tint val="65000"/>
                </a:schemeClr>
              </a:solidFill>
            </a:ln>
            <a:effectLst>
              <a:glow rad="139700">
                <a:schemeClr val="accent3">
                  <a:tint val="65000"/>
                  <a:satMod val="175000"/>
                  <a:alpha val="14000"/>
                </a:schemeClr>
              </a:glow>
            </a:effectLst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  <c:pt idx="4">
                  <c:v>Category 5</c:v>
                </c:pt>
                <c:pt idx="5">
                  <c:v>Category 6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0.5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  <c:pt idx="4">
                  <c:v>3.5</c:v>
                </c:pt>
                <c:pt idx="5">
                  <c:v>6.9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3F8-406D-9011-86FA79E8C6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6587344"/>
        <c:axId val="386620384"/>
      </c:lineChart>
      <c:catAx>
        <c:axId val="386587344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75000"/>
                      <a:lumOff val="25000"/>
                    </a:schemeClr>
                  </a:gs>
                  <a:gs pos="0">
                    <a:schemeClr val="dk1">
                      <a:lumMod val="65000"/>
                      <a:lumOff val="35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86620384"/>
        <c:crosses val="autoZero"/>
        <c:auto val="1"/>
        <c:lblAlgn val="ctr"/>
        <c:lblOffset val="100"/>
        <c:noMultiLvlLbl val="0"/>
      </c:catAx>
      <c:valAx>
        <c:axId val="386620384"/>
        <c:scaling>
          <c:orientation val="minMax"/>
        </c:scaling>
        <c:delete val="0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75000"/>
                      <a:lumOff val="25000"/>
                    </a:schemeClr>
                  </a:gs>
                  <a:gs pos="0">
                    <a:schemeClr val="dk1">
                      <a:lumMod val="65000"/>
                      <a:lumOff val="35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865873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5bb9b330-503d-43bb-a3f0-56869c75a262}"/>
      </c:ext>
    </c:extLst>
  </c:chart>
  <c:spPr>
    <a:solidFill>
      <a:schemeClr val="dk1">
        <a:lumMod val="75000"/>
        <a:lumOff val="25000"/>
      </a:schemeClr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stockChart>
        <c:ser>
          <c:idx val="0"/>
          <c:order val="0"/>
          <c:tx>
            <c:strRef>
              <c:f>Sheet1!$B$1</c:f>
              <c:strCache>
                <c:ptCount val="1"/>
                <c:pt idx="0">
                  <c:v>Open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37377</c:v>
                </c:pt>
                <c:pt idx="1">
                  <c:v>37408</c:v>
                </c:pt>
                <c:pt idx="2">
                  <c:v>37438</c:v>
                </c:pt>
                <c:pt idx="3">
                  <c:v>37469</c:v>
                </c:pt>
                <c:pt idx="4">
                  <c:v>37500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44</c:v>
                </c:pt>
                <c:pt idx="1">
                  <c:v>25</c:v>
                </c:pt>
                <c:pt idx="2">
                  <c:v>38</c:v>
                </c:pt>
                <c:pt idx="3">
                  <c:v>50</c:v>
                </c:pt>
                <c:pt idx="4">
                  <c:v>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265-483C-BF1C-7342EA6C5F8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High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37377</c:v>
                </c:pt>
                <c:pt idx="1">
                  <c:v>37408</c:v>
                </c:pt>
                <c:pt idx="2">
                  <c:v>37438</c:v>
                </c:pt>
                <c:pt idx="3">
                  <c:v>37469</c:v>
                </c:pt>
                <c:pt idx="4">
                  <c:v>37500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55</c:v>
                </c:pt>
                <c:pt idx="1">
                  <c:v>57</c:v>
                </c:pt>
                <c:pt idx="2">
                  <c:v>57</c:v>
                </c:pt>
                <c:pt idx="3">
                  <c:v>58</c:v>
                </c:pt>
                <c:pt idx="4">
                  <c:v>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265-483C-BF1C-7342EA6C5F8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Low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37377</c:v>
                </c:pt>
                <c:pt idx="1">
                  <c:v>37408</c:v>
                </c:pt>
                <c:pt idx="2">
                  <c:v>37438</c:v>
                </c:pt>
                <c:pt idx="3">
                  <c:v>37469</c:v>
                </c:pt>
                <c:pt idx="4">
                  <c:v>37500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0">
                  <c:v>11</c:v>
                </c:pt>
                <c:pt idx="1">
                  <c:v>12</c:v>
                </c:pt>
                <c:pt idx="2">
                  <c:v>13</c:v>
                </c:pt>
                <c:pt idx="3">
                  <c:v>11</c:v>
                </c:pt>
                <c:pt idx="4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265-483C-BF1C-7342EA6C5F8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Close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37377</c:v>
                </c:pt>
                <c:pt idx="1">
                  <c:v>37408</c:v>
                </c:pt>
                <c:pt idx="2">
                  <c:v>37438</c:v>
                </c:pt>
                <c:pt idx="3">
                  <c:v>37469</c:v>
                </c:pt>
                <c:pt idx="4">
                  <c:v>37500</c:v>
                </c:pt>
              </c:numCache>
            </c:numRef>
          </c:cat>
          <c:val>
            <c:numRef>
              <c:f>Sheet1!$E$2:$E$6</c:f>
              <c:numCache>
                <c:formatCode>General</c:formatCode>
                <c:ptCount val="5"/>
                <c:pt idx="0">
                  <c:v>25</c:v>
                </c:pt>
                <c:pt idx="1">
                  <c:v>38</c:v>
                </c:pt>
                <c:pt idx="2">
                  <c:v>50</c:v>
                </c:pt>
                <c:pt idx="3">
                  <c:v>34</c:v>
                </c:pt>
                <c:pt idx="4">
                  <c:v>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265-483C-BF1C-7342EA6C5F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hiLowLines>
          <c:spPr>
            <a:ln w="25400" cap="flat" cmpd="sng" algn="ctr">
              <a:solidFill>
                <a:schemeClr val="tx1">
                  <a:lumMod val="65000"/>
                  <a:lumOff val="35000"/>
                </a:schemeClr>
              </a:solidFill>
              <a:round/>
            </a:ln>
            <a:effectLst/>
          </c:spPr>
        </c:hiLowLines>
        <c:upDownBars>
          <c:gapWidth val="150"/>
          <c:upBars>
            <c:spPr>
              <a:solidFill>
                <a:schemeClr val="lt1"/>
              </a:solidFill>
              <a:ln w="28575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c:spPr>
          </c:upBars>
          <c:downBars>
            <c:spPr>
              <a:solidFill>
                <a:schemeClr val="dk1">
                  <a:lumMod val="65000"/>
                  <a:lumOff val="35000"/>
                </a:schemeClr>
              </a:solidFill>
              <a:ln w="28575">
                <a:solidFill>
                  <a:schemeClr val="tx1">
                    <a:lumMod val="65000"/>
                    <a:lumOff val="35000"/>
                  </a:schemeClr>
                </a:solidFill>
              </a:ln>
              <a:effectLst/>
            </c:spPr>
          </c:downBars>
        </c:upDownBars>
        <c:axId val="386605824"/>
        <c:axId val="361880096"/>
      </c:stockChart>
      <c:dateAx>
        <c:axId val="386605824"/>
        <c:scaling>
          <c:orientation val="minMax"/>
        </c:scaling>
        <c:delete val="1"/>
        <c:axPos val="b"/>
        <c:numFmt formatCode="m/d/yyyy" sourceLinked="1"/>
        <c:majorTickMark val="out"/>
        <c:minorTickMark val="none"/>
        <c:tickLblPos val="nextTo"/>
        <c:crossAx val="361880096"/>
        <c:crosses val="autoZero"/>
        <c:auto val="1"/>
        <c:lblOffset val="100"/>
        <c:baseTimeUnit val="months"/>
      </c:dateAx>
      <c:valAx>
        <c:axId val="361880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866058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a2075553-b638-4c98-b770-abf07327c820}"/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3.xml><?xml version="1.0" encoding="utf-8"?>
<cs:colorStyle xmlns:cs="http://schemas.microsoft.com/office/drawing/2012/chartStyle" xmlns:a="http://schemas.openxmlformats.org/drawingml/2006/main" meth="withinLinearReversed" id="21">
  <a:schemeClr val="accent1"/>
</cs:colorStyle>
</file>

<file path=ppt/charts/style1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36">
  <cs:axisTitle>
    <cs:lnRef idx="0"/>
    <cs:fillRef idx="0"/>
    <cs:effectRef idx="0"/>
    <cs:fontRef idx="minor">
      <a:schemeClr val="lt1">
        <a:lumMod val="75000"/>
      </a:schemeClr>
    </cs:fontRef>
    <cs:defRPr sz="1197" b="1" kern="1200"/>
  </cs:axisTitle>
  <cs:categoryAxis>
    <cs:lnRef idx="0"/>
    <cs:fillRef idx="0"/>
    <cs:effectRef idx="0"/>
    <cs:fontRef idx="minor">
      <a:schemeClr val="lt1">
        <a:lumMod val="75000"/>
      </a:schemeClr>
    </cs:fontRef>
    <cs:defRPr sz="1197" kern="1200"/>
  </cs:categoryAxis>
  <cs:chartArea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>
        <a:lumMod val="75000"/>
      </a:schemeClr>
    </cs:fontRef>
    <cs:defRPr sz="1197" kern="1200"/>
  </cs:dataLabel>
  <cs:dataLabelCallout>
    <cs:lnRef idx="0"/>
    <cs:fillRef idx="0"/>
    <cs:effectRef idx="0"/>
    <cs:fontRef idx="minor">
      <a:schemeClr val="lt1">
        <a:lumMod val="15000"/>
        <a:lumOff val="85000"/>
      </a:schemeClr>
    </cs:fontRef>
    <cs:spPr>
      <a:solidFill>
        <a:schemeClr val="dk1">
          <a:lumMod val="65000"/>
          <a:lumOff val="35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/>
    <cs:effectRef idx="0">
      <cs:styleClr val="auto"/>
    </cs:effectRef>
    <cs:fontRef idx="minor">
      <a:schemeClr val="dk1"/>
    </cs:fontRef>
    <cs:spPr>
      <a:ln w="9525" cap="flat" cmpd="sng" algn="ctr">
        <a:solidFill>
          <a:schemeClr val="phClr"/>
        </a:solidFill>
        <a:miter lim="800000"/>
      </a:ln>
      <a:effectLst>
        <a:glow rad="63500">
          <a:schemeClr val="phClr">
            <a:satMod val="175000"/>
            <a:alpha val="25000"/>
          </a:schemeClr>
        </a:glow>
      </a:effectLst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ln w="9525" cap="flat" cmpd="sng" algn="ctr">
        <a:solidFill>
          <a:schemeClr val="phClr"/>
        </a:solidFill>
        <a:miter lim="800000"/>
      </a:ln>
      <a:effectLst>
        <a:glow rad="63500">
          <a:schemeClr val="phClr">
            <a:satMod val="175000"/>
            <a:alpha val="25000"/>
          </a:schemeClr>
        </a:glow>
      </a:effectLst>
    </cs:spPr>
  </cs:dataPoint3D>
  <cs:dataPointLine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ln w="22225" cap="rnd">
        <a:solidFill>
          <a:schemeClr val="phClr"/>
        </a:solidFill>
      </a:ln>
      <a:effectLst>
        <a:glow rad="139700">
          <a:schemeClr val="phClr">
            <a:satMod val="175000"/>
            <a:alpha val="14000"/>
          </a:schemeClr>
        </a:glow>
      </a:effectLst>
    </cs:spPr>
  </cs:dataPointLine>
  <cs:dataPointMarker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lumMod val="60000"/>
          <a:lumOff val="40000"/>
        </a:schemeClr>
      </a:solidFill>
      <a:effectLst>
        <a:glow rad="63500">
          <a:schemeClr val="phClr">
            <a:satMod val="175000"/>
            <a:alpha val="25000"/>
          </a:schemeClr>
        </a:glow>
      </a:effectLst>
    </cs:spPr>
  </cs:dataPointMarker>
  <cs:dataPointMarkerLayout symbol="circle" size="4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75000"/>
      </a:schemeClr>
    </cs:fontRef>
    <cs:spPr>
      <a:ln w="9525">
        <a:solidFill>
          <a:schemeClr val="dk1">
            <a:lumMod val="50000"/>
            <a:lumOff val="50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7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75000"/>
                <a:lumOff val="25000"/>
              </a:schemeClr>
            </a:gs>
            <a:gs pos="0">
              <a:schemeClr val="dk1">
                <a:lumMod val="65000"/>
                <a:lumOff val="35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75000"/>
                <a:lumOff val="25000"/>
                <a:alpha val="25000"/>
              </a:schemeClr>
            </a:gs>
            <a:gs pos="0">
              <a:schemeClr val="dk1">
                <a:lumMod val="65000"/>
                <a:lumOff val="35000"/>
                <a:alpha val="25000"/>
              </a:schemeClr>
            </a:gs>
          </a:gsLst>
          <a:lin ang="5400000" scaled="0"/>
        </a:gra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leaderLine>
  <cs:legend>
    <cs:lnRef idx="0"/>
    <cs:fillRef idx="0"/>
    <cs:effectRef idx="0"/>
    <cs:fontRef idx="minor">
      <a:schemeClr val="lt1">
        <a:lumMod val="75000"/>
      </a:schemeClr>
    </cs:fontRef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lt1">
        <a:lumMod val="7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85000"/>
      </a:schemeClr>
    </cs:fontRef>
    <cs:defRPr sz="1862" b="1" kern="1200" cap="none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25400" cap="rnd">
        <a:solidFill>
          <a:schemeClr val="phClr">
            <a:alpha val="50000"/>
          </a:schemeClr>
        </a:solidFill>
      </a:ln>
    </cs:spPr>
  </cs:trendline>
  <cs:trendlineLabel>
    <cs:lnRef idx="0"/>
    <cs:fillRef idx="0"/>
    <cs:effectRef idx="0"/>
    <cs:fontRef idx="minor">
      <a:schemeClr val="lt1">
        <a:lumMod val="7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85000"/>
        </a:schemeClr>
      </a:solidFill>
      <a:ln w="9525">
        <a:solidFill>
          <a:schemeClr val="dk1">
            <a:lumMod val="50000"/>
          </a:schemeClr>
        </a:solidFill>
        <a:round/>
      </a:ln>
    </cs:spPr>
  </cs:upBar>
  <cs:valueAxis>
    <cs:lnRef idx="0"/>
    <cs:fillRef idx="0"/>
    <cs:effectRef idx="0"/>
    <cs:fontRef idx="minor">
      <a:schemeClr val="lt1">
        <a:lumMod val="7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33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  <cs:defRPr sz="1197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tx1"/>
    </cs:fontRef>
    <cs:spPr>
      <a:solidFill>
        <a:schemeClr val="phClr">
          <a:alpha val="10000"/>
        </a:schemeClr>
      </a:solidFill>
      <a:ln w="28575">
        <a:solidFill>
          <a:schemeClr val="phClr"/>
        </a:solidFill>
      </a:ln>
      <a:effectLst>
        <a:innerShdw blurRad="114300">
          <a:schemeClr val="phClr"/>
        </a:innerShdw>
      </a:effectLst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tx1"/>
    </cs:fontRef>
    <cs:spPr>
      <a:solidFill>
        <a:schemeClr val="phClr">
          <a:alpha val="10000"/>
        </a:schemeClr>
      </a:solidFill>
      <a:ln w="28575">
        <a:solidFill>
          <a:schemeClr val="phClr"/>
        </a:solidFill>
      </a:ln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2857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25400" cap="flat" cmpd="sng" algn="ctr">
        <a:solidFill>
          <a:schemeClr val="tx1">
            <a:lumMod val="65000"/>
            <a:lumOff val="3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2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2857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7CF3E9B-0D6A-4777-B6BC-B05C47CAFFC1}" type="doc">
      <dgm:prSet loTypeId="urn:microsoft.com/office/officeart/2005/8/layout/venn1" loCatId="relationship" qsTypeId="urn:microsoft.com/office/officeart/2005/8/quickstyle/simple1#1" qsCatId="simple" csTypeId="urn:microsoft.com/office/officeart/2005/8/colors/accent1_2#1" csCatId="accent1" phldr="1"/>
      <dgm:spPr/>
    </dgm:pt>
    <dgm:pt modelId="{A3ADD165-AF01-46F4-A4AD-422D6C8AB8C6}">
      <dgm:prSet phldrT="[Text]">
        <dgm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dgm:style>
      </dgm:prSet>
      <dgm:spPr>
        <a:solidFill>
          <a:srgbClr val="759F88"/>
        </a:solidFill>
        <a:ln w="57150">
          <a:solidFill>
            <a:schemeClr val="bg1"/>
          </a:solidFill>
        </a:ln>
        <a:effectLst>
          <a:outerShdw blurRad="50800" dist="50800" dir="5400000" sx="37000" sy="37000" algn="ctr" rotWithShape="0">
            <a:srgbClr val="000000">
              <a:alpha val="43137"/>
            </a:srgbClr>
          </a:outerShdw>
        </a:effectLst>
      </dgm:spPr>
      <dgm:t>
        <a:bodyPr/>
        <a:lstStyle/>
        <a:p>
          <a:r>
            <a:rPr lang="en-US" dirty="0"/>
            <a:t> </a:t>
          </a:r>
        </a:p>
      </dgm:t>
    </dgm:pt>
    <dgm:pt modelId="{5B5B4DDF-5017-4873-85E3-EAFCE3527F96}" type="parTrans" cxnId="{E5127B9E-52CA-413A-8C9F-579DE0876AE2}">
      <dgm:prSet/>
      <dgm:spPr/>
      <dgm:t>
        <a:bodyPr/>
        <a:lstStyle/>
        <a:p>
          <a:endParaRPr lang="en-US"/>
        </a:p>
      </dgm:t>
    </dgm:pt>
    <dgm:pt modelId="{BFF96F31-4B17-44AA-8779-9BB49DEF441C}" type="sibTrans" cxnId="{E5127B9E-52CA-413A-8C9F-579DE0876AE2}">
      <dgm:prSet/>
      <dgm:spPr/>
      <dgm:t>
        <a:bodyPr/>
        <a:lstStyle/>
        <a:p>
          <a:endParaRPr lang="en-US"/>
        </a:p>
      </dgm:t>
    </dgm:pt>
    <dgm:pt modelId="{0D5F5FA4-FE49-4007-9AB1-DF49EF296635}">
      <dgm:prSet phldrT="[Text]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>
        <a:solidFill>
          <a:schemeClr val="bg1"/>
        </a:solidFill>
        <a:ln w="57150">
          <a:solidFill>
            <a:srgbClr val="476655"/>
          </a:solidFill>
        </a:ln>
        <a:effectLst>
          <a:outerShdw blurRad="50800" dist="139700" dir="11820000" sx="103000" sy="103000" algn="t" rotWithShape="0">
            <a:prstClr val="black"/>
          </a:outerShdw>
          <a:reflection stA="45000" endPos="0" dist="50800" dir="5400000" sy="-100000" algn="bl" rotWithShape="0"/>
        </a:effectLst>
        <a:scene3d>
          <a:camera prst="orthographicFront"/>
          <a:lightRig rig="threePt" dir="t"/>
        </a:scene3d>
        <a:sp3d>
          <a:bevelT w="127000"/>
        </a:sp3d>
      </dgm:spPr>
      <dgm:t>
        <a:bodyPr/>
        <a:lstStyle/>
        <a:p>
          <a:r>
            <a:rPr lang="en-US" dirty="0"/>
            <a:t> </a:t>
          </a:r>
        </a:p>
      </dgm:t>
    </dgm:pt>
    <dgm:pt modelId="{9535D550-A867-448F-A0F1-F4489642E99B}" type="parTrans" cxnId="{6B045FE9-1853-49DD-BEBD-9AC7F6DD5071}">
      <dgm:prSet/>
      <dgm:spPr/>
      <dgm:t>
        <a:bodyPr/>
        <a:lstStyle/>
        <a:p>
          <a:endParaRPr lang="en-US"/>
        </a:p>
      </dgm:t>
    </dgm:pt>
    <dgm:pt modelId="{C0F73C20-5908-45E4-98F4-CD10ED223D27}" type="sibTrans" cxnId="{6B045FE9-1853-49DD-BEBD-9AC7F6DD5071}">
      <dgm:prSet/>
      <dgm:spPr/>
      <dgm:t>
        <a:bodyPr/>
        <a:lstStyle/>
        <a:p>
          <a:endParaRPr lang="en-US"/>
        </a:p>
      </dgm:t>
    </dgm:pt>
    <dgm:pt modelId="{3869E26B-477C-4D32-98CB-776FD816F3A0}">
      <dgm:prSet phldrT="[Text]"/>
      <dgm:spPr>
        <a:solidFill>
          <a:srgbClr val="476655"/>
        </a:solidFill>
        <a:ln w="57150">
          <a:solidFill>
            <a:schemeClr val="bg1"/>
          </a:solidFill>
        </a:ln>
        <a:effectLst>
          <a:outerShdw blurRad="50800" dist="317500" dir="10140000" sx="99000" sy="99000" algn="tl" rotWithShape="0">
            <a:prstClr val="black">
              <a:alpha val="70000"/>
            </a:prstClr>
          </a:outerShdw>
        </a:effectLst>
      </dgm:spPr>
      <dgm:t>
        <a:bodyPr/>
        <a:lstStyle/>
        <a:p>
          <a:r>
            <a:rPr lang="en-US" dirty="0"/>
            <a:t> </a:t>
          </a:r>
        </a:p>
      </dgm:t>
    </dgm:pt>
    <dgm:pt modelId="{288CE524-6CAC-4B5C-B598-E6F8F8FF9483}" type="sibTrans" cxnId="{E36CCAE4-6EB4-402A-96E9-8DFCA67E847E}">
      <dgm:prSet/>
      <dgm:spPr/>
      <dgm:t>
        <a:bodyPr/>
        <a:lstStyle/>
        <a:p>
          <a:endParaRPr lang="en-US"/>
        </a:p>
      </dgm:t>
    </dgm:pt>
    <dgm:pt modelId="{59B03708-E648-46D0-A897-B527FEAD3912}" type="parTrans" cxnId="{E36CCAE4-6EB4-402A-96E9-8DFCA67E847E}">
      <dgm:prSet/>
      <dgm:spPr/>
      <dgm:t>
        <a:bodyPr/>
        <a:lstStyle/>
        <a:p>
          <a:endParaRPr lang="en-US"/>
        </a:p>
      </dgm:t>
    </dgm:pt>
    <dgm:pt modelId="{52B8880A-AB1B-4023-A508-AB04E62ECB70}" type="pres">
      <dgm:prSet presAssocID="{07CF3E9B-0D6A-4777-B6BC-B05C47CAFFC1}" presName="compositeShape" presStyleCnt="0">
        <dgm:presLayoutVars>
          <dgm:chMax val="7"/>
          <dgm:dir/>
          <dgm:resizeHandles val="exact"/>
        </dgm:presLayoutVars>
      </dgm:prSet>
      <dgm:spPr/>
    </dgm:pt>
    <dgm:pt modelId="{55BCAD5D-6BB4-41BE-8FF5-884ABC5489AF}" type="pres">
      <dgm:prSet presAssocID="{3869E26B-477C-4D32-98CB-776FD816F3A0}" presName="circ1" presStyleLbl="vennNode1" presStyleIdx="0" presStyleCnt="3"/>
      <dgm:spPr/>
    </dgm:pt>
    <dgm:pt modelId="{9AEE920B-AE97-4DF4-898A-E3D1C8D9586F}" type="pres">
      <dgm:prSet presAssocID="{3869E26B-477C-4D32-98CB-776FD816F3A0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FDF93992-124F-4357-849D-F6E9D5C247E1}" type="pres">
      <dgm:prSet presAssocID="{A3ADD165-AF01-46F4-A4AD-422D6C8AB8C6}" presName="circ2" presStyleLbl="vennNode1" presStyleIdx="1" presStyleCnt="3"/>
      <dgm:spPr/>
    </dgm:pt>
    <dgm:pt modelId="{C94FF28A-63FB-4160-AD9F-2A6913454162}" type="pres">
      <dgm:prSet presAssocID="{A3ADD165-AF01-46F4-A4AD-422D6C8AB8C6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8E7DD7EB-DCE7-463C-B9E9-6970FAFCD0CC}" type="pres">
      <dgm:prSet presAssocID="{0D5F5FA4-FE49-4007-9AB1-DF49EF296635}" presName="circ3" presStyleLbl="vennNode1" presStyleIdx="2" presStyleCnt="3"/>
      <dgm:spPr/>
    </dgm:pt>
    <dgm:pt modelId="{EE04854B-C386-4DC5-AD88-491ED5603783}" type="pres">
      <dgm:prSet presAssocID="{0D5F5FA4-FE49-4007-9AB1-DF49EF296635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9AD1415F-AFC7-074C-8522-9543B7ACA5FC}" type="presOf" srcId="{0D5F5FA4-FE49-4007-9AB1-DF49EF296635}" destId="{8E7DD7EB-DCE7-463C-B9E9-6970FAFCD0CC}" srcOrd="0" destOrd="0" presId="urn:microsoft.com/office/officeart/2005/8/layout/venn1"/>
    <dgm:cxn modelId="{78BC2365-05E9-5946-BBFA-0A0D96400D46}" type="presOf" srcId="{07CF3E9B-0D6A-4777-B6BC-B05C47CAFFC1}" destId="{52B8880A-AB1B-4023-A508-AB04E62ECB70}" srcOrd="0" destOrd="0" presId="urn:microsoft.com/office/officeart/2005/8/layout/venn1"/>
    <dgm:cxn modelId="{0CC1FB82-7899-8747-9B9E-8FBE9C8049A9}" type="presOf" srcId="{A3ADD165-AF01-46F4-A4AD-422D6C8AB8C6}" destId="{FDF93992-124F-4357-849D-F6E9D5C247E1}" srcOrd="0" destOrd="0" presId="urn:microsoft.com/office/officeart/2005/8/layout/venn1"/>
    <dgm:cxn modelId="{E5127B9E-52CA-413A-8C9F-579DE0876AE2}" srcId="{07CF3E9B-0D6A-4777-B6BC-B05C47CAFFC1}" destId="{A3ADD165-AF01-46F4-A4AD-422D6C8AB8C6}" srcOrd="1" destOrd="0" parTransId="{5B5B4DDF-5017-4873-85E3-EAFCE3527F96}" sibTransId="{BFF96F31-4B17-44AA-8779-9BB49DEF441C}"/>
    <dgm:cxn modelId="{F39E94B3-DD5D-C540-B306-58BBA64767BD}" type="presOf" srcId="{3869E26B-477C-4D32-98CB-776FD816F3A0}" destId="{9AEE920B-AE97-4DF4-898A-E3D1C8D9586F}" srcOrd="1" destOrd="0" presId="urn:microsoft.com/office/officeart/2005/8/layout/venn1"/>
    <dgm:cxn modelId="{E36CCAE4-6EB4-402A-96E9-8DFCA67E847E}" srcId="{07CF3E9B-0D6A-4777-B6BC-B05C47CAFFC1}" destId="{3869E26B-477C-4D32-98CB-776FD816F3A0}" srcOrd="0" destOrd="0" parTransId="{59B03708-E648-46D0-A897-B527FEAD3912}" sibTransId="{288CE524-6CAC-4B5C-B598-E6F8F8FF9483}"/>
    <dgm:cxn modelId="{6B045FE9-1853-49DD-BEBD-9AC7F6DD5071}" srcId="{07CF3E9B-0D6A-4777-B6BC-B05C47CAFFC1}" destId="{0D5F5FA4-FE49-4007-9AB1-DF49EF296635}" srcOrd="2" destOrd="0" parTransId="{9535D550-A867-448F-A0F1-F4489642E99B}" sibTransId="{C0F73C20-5908-45E4-98F4-CD10ED223D27}"/>
    <dgm:cxn modelId="{7B4C1AEA-5793-C949-BF5E-D7BB5A6C2996}" type="presOf" srcId="{0D5F5FA4-FE49-4007-9AB1-DF49EF296635}" destId="{EE04854B-C386-4DC5-AD88-491ED5603783}" srcOrd="1" destOrd="0" presId="urn:microsoft.com/office/officeart/2005/8/layout/venn1"/>
    <dgm:cxn modelId="{1AF60AEE-6D66-C24F-810D-785911187702}" type="presOf" srcId="{3869E26B-477C-4D32-98CB-776FD816F3A0}" destId="{55BCAD5D-6BB4-41BE-8FF5-884ABC5489AF}" srcOrd="0" destOrd="0" presId="urn:microsoft.com/office/officeart/2005/8/layout/venn1"/>
    <dgm:cxn modelId="{0705FFF7-A683-8F40-8C4B-E4B6921A445C}" type="presOf" srcId="{A3ADD165-AF01-46F4-A4AD-422D6C8AB8C6}" destId="{C94FF28A-63FB-4160-AD9F-2A6913454162}" srcOrd="1" destOrd="0" presId="urn:microsoft.com/office/officeart/2005/8/layout/venn1"/>
    <dgm:cxn modelId="{D6E6A217-7026-4745-BC7C-6FE536334942}" type="presParOf" srcId="{52B8880A-AB1B-4023-A508-AB04E62ECB70}" destId="{55BCAD5D-6BB4-41BE-8FF5-884ABC5489AF}" srcOrd="0" destOrd="0" presId="urn:microsoft.com/office/officeart/2005/8/layout/venn1"/>
    <dgm:cxn modelId="{0ACF4033-05EC-B04F-AAD5-A43C79F645CF}" type="presParOf" srcId="{52B8880A-AB1B-4023-A508-AB04E62ECB70}" destId="{9AEE920B-AE97-4DF4-898A-E3D1C8D9586F}" srcOrd="1" destOrd="0" presId="urn:microsoft.com/office/officeart/2005/8/layout/venn1"/>
    <dgm:cxn modelId="{08E1AF4C-CE9B-8A49-B866-E7BA8C93FBE2}" type="presParOf" srcId="{52B8880A-AB1B-4023-A508-AB04E62ECB70}" destId="{FDF93992-124F-4357-849D-F6E9D5C247E1}" srcOrd="2" destOrd="0" presId="urn:microsoft.com/office/officeart/2005/8/layout/venn1"/>
    <dgm:cxn modelId="{46D1EC3F-E56A-1D49-A101-2B656EB3F8EC}" type="presParOf" srcId="{52B8880A-AB1B-4023-A508-AB04E62ECB70}" destId="{C94FF28A-63FB-4160-AD9F-2A6913454162}" srcOrd="3" destOrd="0" presId="urn:microsoft.com/office/officeart/2005/8/layout/venn1"/>
    <dgm:cxn modelId="{978C2A23-79D1-1646-9D63-388355272897}" type="presParOf" srcId="{52B8880A-AB1B-4023-A508-AB04E62ECB70}" destId="{8E7DD7EB-DCE7-463C-B9E9-6970FAFCD0CC}" srcOrd="4" destOrd="0" presId="urn:microsoft.com/office/officeart/2005/8/layout/venn1"/>
    <dgm:cxn modelId="{7D2F409F-0281-044D-9FCC-630C5DBAD091}" type="presParOf" srcId="{52B8880A-AB1B-4023-A508-AB04E62ECB70}" destId="{EE04854B-C386-4DC5-AD88-491ED5603783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61026FA-005D-4F83-91B7-4A67E527D09C}" type="doc">
      <dgm:prSet loTypeId="urn:microsoft.com/office/officeart/2008/layout/VerticalCurvedList#1" loCatId="list" qsTypeId="urn:microsoft.com/office/officeart/2005/8/quickstyle/simple1#2" qsCatId="simple" csTypeId="urn:microsoft.com/office/officeart/2005/8/colors/accent1_2#2" csCatId="accent1" phldr="1"/>
      <dgm:spPr/>
      <dgm:t>
        <a:bodyPr/>
        <a:lstStyle/>
        <a:p>
          <a:endParaRPr lang="en-US"/>
        </a:p>
      </dgm:t>
    </dgm:pt>
    <dgm:pt modelId="{C7035807-436B-4098-B283-CFDB1C2C895B}">
      <dgm:prSet phldrT="[Text]" custT="1"/>
      <dgm:spPr>
        <a:xfrm>
          <a:off x="674686" y="234502"/>
          <a:ext cx="5343531" cy="1697898"/>
        </a:xfrm>
        <a:prstGeom prst="roundRect">
          <a:avLst/>
        </a:prstGeom>
        <a:solidFill>
          <a:srgbClr val="476655"/>
        </a:solidFill>
        <a:ln w="38100" cap="flat" cmpd="sng" algn="ctr">
          <a:solidFill>
            <a:srgbClr val="FFFFFF"/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buNone/>
          </a:pPr>
          <a:r>
            <a:rPr lang="ru-RU" sz="3600" b="1" i="0" dirty="0"/>
            <a:t>Объём рынка: 2,8 млрд рублей</a:t>
          </a:r>
          <a:endParaRPr lang="en-US" sz="3600" b="1" dirty="0">
            <a:solidFill>
              <a:srgbClr val="FFFFFF"/>
            </a:solidFill>
            <a:latin typeface="Calibri"/>
            <a:ea typeface="+mn-ea"/>
            <a:cs typeface="+mn-cs"/>
          </a:endParaRPr>
        </a:p>
      </dgm:t>
    </dgm:pt>
    <dgm:pt modelId="{CF38784C-E47C-4381-88BA-3A6C34619753}" type="parTrans" cxnId="{568EF7AE-5E7A-4A4B-8C1E-7742DE39B02B}">
      <dgm:prSet/>
      <dgm:spPr/>
      <dgm:t>
        <a:bodyPr/>
        <a:lstStyle/>
        <a:p>
          <a:endParaRPr lang="en-US" sz="1600">
            <a:solidFill>
              <a:schemeClr val="bg1"/>
            </a:solidFill>
          </a:endParaRPr>
        </a:p>
      </dgm:t>
    </dgm:pt>
    <dgm:pt modelId="{9FD588D3-FE2F-4AEF-ABC5-9048826E4994}" type="sibTrans" cxnId="{568EF7AE-5E7A-4A4B-8C1E-7742DE39B02B}">
      <dgm:prSet/>
      <dgm:spPr>
        <a:xfrm>
          <a:off x="-6119598" y="-937168"/>
          <a:ext cx="7291592" cy="7291592"/>
        </a:xfrm>
        <a:prstGeom prst="blockArc">
          <a:avLst>
            <a:gd name="adj1" fmla="val 18900000"/>
            <a:gd name="adj2" fmla="val 2700000"/>
            <a:gd name="adj3" fmla="val 296"/>
          </a:avLst>
        </a:prstGeom>
        <a:solidFill>
          <a:srgbClr val="000000">
            <a:lumMod val="50000"/>
            <a:lumOff val="50000"/>
          </a:srgbClr>
        </a:solidFill>
        <a:ln w="25400" cap="flat" cmpd="sng" algn="ctr">
          <a:noFill/>
          <a:prstDash val="solid"/>
        </a:ln>
        <a:effectLst/>
      </dgm:spPr>
      <dgm:t>
        <a:bodyPr/>
        <a:lstStyle/>
        <a:p>
          <a:endParaRPr lang="en-US" sz="1600">
            <a:solidFill>
              <a:schemeClr val="bg1"/>
            </a:solidFill>
          </a:endParaRPr>
        </a:p>
      </dgm:t>
    </dgm:pt>
    <dgm:pt modelId="{493133E4-0A75-4988-B893-C64C3896137C}">
      <dgm:prSet phldrT="[Text]" custT="1"/>
      <dgm:spPr>
        <a:xfrm>
          <a:off x="1023733" y="2066249"/>
          <a:ext cx="5022228" cy="1678547"/>
        </a:xfrm>
        <a:prstGeom prst="roundRect">
          <a:avLst/>
        </a:prstGeom>
        <a:solidFill>
          <a:srgbClr val="476655"/>
        </a:solidFill>
        <a:ln w="38100" cap="flat" cmpd="sng" algn="ctr">
          <a:solidFill>
            <a:srgbClr val="FFFFFF"/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buNone/>
          </a:pPr>
          <a:r>
            <a:rPr lang="en-US" sz="2400" b="1" i="0" dirty="0">
              <a:solidFill>
                <a:schemeClr val="bg1"/>
              </a:solidFill>
              <a:latin typeface="Calibri"/>
              <a:ea typeface="+mn-ea"/>
              <a:cs typeface="+mn-cs"/>
            </a:rPr>
            <a:t>CAGR </a:t>
          </a:r>
          <a:r>
            <a:rPr lang="ru-RU" sz="2400" b="1" i="0" dirty="0">
              <a:solidFill>
                <a:schemeClr val="bg1"/>
              </a:solidFill>
              <a:latin typeface="Calibri"/>
              <a:ea typeface="+mn-ea"/>
              <a:cs typeface="+mn-cs"/>
            </a:rPr>
            <a:t>роста: CAGR 14-16% в сегменте неинвазивных технологий</a:t>
          </a:r>
        </a:p>
        <a:p>
          <a:pPr>
            <a:buFont typeface="Arial" panose="020B0604020202020204" pitchFamily="34" charset="0"/>
            <a:buNone/>
          </a:pPr>
          <a:r>
            <a:rPr lang="ru-RU" sz="2400" b="1" i="0" dirty="0">
              <a:solidFill>
                <a:schemeClr val="bg1"/>
              </a:solidFill>
              <a:latin typeface="Calibri"/>
              <a:ea typeface="+mn-ea"/>
              <a:cs typeface="+mn-cs"/>
            </a:rPr>
            <a:t>CAGR 11% в общем сегменте мониторинга диабета</a:t>
          </a:r>
        </a:p>
        <a:p>
          <a:pPr>
            <a:buFont typeface="Arial" panose="020B0604020202020204" pitchFamily="34" charset="0"/>
            <a:buNone/>
          </a:pPr>
          <a:r>
            <a:rPr lang="ru-RU" sz="2400" b="1" i="0" dirty="0">
              <a:solidFill>
                <a:schemeClr val="bg1"/>
              </a:solidFill>
              <a:latin typeface="Calibri"/>
              <a:ea typeface="+mn-ea"/>
              <a:cs typeface="+mn-cs"/>
            </a:rPr>
            <a:t>CAGR 18% в сегменте умных медицинских устройств</a:t>
          </a:r>
          <a:endParaRPr lang="en-US" sz="2400" b="1" dirty="0">
            <a:solidFill>
              <a:schemeClr val="bg1"/>
            </a:solidFill>
            <a:latin typeface="Calibri"/>
            <a:ea typeface="+mn-ea"/>
            <a:cs typeface="+mn-cs"/>
          </a:endParaRPr>
        </a:p>
      </dgm:t>
    </dgm:pt>
    <dgm:pt modelId="{786492F5-D397-4BFF-8CD6-C70719EE8EC7}" type="parTrans" cxnId="{BBC9D532-9666-4D18-8598-ADC8785C9EE5}">
      <dgm:prSet/>
      <dgm:spPr/>
      <dgm:t>
        <a:bodyPr/>
        <a:lstStyle/>
        <a:p>
          <a:endParaRPr lang="en-US" sz="1600">
            <a:solidFill>
              <a:schemeClr val="bg1"/>
            </a:solidFill>
          </a:endParaRPr>
        </a:p>
      </dgm:t>
    </dgm:pt>
    <dgm:pt modelId="{5407D118-DF82-41F2-B25C-B08B875AD3C1}" type="sibTrans" cxnId="{BBC9D532-9666-4D18-8598-ADC8785C9EE5}">
      <dgm:prSet/>
      <dgm:spPr/>
      <dgm:t>
        <a:bodyPr/>
        <a:lstStyle/>
        <a:p>
          <a:endParaRPr lang="en-US" sz="1600">
            <a:solidFill>
              <a:schemeClr val="bg1"/>
            </a:solidFill>
          </a:endParaRPr>
        </a:p>
      </dgm:t>
    </dgm:pt>
    <dgm:pt modelId="{05AAF50B-5C87-4E19-B1B3-38E188CC8D32}">
      <dgm:prSet phldrT="[Text]" custT="1"/>
      <dgm:spPr>
        <a:xfrm>
          <a:off x="823047" y="4061674"/>
          <a:ext cx="5181103" cy="1083451"/>
        </a:xfrm>
        <a:prstGeom prst="roundRect">
          <a:avLst/>
        </a:prstGeom>
        <a:solidFill>
          <a:srgbClr val="476655"/>
        </a:solidFill>
        <a:ln w="38100" cap="flat" cmpd="sng" algn="ctr">
          <a:solidFill>
            <a:srgbClr val="FFFFFF"/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buNone/>
          </a:pPr>
          <a:r>
            <a:rPr lang="ru-RU" sz="4000" b="1" i="0" dirty="0">
              <a:solidFill>
                <a:srgbClr val="FFFFFF"/>
              </a:solidFill>
              <a:latin typeface="Calibri"/>
              <a:ea typeface="+mn-ea"/>
              <a:cs typeface="+mn-cs"/>
            </a:rPr>
            <a:t>Целевая аудитория: миллионы пациентов</a:t>
          </a:r>
          <a:endParaRPr lang="en-US" sz="4000" b="1" dirty="0">
            <a:solidFill>
              <a:srgbClr val="FFFFFF"/>
            </a:solidFill>
            <a:latin typeface="Calibri"/>
            <a:ea typeface="+mn-ea"/>
            <a:cs typeface="+mn-cs"/>
          </a:endParaRPr>
        </a:p>
      </dgm:t>
    </dgm:pt>
    <dgm:pt modelId="{7FF2B4BD-297A-43EE-8D5C-D466EF2F37C8}" type="parTrans" cxnId="{EE9B1865-1468-41CE-9B5A-69A5D2D9CDD8}">
      <dgm:prSet/>
      <dgm:spPr/>
      <dgm:t>
        <a:bodyPr/>
        <a:lstStyle/>
        <a:p>
          <a:endParaRPr lang="en-US" sz="1600">
            <a:solidFill>
              <a:schemeClr val="bg1"/>
            </a:solidFill>
          </a:endParaRPr>
        </a:p>
      </dgm:t>
    </dgm:pt>
    <dgm:pt modelId="{16810300-1F98-4C00-98C7-7F4C93CDEE9E}" type="sibTrans" cxnId="{EE9B1865-1468-41CE-9B5A-69A5D2D9CDD8}">
      <dgm:prSet/>
      <dgm:spPr/>
      <dgm:t>
        <a:bodyPr/>
        <a:lstStyle/>
        <a:p>
          <a:endParaRPr lang="en-US" sz="1600">
            <a:solidFill>
              <a:schemeClr val="bg1"/>
            </a:solidFill>
          </a:endParaRPr>
        </a:p>
      </dgm:t>
    </dgm:pt>
    <dgm:pt modelId="{1A27FCBB-E541-4E0E-B1EF-0DC3B82F7D6B}" type="pres">
      <dgm:prSet presAssocID="{B61026FA-005D-4F83-91B7-4A67E527D09C}" presName="Name0" presStyleCnt="0">
        <dgm:presLayoutVars>
          <dgm:chMax val="7"/>
          <dgm:chPref val="7"/>
          <dgm:dir/>
        </dgm:presLayoutVars>
      </dgm:prSet>
      <dgm:spPr/>
    </dgm:pt>
    <dgm:pt modelId="{1FECFB32-E6B3-4745-B74B-03EBCFD88A4F}" type="pres">
      <dgm:prSet presAssocID="{B61026FA-005D-4F83-91B7-4A67E527D09C}" presName="Name1" presStyleCnt="0"/>
      <dgm:spPr/>
    </dgm:pt>
    <dgm:pt modelId="{E80E83BC-FA7D-41C4-ADB9-CFD4B5BC7C27}" type="pres">
      <dgm:prSet presAssocID="{B61026FA-005D-4F83-91B7-4A67E527D09C}" presName="cycle" presStyleCnt="0"/>
      <dgm:spPr/>
    </dgm:pt>
    <dgm:pt modelId="{60030C70-F1E5-4987-AFAD-C98CFD15F308}" type="pres">
      <dgm:prSet presAssocID="{B61026FA-005D-4F83-91B7-4A67E527D09C}" presName="srcNode" presStyleLbl="node1" presStyleIdx="0" presStyleCnt="3"/>
      <dgm:spPr/>
    </dgm:pt>
    <dgm:pt modelId="{75CD2D43-FF46-486F-8F92-07E6EFDCB430}" type="pres">
      <dgm:prSet presAssocID="{B61026FA-005D-4F83-91B7-4A67E527D09C}" presName="conn" presStyleLbl="parChTrans1D2" presStyleIdx="0" presStyleCnt="1"/>
      <dgm:spPr/>
    </dgm:pt>
    <dgm:pt modelId="{45661116-E63B-4383-BA11-80CAAF8FBF7E}" type="pres">
      <dgm:prSet presAssocID="{B61026FA-005D-4F83-91B7-4A67E527D09C}" presName="extraNode" presStyleLbl="node1" presStyleIdx="0" presStyleCnt="3"/>
      <dgm:spPr/>
    </dgm:pt>
    <dgm:pt modelId="{4AF4D685-69D0-43E3-9F8A-CC8E8769CF62}" type="pres">
      <dgm:prSet presAssocID="{B61026FA-005D-4F83-91B7-4A67E527D09C}" presName="dstNode" presStyleLbl="node1" presStyleIdx="0" presStyleCnt="3"/>
      <dgm:spPr/>
    </dgm:pt>
    <dgm:pt modelId="{2EDA5132-F085-4E3B-BEF6-ED2C397CDBF7}" type="pres">
      <dgm:prSet presAssocID="{C7035807-436B-4098-B283-CFDB1C2C895B}" presName="text_1" presStyleLbl="node1" presStyleIdx="0" presStyleCnt="3" custScaleX="103135" custScaleY="124476">
        <dgm:presLayoutVars>
          <dgm:bulletEnabled val="1"/>
        </dgm:presLayoutVars>
      </dgm:prSet>
      <dgm:spPr>
        <a:prstGeom prst="roundRect">
          <a:avLst/>
        </a:prstGeom>
      </dgm:spPr>
    </dgm:pt>
    <dgm:pt modelId="{4A080864-EA3F-460E-A43D-87F682A0B74D}" type="pres">
      <dgm:prSet presAssocID="{C7035807-436B-4098-B283-CFDB1C2C895B}" presName="accent_1" presStyleCnt="0"/>
      <dgm:spPr/>
    </dgm:pt>
    <dgm:pt modelId="{ED3C09F1-2D6D-4190-9E6D-EDDB3272A725}" type="pres">
      <dgm:prSet presAssocID="{C7035807-436B-4098-B283-CFDB1C2C895B}" presName="accentRepeatNode" presStyleLbl="solidFgAcc1" presStyleIdx="0" presStyleCnt="3" custScaleX="118526" custScaleY="118526"/>
      <dgm:spPr>
        <a:xfrm>
          <a:off x="-46706" y="280844"/>
          <a:ext cx="1605214" cy="1605214"/>
        </a:xfrm>
        <a:prstGeom prst="ellipse">
          <a:avLst/>
        </a:prstGeom>
        <a:solidFill>
          <a:srgbClr val="FFFFFF">
            <a:hueOff val="0"/>
            <a:satOff val="0"/>
            <a:lumOff val="0"/>
            <a:alphaOff val="0"/>
          </a:srgbClr>
        </a:solidFill>
        <a:ln w="38100" cap="flat" cmpd="sng" algn="ctr">
          <a:solidFill>
            <a:srgbClr val="476655"/>
          </a:solidFill>
          <a:prstDash val="solid"/>
        </a:ln>
        <a:effectLst/>
      </dgm:spPr>
    </dgm:pt>
    <dgm:pt modelId="{890952B4-38AA-41FF-A5D3-8211D557B0E1}" type="pres">
      <dgm:prSet presAssocID="{493133E4-0A75-4988-B893-C64C3896137C}" presName="text_2" presStyleLbl="node1" presStyleIdx="1" presStyleCnt="3" custScaleX="104908" custScaleY="154926" custLinFactNeighborX="-178" custLinFactNeighborY="18173">
        <dgm:presLayoutVars>
          <dgm:bulletEnabled val="1"/>
        </dgm:presLayoutVars>
      </dgm:prSet>
      <dgm:spPr>
        <a:prstGeom prst="roundRect">
          <a:avLst/>
        </a:prstGeom>
      </dgm:spPr>
    </dgm:pt>
    <dgm:pt modelId="{E83AB650-1351-42AD-B40B-62B6DEA53B72}" type="pres">
      <dgm:prSet presAssocID="{493133E4-0A75-4988-B893-C64C3896137C}" presName="accent_2" presStyleCnt="0"/>
      <dgm:spPr/>
    </dgm:pt>
    <dgm:pt modelId="{BCF104F0-8207-4D4B-8D30-9B5FF072325D}" type="pres">
      <dgm:prSet presAssocID="{493133E4-0A75-4988-B893-C64C3896137C}" presName="accentRepeatNode" presStyleLbl="solidFgAcc1" presStyleIdx="1" presStyleCnt="3" custScaleX="120732" custScaleY="120732" custLinFactNeighborX="-1652" custLinFactNeighborY="11340"/>
      <dgm:spPr>
        <a:xfrm>
          <a:off x="309816" y="2044662"/>
          <a:ext cx="1635090" cy="1635090"/>
        </a:xfrm>
        <a:prstGeom prst="ellipse">
          <a:avLst/>
        </a:prstGeom>
        <a:solidFill>
          <a:srgbClr val="FFFFFF">
            <a:hueOff val="0"/>
            <a:satOff val="0"/>
            <a:lumOff val="0"/>
            <a:alphaOff val="0"/>
          </a:srgbClr>
        </a:solidFill>
        <a:ln w="38100" cap="flat" cmpd="sng" algn="ctr">
          <a:solidFill>
            <a:srgbClr val="476655"/>
          </a:solidFill>
          <a:prstDash val="solid"/>
        </a:ln>
        <a:effectLst/>
      </dgm:spPr>
    </dgm:pt>
    <dgm:pt modelId="{1D64D228-CAB5-4574-A504-DE95AB25EA27}" type="pres">
      <dgm:prSet presAssocID="{05AAF50B-5C87-4E19-B1B3-38E188CC8D32}" presName="text_3" presStyleLbl="node1" presStyleIdx="2" presStyleCnt="3" custLinFactNeighborX="1296" custLinFactNeighborY="24883">
        <dgm:presLayoutVars>
          <dgm:bulletEnabled val="1"/>
        </dgm:presLayoutVars>
      </dgm:prSet>
      <dgm:spPr>
        <a:prstGeom prst="roundRect">
          <a:avLst/>
        </a:prstGeom>
      </dgm:spPr>
    </dgm:pt>
    <dgm:pt modelId="{BF4E84FF-9029-4B61-A15A-25C1445C740A}" type="pres">
      <dgm:prSet presAssocID="{05AAF50B-5C87-4E19-B1B3-38E188CC8D32}" presName="accent_3" presStyleCnt="0"/>
      <dgm:spPr/>
    </dgm:pt>
    <dgm:pt modelId="{D318C2A8-EF24-405C-81FA-6A044674B627}" type="pres">
      <dgm:prSet presAssocID="{05AAF50B-5C87-4E19-B1B3-38E188CC8D32}" presName="accentRepeatNode" presStyleLbl="solidFgAcc1" presStyleIdx="2" presStyleCnt="3" custLinFactNeighborX="-13987" custLinFactNeighborY="17269"/>
      <dgm:spPr>
        <a:xfrm>
          <a:off x="0" y="3890524"/>
          <a:ext cx="1354314" cy="1354314"/>
        </a:xfrm>
        <a:prstGeom prst="ellipse">
          <a:avLst/>
        </a:prstGeom>
        <a:solidFill>
          <a:srgbClr val="FFFFFF">
            <a:hueOff val="0"/>
            <a:satOff val="0"/>
            <a:lumOff val="0"/>
            <a:alphaOff val="0"/>
          </a:srgbClr>
        </a:solidFill>
        <a:ln w="38100" cap="flat" cmpd="sng" algn="ctr">
          <a:solidFill>
            <a:srgbClr val="476655"/>
          </a:solidFill>
          <a:prstDash val="solid"/>
        </a:ln>
        <a:effectLst/>
      </dgm:spPr>
    </dgm:pt>
  </dgm:ptLst>
  <dgm:cxnLst>
    <dgm:cxn modelId="{B62A9530-F903-664A-89C6-DAD414C0ED72}" type="presOf" srcId="{05AAF50B-5C87-4E19-B1B3-38E188CC8D32}" destId="{1D64D228-CAB5-4574-A504-DE95AB25EA27}" srcOrd="0" destOrd="0" presId="urn:microsoft.com/office/officeart/2008/layout/VerticalCurvedList#1"/>
    <dgm:cxn modelId="{BBC9D532-9666-4D18-8598-ADC8785C9EE5}" srcId="{B61026FA-005D-4F83-91B7-4A67E527D09C}" destId="{493133E4-0A75-4988-B893-C64C3896137C}" srcOrd="1" destOrd="0" parTransId="{786492F5-D397-4BFF-8CD6-C70719EE8EC7}" sibTransId="{5407D118-DF82-41F2-B25C-B08B875AD3C1}"/>
    <dgm:cxn modelId="{4108BF3B-2A79-4849-8B84-9C7D5064644E}" type="presOf" srcId="{493133E4-0A75-4988-B893-C64C3896137C}" destId="{890952B4-38AA-41FF-A5D3-8211D557B0E1}" srcOrd="0" destOrd="0" presId="urn:microsoft.com/office/officeart/2008/layout/VerticalCurvedList#1"/>
    <dgm:cxn modelId="{A06B8B42-2991-574A-B300-7570D0468C1B}" type="presOf" srcId="{C7035807-436B-4098-B283-CFDB1C2C895B}" destId="{2EDA5132-F085-4E3B-BEF6-ED2C397CDBF7}" srcOrd="0" destOrd="0" presId="urn:microsoft.com/office/officeart/2008/layout/VerticalCurvedList#1"/>
    <dgm:cxn modelId="{9D11DD43-469B-4849-9BB1-87F4C316A7C3}" type="presOf" srcId="{9FD588D3-FE2F-4AEF-ABC5-9048826E4994}" destId="{75CD2D43-FF46-486F-8F92-07E6EFDCB430}" srcOrd="0" destOrd="0" presId="urn:microsoft.com/office/officeart/2008/layout/VerticalCurvedList#1"/>
    <dgm:cxn modelId="{EE9B1865-1468-41CE-9B5A-69A5D2D9CDD8}" srcId="{B61026FA-005D-4F83-91B7-4A67E527D09C}" destId="{05AAF50B-5C87-4E19-B1B3-38E188CC8D32}" srcOrd="2" destOrd="0" parTransId="{7FF2B4BD-297A-43EE-8D5C-D466EF2F37C8}" sibTransId="{16810300-1F98-4C00-98C7-7F4C93CDEE9E}"/>
    <dgm:cxn modelId="{AAD16551-5A5E-FC49-BB58-6B94BB6104A9}" type="presOf" srcId="{B61026FA-005D-4F83-91B7-4A67E527D09C}" destId="{1A27FCBB-E541-4E0E-B1EF-0DC3B82F7D6B}" srcOrd="0" destOrd="0" presId="urn:microsoft.com/office/officeart/2008/layout/VerticalCurvedList#1"/>
    <dgm:cxn modelId="{568EF7AE-5E7A-4A4B-8C1E-7742DE39B02B}" srcId="{B61026FA-005D-4F83-91B7-4A67E527D09C}" destId="{C7035807-436B-4098-B283-CFDB1C2C895B}" srcOrd="0" destOrd="0" parTransId="{CF38784C-E47C-4381-88BA-3A6C34619753}" sibTransId="{9FD588D3-FE2F-4AEF-ABC5-9048826E4994}"/>
    <dgm:cxn modelId="{A5C964ED-2DBA-7442-846C-91AD59BC5796}" type="presParOf" srcId="{1A27FCBB-E541-4E0E-B1EF-0DC3B82F7D6B}" destId="{1FECFB32-E6B3-4745-B74B-03EBCFD88A4F}" srcOrd="0" destOrd="0" presId="urn:microsoft.com/office/officeart/2008/layout/VerticalCurvedList#1"/>
    <dgm:cxn modelId="{C250C0CC-D4B7-D747-A48E-2EE8033D92A0}" type="presParOf" srcId="{1FECFB32-E6B3-4745-B74B-03EBCFD88A4F}" destId="{E80E83BC-FA7D-41C4-ADB9-CFD4B5BC7C27}" srcOrd="0" destOrd="0" presId="urn:microsoft.com/office/officeart/2008/layout/VerticalCurvedList#1"/>
    <dgm:cxn modelId="{5103C171-47F0-F448-A513-4649D65C8DC6}" type="presParOf" srcId="{E80E83BC-FA7D-41C4-ADB9-CFD4B5BC7C27}" destId="{60030C70-F1E5-4987-AFAD-C98CFD15F308}" srcOrd="0" destOrd="0" presId="urn:microsoft.com/office/officeart/2008/layout/VerticalCurvedList#1"/>
    <dgm:cxn modelId="{E94CB5FA-7DA1-CE43-965F-1C56B534F3B0}" type="presParOf" srcId="{E80E83BC-FA7D-41C4-ADB9-CFD4B5BC7C27}" destId="{75CD2D43-FF46-486F-8F92-07E6EFDCB430}" srcOrd="1" destOrd="0" presId="urn:microsoft.com/office/officeart/2008/layout/VerticalCurvedList#1"/>
    <dgm:cxn modelId="{1C501B0C-49B4-324C-8988-6B90A9E03655}" type="presParOf" srcId="{E80E83BC-FA7D-41C4-ADB9-CFD4B5BC7C27}" destId="{45661116-E63B-4383-BA11-80CAAF8FBF7E}" srcOrd="2" destOrd="0" presId="urn:microsoft.com/office/officeart/2008/layout/VerticalCurvedList#1"/>
    <dgm:cxn modelId="{52558EF1-08FD-B449-B9A6-F3D939E069D1}" type="presParOf" srcId="{E80E83BC-FA7D-41C4-ADB9-CFD4B5BC7C27}" destId="{4AF4D685-69D0-43E3-9F8A-CC8E8769CF62}" srcOrd="3" destOrd="0" presId="urn:microsoft.com/office/officeart/2008/layout/VerticalCurvedList#1"/>
    <dgm:cxn modelId="{2D1A91BD-03DB-8C4D-AB30-A328336DEE67}" type="presParOf" srcId="{1FECFB32-E6B3-4745-B74B-03EBCFD88A4F}" destId="{2EDA5132-F085-4E3B-BEF6-ED2C397CDBF7}" srcOrd="1" destOrd="0" presId="urn:microsoft.com/office/officeart/2008/layout/VerticalCurvedList#1"/>
    <dgm:cxn modelId="{EC753BC0-7D69-EA4F-8735-52DCD0657939}" type="presParOf" srcId="{1FECFB32-E6B3-4745-B74B-03EBCFD88A4F}" destId="{4A080864-EA3F-460E-A43D-87F682A0B74D}" srcOrd="2" destOrd="0" presId="urn:microsoft.com/office/officeart/2008/layout/VerticalCurvedList#1"/>
    <dgm:cxn modelId="{BABBE586-BBBD-6F46-ACE8-031A6CCC0E93}" type="presParOf" srcId="{4A080864-EA3F-460E-A43D-87F682A0B74D}" destId="{ED3C09F1-2D6D-4190-9E6D-EDDB3272A725}" srcOrd="0" destOrd="0" presId="urn:microsoft.com/office/officeart/2008/layout/VerticalCurvedList#1"/>
    <dgm:cxn modelId="{3B29E863-6DED-8D46-B54A-437B4977CD9F}" type="presParOf" srcId="{1FECFB32-E6B3-4745-B74B-03EBCFD88A4F}" destId="{890952B4-38AA-41FF-A5D3-8211D557B0E1}" srcOrd="3" destOrd="0" presId="urn:microsoft.com/office/officeart/2008/layout/VerticalCurvedList#1"/>
    <dgm:cxn modelId="{B716654D-076E-CE44-8EB2-B37B5E56536D}" type="presParOf" srcId="{1FECFB32-E6B3-4745-B74B-03EBCFD88A4F}" destId="{E83AB650-1351-42AD-B40B-62B6DEA53B72}" srcOrd="4" destOrd="0" presId="urn:microsoft.com/office/officeart/2008/layout/VerticalCurvedList#1"/>
    <dgm:cxn modelId="{8AD5E4A0-37D0-C740-9CD1-3AF105912A9F}" type="presParOf" srcId="{E83AB650-1351-42AD-B40B-62B6DEA53B72}" destId="{BCF104F0-8207-4D4B-8D30-9B5FF072325D}" srcOrd="0" destOrd="0" presId="urn:microsoft.com/office/officeart/2008/layout/VerticalCurvedList#1"/>
    <dgm:cxn modelId="{B466FB31-7EC1-DB49-9A79-E36C4F9ECA0D}" type="presParOf" srcId="{1FECFB32-E6B3-4745-B74B-03EBCFD88A4F}" destId="{1D64D228-CAB5-4574-A504-DE95AB25EA27}" srcOrd="5" destOrd="0" presId="urn:microsoft.com/office/officeart/2008/layout/VerticalCurvedList#1"/>
    <dgm:cxn modelId="{CF13D80E-21A3-F04D-A365-93DD4374314B}" type="presParOf" srcId="{1FECFB32-E6B3-4745-B74B-03EBCFD88A4F}" destId="{BF4E84FF-9029-4B61-A15A-25C1445C740A}" srcOrd="6" destOrd="0" presId="urn:microsoft.com/office/officeart/2008/layout/VerticalCurvedList#1"/>
    <dgm:cxn modelId="{4AFA633E-C550-B24D-BA84-81DB74662097}" type="presParOf" srcId="{BF4E84FF-9029-4B61-A15A-25C1445C740A}" destId="{D318C2A8-EF24-405C-81FA-6A044674B627}" srcOrd="0" destOrd="0" presId="urn:microsoft.com/office/officeart/2008/layout/VerticalCurvedList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BCAD5D-6BB4-41BE-8FF5-884ABC5489AF}">
      <dsp:nvSpPr>
        <dsp:cNvPr id="0" name=""/>
        <dsp:cNvSpPr/>
      </dsp:nvSpPr>
      <dsp:spPr bwMode="white">
        <a:xfrm>
          <a:off x="1802433" y="71437"/>
          <a:ext cx="3429000" cy="3429000"/>
        </a:xfrm>
        <a:prstGeom prst="ellipse">
          <a:avLst/>
        </a:prstGeom>
        <a:solidFill>
          <a:srgbClr val="476655"/>
        </a:solidFill>
        <a:ln w="57150" cap="flat" cmpd="sng" algn="ctr">
          <a:solidFill>
            <a:schemeClr val="bg1"/>
          </a:solidFill>
          <a:prstDash val="solid"/>
        </a:ln>
        <a:effectLst>
          <a:outerShdw blurRad="50800" dist="317500" dir="10140000" sx="99000" sy="99000" algn="tl" rotWithShape="0">
            <a:prstClr val="black">
              <a:alpha val="7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 </a:t>
          </a:r>
        </a:p>
      </dsp:txBody>
      <dsp:txXfrm>
        <a:off x="2259634" y="671512"/>
        <a:ext cx="2514600" cy="1543050"/>
      </dsp:txXfrm>
    </dsp:sp>
    <dsp:sp modelId="{FDF93992-124F-4357-849D-F6E9D5C247E1}">
      <dsp:nvSpPr>
        <dsp:cNvPr id="0" name=""/>
        <dsp:cNvSpPr/>
      </dsp:nvSpPr>
      <dsp:spPr bwMode="white">
        <a:xfrm>
          <a:off x="3039731" y="2214562"/>
          <a:ext cx="3429000" cy="3429000"/>
        </a:xfrm>
        <a:prstGeom prst="ellipse">
          <a:avLst/>
        </a:prstGeom>
        <a:solidFill>
          <a:srgbClr val="759F88"/>
        </a:solidFill>
        <a:ln w="57150" cap="flat" cmpd="sng" algn="ctr">
          <a:solidFill>
            <a:schemeClr val="bg1"/>
          </a:solidFill>
          <a:prstDash val="solid"/>
        </a:ln>
        <a:effectLst>
          <a:outerShdw blurRad="50800" dist="50800" dir="5400000" sx="37000" sy="37000" algn="ctr" rotWithShape="0">
            <a:srgbClr val="000000">
              <a:alpha val="43137"/>
            </a:srgbClr>
          </a:outerShdw>
        </a:effectLst>
      </dsp:spPr>
      <dsp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 </a:t>
          </a:r>
        </a:p>
      </dsp:txBody>
      <dsp:txXfrm>
        <a:off x="4088434" y="3100387"/>
        <a:ext cx="2057400" cy="1885950"/>
      </dsp:txXfrm>
    </dsp:sp>
    <dsp:sp modelId="{8E7DD7EB-DCE7-463C-B9E9-6970FAFCD0CC}">
      <dsp:nvSpPr>
        <dsp:cNvPr id="0" name=""/>
        <dsp:cNvSpPr/>
      </dsp:nvSpPr>
      <dsp:spPr bwMode="white">
        <a:xfrm>
          <a:off x="565136" y="2214562"/>
          <a:ext cx="3429000" cy="3429000"/>
        </a:xfrm>
        <a:prstGeom prst="ellipse">
          <a:avLst/>
        </a:prstGeom>
        <a:solidFill>
          <a:schemeClr val="bg1"/>
        </a:solidFill>
        <a:ln w="57150" cap="flat" cmpd="sng" algn="ctr">
          <a:solidFill>
            <a:srgbClr val="476655"/>
          </a:solidFill>
          <a:prstDash val="solid"/>
        </a:ln>
        <a:effectLst>
          <a:outerShdw blurRad="50800" dist="139700" dir="11820000" sx="103000" sy="103000" algn="t" rotWithShape="0">
            <a:prstClr val="black"/>
          </a:outerShdw>
          <a:reflection stA="45000" endPos="0" dist="50800" dir="5400000" sy="-100000" algn="bl" rotWithShape="0"/>
        </a:effectLst>
        <a:scene3d>
          <a:camera prst="orthographicFront"/>
          <a:lightRig rig="threePt" dir="t"/>
        </a:scene3d>
        <a:sp3d>
          <a:bevelT w="127000"/>
        </a:sp3d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 </a:t>
          </a:r>
        </a:p>
      </dsp:txBody>
      <dsp:txXfrm>
        <a:off x="888033" y="3100387"/>
        <a:ext cx="2057400" cy="188595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CD2D43-FF46-486F-8F92-07E6EFDCB430}">
      <dsp:nvSpPr>
        <dsp:cNvPr id="0" name=""/>
        <dsp:cNvSpPr/>
      </dsp:nvSpPr>
      <dsp:spPr>
        <a:xfrm>
          <a:off x="-9530192" y="-1457329"/>
          <a:ext cx="11356110" cy="11356110"/>
        </a:xfrm>
        <a:prstGeom prst="blockArc">
          <a:avLst>
            <a:gd name="adj1" fmla="val 18900000"/>
            <a:gd name="adj2" fmla="val 2700000"/>
            <a:gd name="adj3" fmla="val 296"/>
          </a:avLst>
        </a:prstGeom>
        <a:solidFill>
          <a:srgbClr val="000000">
            <a:lumMod val="50000"/>
            <a:lumOff val="50000"/>
          </a:srgb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EDA5132-F085-4E3B-BEF6-ED2C397CDBF7}">
      <dsp:nvSpPr>
        <dsp:cNvPr id="0" name=""/>
        <dsp:cNvSpPr/>
      </dsp:nvSpPr>
      <dsp:spPr>
        <a:xfrm>
          <a:off x="1057413" y="637532"/>
          <a:ext cx="8102114" cy="2101516"/>
        </a:xfrm>
        <a:prstGeom prst="roundRect">
          <a:avLst/>
        </a:prstGeom>
        <a:solidFill>
          <a:srgbClr val="476655"/>
        </a:solidFill>
        <a:ln w="38100" cap="flat" cmpd="sng" algn="ctr">
          <a:solidFill>
            <a:srgbClr val="FFFFFF"/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40080" tIns="91440" rIns="91440" bIns="9144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600" b="1" i="0" kern="1200" dirty="0"/>
            <a:t>Объём рынка: 2,8 млрд рублей</a:t>
          </a:r>
          <a:endParaRPr lang="en-US" sz="3600" b="1" kern="1200" dirty="0">
            <a:solidFill>
              <a:srgbClr val="FFFFFF"/>
            </a:solidFill>
            <a:latin typeface="Calibri"/>
            <a:ea typeface="+mn-ea"/>
            <a:cs typeface="+mn-cs"/>
          </a:endParaRPr>
        </a:p>
      </dsp:txBody>
      <dsp:txXfrm>
        <a:off x="1160001" y="740120"/>
        <a:ext cx="7896938" cy="1896340"/>
      </dsp:txXfrm>
    </dsp:sp>
    <dsp:sp modelId="{ED3C09F1-2D6D-4190-9E6D-EDDB3272A725}">
      <dsp:nvSpPr>
        <dsp:cNvPr id="0" name=""/>
        <dsp:cNvSpPr/>
      </dsp:nvSpPr>
      <dsp:spPr>
        <a:xfrm>
          <a:off x="-70110" y="437625"/>
          <a:ext cx="2501328" cy="2501328"/>
        </a:xfrm>
        <a:prstGeom prst="ellipse">
          <a:avLst/>
        </a:prstGeom>
        <a:solidFill>
          <a:srgbClr val="FFFFFF">
            <a:hueOff val="0"/>
            <a:satOff val="0"/>
            <a:lumOff val="0"/>
            <a:alphaOff val="0"/>
          </a:srgbClr>
        </a:solidFill>
        <a:ln w="38100" cap="flat" cmpd="sng" algn="ctr">
          <a:solidFill>
            <a:srgbClr val="476655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90952B4-38AA-41FF-A5D3-8211D557B0E1}">
      <dsp:nvSpPr>
        <dsp:cNvPr id="0" name=""/>
        <dsp:cNvSpPr/>
      </dsp:nvSpPr>
      <dsp:spPr>
        <a:xfrm>
          <a:off x="1603634" y="3219738"/>
          <a:ext cx="7597585" cy="2615600"/>
        </a:xfrm>
        <a:prstGeom prst="roundRect">
          <a:avLst/>
        </a:prstGeom>
        <a:solidFill>
          <a:srgbClr val="476655"/>
        </a:solidFill>
        <a:ln w="38100" cap="flat" cmpd="sng" algn="ctr">
          <a:solidFill>
            <a:srgbClr val="FFFFFF"/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40080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i="0" kern="1200" dirty="0">
              <a:solidFill>
                <a:schemeClr val="bg1"/>
              </a:solidFill>
              <a:latin typeface="Calibri"/>
              <a:ea typeface="+mn-ea"/>
              <a:cs typeface="+mn-cs"/>
            </a:rPr>
            <a:t>CAGR </a:t>
          </a:r>
          <a:r>
            <a:rPr lang="ru-RU" sz="2400" b="1" i="0" kern="1200" dirty="0">
              <a:solidFill>
                <a:schemeClr val="bg1"/>
              </a:solidFill>
              <a:latin typeface="Calibri"/>
              <a:ea typeface="+mn-ea"/>
              <a:cs typeface="+mn-cs"/>
            </a:rPr>
            <a:t>роста: CAGR 14-16% в сегменте неинвазивных технологий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ru-RU" sz="2400" b="1" i="0" kern="1200" dirty="0">
              <a:solidFill>
                <a:schemeClr val="bg1"/>
              </a:solidFill>
              <a:latin typeface="Calibri"/>
              <a:ea typeface="+mn-ea"/>
              <a:cs typeface="+mn-cs"/>
            </a:rPr>
            <a:t>CAGR 11% в общем сегменте мониторинга диабета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ru-RU" sz="2400" b="1" i="0" kern="1200" dirty="0">
              <a:solidFill>
                <a:schemeClr val="bg1"/>
              </a:solidFill>
              <a:latin typeface="Calibri"/>
              <a:ea typeface="+mn-ea"/>
              <a:cs typeface="+mn-cs"/>
            </a:rPr>
            <a:t>CAGR 18% в сегменте умных медицинских устройств</a:t>
          </a:r>
          <a:endParaRPr lang="en-US" sz="2400" b="1" kern="1200" dirty="0">
            <a:solidFill>
              <a:schemeClr val="bg1"/>
            </a:solidFill>
            <a:latin typeface="Calibri"/>
            <a:ea typeface="+mn-ea"/>
            <a:cs typeface="+mn-cs"/>
          </a:endParaRPr>
        </a:p>
      </dsp:txBody>
      <dsp:txXfrm>
        <a:off x="1731317" y="3347421"/>
        <a:ext cx="7342219" cy="2360234"/>
      </dsp:txXfrm>
    </dsp:sp>
    <dsp:sp modelId="{BCF104F0-8207-4D4B-8D30-9B5FF072325D}">
      <dsp:nvSpPr>
        <dsp:cNvPr id="0" name=""/>
        <dsp:cNvSpPr/>
      </dsp:nvSpPr>
      <dsp:spPr>
        <a:xfrm>
          <a:off x="485442" y="3186099"/>
          <a:ext cx="2547883" cy="2547883"/>
        </a:xfrm>
        <a:prstGeom prst="ellipse">
          <a:avLst/>
        </a:prstGeom>
        <a:solidFill>
          <a:srgbClr val="FFFFFF">
            <a:hueOff val="0"/>
            <a:satOff val="0"/>
            <a:lumOff val="0"/>
            <a:alphaOff val="0"/>
          </a:srgbClr>
        </a:solidFill>
        <a:ln w="38100" cap="flat" cmpd="sng" algn="ctr">
          <a:solidFill>
            <a:srgbClr val="476655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D64D228-CAB5-4574-A504-DE95AB25EA27}">
      <dsp:nvSpPr>
        <dsp:cNvPr id="0" name=""/>
        <dsp:cNvSpPr/>
      </dsp:nvSpPr>
      <dsp:spPr>
        <a:xfrm>
          <a:off x="1282365" y="6329112"/>
          <a:ext cx="7855834" cy="1688290"/>
        </a:xfrm>
        <a:prstGeom prst="roundRect">
          <a:avLst/>
        </a:prstGeom>
        <a:solidFill>
          <a:srgbClr val="476655"/>
        </a:solidFill>
        <a:ln w="38100" cap="flat" cmpd="sng" algn="ctr">
          <a:solidFill>
            <a:srgbClr val="FFFFFF"/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40080" tIns="101600" rIns="101600" bIns="1016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000" b="1" i="0" kern="1200" dirty="0">
              <a:solidFill>
                <a:srgbClr val="FFFFFF"/>
              </a:solidFill>
              <a:latin typeface="Calibri"/>
              <a:ea typeface="+mn-ea"/>
              <a:cs typeface="+mn-cs"/>
            </a:rPr>
            <a:t>Целевая аудитория: миллионы пациентов</a:t>
          </a:r>
          <a:endParaRPr lang="en-US" sz="4000" b="1" kern="1200" dirty="0">
            <a:solidFill>
              <a:srgbClr val="FFFFFF"/>
            </a:solidFill>
            <a:latin typeface="Calibri"/>
            <a:ea typeface="+mn-ea"/>
            <a:cs typeface="+mn-cs"/>
          </a:endParaRPr>
        </a:p>
      </dsp:txBody>
      <dsp:txXfrm>
        <a:off x="1364781" y="6411528"/>
        <a:ext cx="7691002" cy="1523458"/>
      </dsp:txXfrm>
    </dsp:sp>
    <dsp:sp modelId="{D318C2A8-EF24-405C-81FA-6A044674B627}">
      <dsp:nvSpPr>
        <dsp:cNvPr id="0" name=""/>
        <dsp:cNvSpPr/>
      </dsp:nvSpPr>
      <dsp:spPr>
        <a:xfrm>
          <a:off x="0" y="6062417"/>
          <a:ext cx="2110362" cy="2110362"/>
        </a:xfrm>
        <a:prstGeom prst="ellipse">
          <a:avLst/>
        </a:prstGeom>
        <a:solidFill>
          <a:srgbClr val="FFFFFF">
            <a:hueOff val="0"/>
            <a:satOff val="0"/>
            <a:lumOff val="0"/>
            <a:alphaOff val="0"/>
          </a:srgbClr>
        </a:solidFill>
        <a:ln w="38100" cap="flat" cmpd="sng" algn="ctr">
          <a:solidFill>
            <a:srgbClr val="476655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#1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srcNode" val="srcNode"/>
            <dgm:param type="dstNode" val="dstNode"/>
            <dgm:param type="endSty" val="noArr"/>
            <dgm:param type="connRout" val="curve"/>
            <dgm:param type="begPts" val="ctr"/>
            <dgm:param type="endPts" val="ct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7924800" cy="515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10358438" y="0"/>
            <a:ext cx="7924800" cy="515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C741F1-95CE-41A2-B8B8-1E355517EABF}" type="datetimeFigureOut">
              <a:rPr lang="ru-RU" smtClean="0"/>
              <a:t>22.10.2025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771063"/>
            <a:ext cx="7924800" cy="515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10358438" y="9771063"/>
            <a:ext cx="7924800" cy="515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310025-BBBB-439D-9739-690E798A4D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60847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310025-BBBB-439D-9739-690E798A4D6E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21414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3650" b="0" i="1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0" b="0" i="0">
                <a:solidFill>
                  <a:srgbClr val="568CD5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3650" b="0" i="1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8000" b="0" i="0">
                <a:solidFill>
                  <a:srgbClr val="568CD5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3650" b="0" i="1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10/22/2025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3650" b="0" i="1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10/22/2025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10/22/2025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568C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639316" y="2195099"/>
            <a:ext cx="1700529" cy="21056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3650" b="0" i="1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481804" y="2762980"/>
            <a:ext cx="9209405" cy="44208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0" b="0" i="0">
                <a:solidFill>
                  <a:srgbClr val="568CD5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image" Target="../media/image15.jpeg"/><Relationship Id="rId4" Type="http://schemas.openxmlformats.org/officeDocument/2006/relationships/image" Target="../media/image9.png"/><Relationship Id="rId9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476655">
            <a:alpha val="9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TextBox 102">
            <a:extLst>
              <a:ext uri="{FF2B5EF4-FFF2-40B4-BE49-F238E27FC236}">
                <a16:creationId xmlns:a16="http://schemas.microsoft.com/office/drawing/2014/main" id="{4449670A-2924-42AA-9AED-52F7C0A96A6A}"/>
              </a:ext>
            </a:extLst>
          </p:cNvPr>
          <p:cNvSpPr txBox="1"/>
          <p:nvPr/>
        </p:nvSpPr>
        <p:spPr>
          <a:xfrm>
            <a:off x="10591800" y="164302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8494A8FD-B951-4B2C-9775-611EEDAE9AC3}"/>
              </a:ext>
            </a:extLst>
          </p:cNvPr>
          <p:cNvSpPr txBox="1"/>
          <p:nvPr/>
        </p:nvSpPr>
        <p:spPr>
          <a:xfrm>
            <a:off x="914400" y="3543300"/>
            <a:ext cx="11344355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8000" b="1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Революционное носимое устройство для мониторинга диабета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6F6769E-D3D1-46D4-AF6C-764924B511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800" y="571500"/>
            <a:ext cx="14916150" cy="994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682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4766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Donut 2">
            <a:extLst>
              <a:ext uri="{FF2B5EF4-FFF2-40B4-BE49-F238E27FC236}">
                <a16:creationId xmlns:a16="http://schemas.microsoft.com/office/drawing/2014/main" id="{682ECDA8-1FC4-43CD-8515-49886293BB15}"/>
              </a:ext>
            </a:extLst>
          </p:cNvPr>
          <p:cNvSpPr/>
          <p:nvPr/>
        </p:nvSpPr>
        <p:spPr>
          <a:xfrm>
            <a:off x="1764249" y="2921928"/>
            <a:ext cx="6297196" cy="6350984"/>
          </a:xfrm>
          <a:prstGeom prst="donut">
            <a:avLst>
              <a:gd name="adj" fmla="val 10687"/>
            </a:avLst>
          </a:prstGeom>
          <a:gradFill>
            <a:gsLst>
              <a:gs pos="16000">
                <a:schemeClr val="bg1">
                  <a:lumMod val="95000"/>
                </a:schemeClr>
              </a:gs>
              <a:gs pos="87000">
                <a:schemeClr val="bg1">
                  <a:lumMod val="65000"/>
                  <a:alpha val="52000"/>
                </a:schemeClr>
              </a:gs>
            </a:gsLst>
            <a:lin ang="2700000" scaled="0"/>
          </a:gradFill>
          <a:ln>
            <a:noFill/>
          </a:ln>
          <a:effectLst>
            <a:outerShdw blurRad="114300" sx="3000" sy="3000" algn="ctr" rotWithShape="0">
              <a:srgbClr val="000000">
                <a:alpha val="81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98" name="Oval 26">
            <a:extLst>
              <a:ext uri="{FF2B5EF4-FFF2-40B4-BE49-F238E27FC236}">
                <a16:creationId xmlns:a16="http://schemas.microsoft.com/office/drawing/2014/main" id="{EBDF3604-983B-4CA4-826E-A1118209AE1B}"/>
              </a:ext>
            </a:extLst>
          </p:cNvPr>
          <p:cNvSpPr/>
          <p:nvPr/>
        </p:nvSpPr>
        <p:spPr>
          <a:xfrm>
            <a:off x="2372586" y="3575492"/>
            <a:ext cx="5075582" cy="5073208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228600" dir="1200000" sx="109000" sy="109000" algn="ctr" rotWithShape="0">
              <a:srgbClr val="000000">
                <a:alpha val="81000"/>
              </a:srgbClr>
            </a:outerShdw>
          </a:effectLst>
          <a:scene3d>
            <a:camera prst="orthographicFront"/>
            <a:lightRig rig="balanced" dir="t"/>
          </a:scene3d>
          <a:sp3d prstMaterial="powder">
            <a:bevelT w="1270000" h="1270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grpSp>
        <p:nvGrpSpPr>
          <p:cNvPr id="26" name="Group 4">
            <a:extLst>
              <a:ext uri="{FF2B5EF4-FFF2-40B4-BE49-F238E27FC236}">
                <a16:creationId xmlns:a16="http://schemas.microsoft.com/office/drawing/2014/main" id="{8522A174-031D-444B-9FF0-84B79674B256}"/>
              </a:ext>
            </a:extLst>
          </p:cNvPr>
          <p:cNvGrpSpPr/>
          <p:nvPr/>
        </p:nvGrpSpPr>
        <p:grpSpPr>
          <a:xfrm>
            <a:off x="3283334" y="3575493"/>
            <a:ext cx="4164834" cy="4864690"/>
            <a:chOff x="1437138" y="2438661"/>
            <a:chExt cx="2085297" cy="2479187"/>
          </a:xfrm>
          <a:solidFill>
            <a:srgbClr val="476655"/>
          </a:solidFill>
        </p:grpSpPr>
        <p:sp>
          <p:nvSpPr>
            <p:cNvPr id="27" name="Freeform 105">
              <a:extLst>
                <a:ext uri="{FF2B5EF4-FFF2-40B4-BE49-F238E27FC236}">
                  <a16:creationId xmlns:a16="http://schemas.microsoft.com/office/drawing/2014/main" id="{A9E1F6C3-B054-4228-996A-8BAB9E050779}"/>
                </a:ext>
              </a:extLst>
            </p:cNvPr>
            <p:cNvSpPr/>
            <p:nvPr/>
          </p:nvSpPr>
          <p:spPr bwMode="auto">
            <a:xfrm>
              <a:off x="2460960" y="2498034"/>
              <a:ext cx="27515" cy="11585"/>
            </a:xfrm>
            <a:custGeom>
              <a:avLst/>
              <a:gdLst/>
              <a:ahLst/>
              <a:cxnLst>
                <a:cxn ang="0">
                  <a:pos x="12" y="0"/>
                </a:cxn>
                <a:cxn ang="0">
                  <a:pos x="18" y="2"/>
                </a:cxn>
                <a:cxn ang="0">
                  <a:pos x="19" y="3"/>
                </a:cxn>
                <a:cxn ang="0">
                  <a:pos x="19" y="4"/>
                </a:cxn>
                <a:cxn ang="0">
                  <a:pos x="16" y="6"/>
                </a:cxn>
                <a:cxn ang="0">
                  <a:pos x="15" y="7"/>
                </a:cxn>
                <a:cxn ang="0">
                  <a:pos x="13" y="8"/>
                </a:cxn>
                <a:cxn ang="0">
                  <a:pos x="13" y="8"/>
                </a:cxn>
                <a:cxn ang="0">
                  <a:pos x="10" y="7"/>
                </a:cxn>
                <a:cxn ang="0">
                  <a:pos x="6" y="5"/>
                </a:cxn>
                <a:cxn ang="0">
                  <a:pos x="3" y="3"/>
                </a:cxn>
                <a:cxn ang="0">
                  <a:pos x="1" y="2"/>
                </a:cxn>
                <a:cxn ang="0">
                  <a:pos x="0" y="1"/>
                </a:cxn>
                <a:cxn ang="0">
                  <a:pos x="6" y="1"/>
                </a:cxn>
                <a:cxn ang="0">
                  <a:pos x="12" y="0"/>
                </a:cxn>
              </a:cxnLst>
              <a:rect l="0" t="0" r="r" b="b"/>
              <a:pathLst>
                <a:path w="19" h="8">
                  <a:moveTo>
                    <a:pt x="12" y="0"/>
                  </a:moveTo>
                  <a:lnTo>
                    <a:pt x="18" y="2"/>
                  </a:lnTo>
                  <a:lnTo>
                    <a:pt x="19" y="3"/>
                  </a:lnTo>
                  <a:lnTo>
                    <a:pt x="19" y="4"/>
                  </a:lnTo>
                  <a:lnTo>
                    <a:pt x="16" y="6"/>
                  </a:lnTo>
                  <a:lnTo>
                    <a:pt x="15" y="7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0" y="7"/>
                  </a:lnTo>
                  <a:lnTo>
                    <a:pt x="6" y="5"/>
                  </a:lnTo>
                  <a:lnTo>
                    <a:pt x="3" y="3"/>
                  </a:lnTo>
                  <a:lnTo>
                    <a:pt x="1" y="2"/>
                  </a:lnTo>
                  <a:lnTo>
                    <a:pt x="0" y="1"/>
                  </a:lnTo>
                  <a:lnTo>
                    <a:pt x="6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solidFill>
                <a:srgbClr val="476655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vert="horz" wrap="square" lIns="91416" tIns="45708" rIns="91416" bIns="45708" numCol="1" anchor="t" anchorCtr="0" compatLnSpc="1"/>
            <a:lstStyle/>
            <a:p>
              <a:endParaRPr lang="en-US" sz="2400"/>
            </a:p>
          </p:txBody>
        </p:sp>
        <p:sp>
          <p:nvSpPr>
            <p:cNvPr id="28" name="Freeform 106">
              <a:extLst>
                <a:ext uri="{FF2B5EF4-FFF2-40B4-BE49-F238E27FC236}">
                  <a16:creationId xmlns:a16="http://schemas.microsoft.com/office/drawing/2014/main" id="{DC952B47-F838-4D54-8F44-B4320628D8FE}"/>
                </a:ext>
              </a:extLst>
            </p:cNvPr>
            <p:cNvSpPr/>
            <p:nvPr/>
          </p:nvSpPr>
          <p:spPr bwMode="auto">
            <a:xfrm>
              <a:off x="2239398" y="2621124"/>
              <a:ext cx="56477" cy="43444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12" y="0"/>
                </a:cxn>
                <a:cxn ang="0">
                  <a:pos x="13" y="1"/>
                </a:cxn>
                <a:cxn ang="0">
                  <a:pos x="18" y="4"/>
                </a:cxn>
                <a:cxn ang="0">
                  <a:pos x="25" y="10"/>
                </a:cxn>
                <a:cxn ang="0">
                  <a:pos x="27" y="11"/>
                </a:cxn>
                <a:cxn ang="0">
                  <a:pos x="31" y="12"/>
                </a:cxn>
                <a:cxn ang="0">
                  <a:pos x="34" y="14"/>
                </a:cxn>
                <a:cxn ang="0">
                  <a:pos x="37" y="15"/>
                </a:cxn>
                <a:cxn ang="0">
                  <a:pos x="39" y="18"/>
                </a:cxn>
                <a:cxn ang="0">
                  <a:pos x="39" y="19"/>
                </a:cxn>
                <a:cxn ang="0">
                  <a:pos x="38" y="20"/>
                </a:cxn>
                <a:cxn ang="0">
                  <a:pos x="37" y="21"/>
                </a:cxn>
                <a:cxn ang="0">
                  <a:pos x="36" y="21"/>
                </a:cxn>
                <a:cxn ang="0">
                  <a:pos x="33" y="23"/>
                </a:cxn>
                <a:cxn ang="0">
                  <a:pos x="32" y="24"/>
                </a:cxn>
                <a:cxn ang="0">
                  <a:pos x="31" y="25"/>
                </a:cxn>
                <a:cxn ang="0">
                  <a:pos x="30" y="26"/>
                </a:cxn>
                <a:cxn ang="0">
                  <a:pos x="30" y="27"/>
                </a:cxn>
                <a:cxn ang="0">
                  <a:pos x="29" y="28"/>
                </a:cxn>
                <a:cxn ang="0">
                  <a:pos x="29" y="29"/>
                </a:cxn>
                <a:cxn ang="0">
                  <a:pos x="29" y="30"/>
                </a:cxn>
                <a:cxn ang="0">
                  <a:pos x="28" y="30"/>
                </a:cxn>
                <a:cxn ang="0">
                  <a:pos x="27" y="30"/>
                </a:cxn>
                <a:cxn ang="0">
                  <a:pos x="20" y="29"/>
                </a:cxn>
                <a:cxn ang="0">
                  <a:pos x="13" y="25"/>
                </a:cxn>
                <a:cxn ang="0">
                  <a:pos x="6" y="22"/>
                </a:cxn>
                <a:cxn ang="0">
                  <a:pos x="2" y="20"/>
                </a:cxn>
                <a:cxn ang="0">
                  <a:pos x="0" y="18"/>
                </a:cxn>
                <a:cxn ang="0">
                  <a:pos x="0" y="18"/>
                </a:cxn>
                <a:cxn ang="0">
                  <a:pos x="1" y="17"/>
                </a:cxn>
                <a:cxn ang="0">
                  <a:pos x="2" y="17"/>
                </a:cxn>
                <a:cxn ang="0">
                  <a:pos x="2" y="17"/>
                </a:cxn>
                <a:cxn ang="0">
                  <a:pos x="4" y="17"/>
                </a:cxn>
                <a:cxn ang="0">
                  <a:pos x="5" y="16"/>
                </a:cxn>
                <a:cxn ang="0">
                  <a:pos x="6" y="15"/>
                </a:cxn>
                <a:cxn ang="0">
                  <a:pos x="6" y="14"/>
                </a:cxn>
                <a:cxn ang="0">
                  <a:pos x="7" y="9"/>
                </a:cxn>
                <a:cxn ang="0">
                  <a:pos x="7" y="5"/>
                </a:cxn>
                <a:cxn ang="0">
                  <a:pos x="6" y="1"/>
                </a:cxn>
                <a:cxn ang="0">
                  <a:pos x="8" y="1"/>
                </a:cxn>
                <a:cxn ang="0">
                  <a:pos x="10" y="0"/>
                </a:cxn>
              </a:cxnLst>
              <a:rect l="0" t="0" r="r" b="b"/>
              <a:pathLst>
                <a:path w="39" h="30">
                  <a:moveTo>
                    <a:pt x="10" y="0"/>
                  </a:moveTo>
                  <a:lnTo>
                    <a:pt x="12" y="0"/>
                  </a:lnTo>
                  <a:lnTo>
                    <a:pt x="13" y="1"/>
                  </a:lnTo>
                  <a:lnTo>
                    <a:pt x="18" y="4"/>
                  </a:lnTo>
                  <a:lnTo>
                    <a:pt x="25" y="10"/>
                  </a:lnTo>
                  <a:lnTo>
                    <a:pt x="27" y="11"/>
                  </a:lnTo>
                  <a:lnTo>
                    <a:pt x="31" y="12"/>
                  </a:lnTo>
                  <a:lnTo>
                    <a:pt x="34" y="14"/>
                  </a:lnTo>
                  <a:lnTo>
                    <a:pt x="37" y="15"/>
                  </a:lnTo>
                  <a:lnTo>
                    <a:pt x="39" y="18"/>
                  </a:lnTo>
                  <a:lnTo>
                    <a:pt x="39" y="19"/>
                  </a:lnTo>
                  <a:lnTo>
                    <a:pt x="38" y="20"/>
                  </a:lnTo>
                  <a:lnTo>
                    <a:pt x="37" y="21"/>
                  </a:lnTo>
                  <a:lnTo>
                    <a:pt x="36" y="21"/>
                  </a:lnTo>
                  <a:lnTo>
                    <a:pt x="33" y="23"/>
                  </a:lnTo>
                  <a:lnTo>
                    <a:pt x="32" y="24"/>
                  </a:lnTo>
                  <a:lnTo>
                    <a:pt x="31" y="25"/>
                  </a:lnTo>
                  <a:lnTo>
                    <a:pt x="30" y="26"/>
                  </a:lnTo>
                  <a:lnTo>
                    <a:pt x="30" y="27"/>
                  </a:lnTo>
                  <a:lnTo>
                    <a:pt x="29" y="28"/>
                  </a:lnTo>
                  <a:lnTo>
                    <a:pt x="29" y="29"/>
                  </a:lnTo>
                  <a:lnTo>
                    <a:pt x="29" y="30"/>
                  </a:lnTo>
                  <a:lnTo>
                    <a:pt x="28" y="30"/>
                  </a:lnTo>
                  <a:lnTo>
                    <a:pt x="27" y="30"/>
                  </a:lnTo>
                  <a:lnTo>
                    <a:pt x="20" y="29"/>
                  </a:lnTo>
                  <a:lnTo>
                    <a:pt x="13" y="25"/>
                  </a:lnTo>
                  <a:lnTo>
                    <a:pt x="6" y="22"/>
                  </a:lnTo>
                  <a:lnTo>
                    <a:pt x="2" y="2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1" y="17"/>
                  </a:lnTo>
                  <a:lnTo>
                    <a:pt x="2" y="17"/>
                  </a:lnTo>
                  <a:lnTo>
                    <a:pt x="2" y="17"/>
                  </a:lnTo>
                  <a:lnTo>
                    <a:pt x="4" y="17"/>
                  </a:lnTo>
                  <a:lnTo>
                    <a:pt x="5" y="16"/>
                  </a:lnTo>
                  <a:lnTo>
                    <a:pt x="6" y="15"/>
                  </a:lnTo>
                  <a:lnTo>
                    <a:pt x="6" y="14"/>
                  </a:lnTo>
                  <a:lnTo>
                    <a:pt x="7" y="9"/>
                  </a:lnTo>
                  <a:lnTo>
                    <a:pt x="7" y="5"/>
                  </a:lnTo>
                  <a:lnTo>
                    <a:pt x="6" y="1"/>
                  </a:lnTo>
                  <a:lnTo>
                    <a:pt x="8" y="1"/>
                  </a:lnTo>
                  <a:lnTo>
                    <a:pt x="10" y="0"/>
                  </a:lnTo>
                  <a:close/>
                </a:path>
              </a:pathLst>
            </a:custGeom>
            <a:grpFill/>
            <a:ln>
              <a:solidFill>
                <a:srgbClr val="476655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vert="horz" wrap="square" lIns="91416" tIns="45708" rIns="91416" bIns="45708" numCol="1" anchor="t" anchorCtr="0" compatLnSpc="1"/>
            <a:lstStyle/>
            <a:p>
              <a:endParaRPr lang="en-US" sz="2400"/>
            </a:p>
          </p:txBody>
        </p:sp>
        <p:sp>
          <p:nvSpPr>
            <p:cNvPr id="29" name="Freeform 107">
              <a:extLst>
                <a:ext uri="{FF2B5EF4-FFF2-40B4-BE49-F238E27FC236}">
                  <a16:creationId xmlns:a16="http://schemas.microsoft.com/office/drawing/2014/main" id="{D9447B3E-6EF3-408F-9F4C-F5CE844DBB05}"/>
                </a:ext>
              </a:extLst>
            </p:cNvPr>
            <p:cNvSpPr/>
            <p:nvPr/>
          </p:nvSpPr>
          <p:spPr bwMode="auto">
            <a:xfrm>
              <a:off x="2258223" y="2590714"/>
              <a:ext cx="104265" cy="102817"/>
            </a:xfrm>
            <a:custGeom>
              <a:avLst/>
              <a:gdLst/>
              <a:ahLst/>
              <a:cxnLst>
                <a:cxn ang="0">
                  <a:pos x="64" y="2"/>
                </a:cxn>
                <a:cxn ang="0">
                  <a:pos x="72" y="15"/>
                </a:cxn>
                <a:cxn ang="0">
                  <a:pos x="60" y="28"/>
                </a:cxn>
                <a:cxn ang="0">
                  <a:pos x="47" y="39"/>
                </a:cxn>
                <a:cxn ang="0">
                  <a:pos x="50" y="39"/>
                </a:cxn>
                <a:cxn ang="0">
                  <a:pos x="62" y="46"/>
                </a:cxn>
                <a:cxn ang="0">
                  <a:pos x="62" y="51"/>
                </a:cxn>
                <a:cxn ang="0">
                  <a:pos x="51" y="52"/>
                </a:cxn>
                <a:cxn ang="0">
                  <a:pos x="42" y="56"/>
                </a:cxn>
                <a:cxn ang="0">
                  <a:pos x="44" y="60"/>
                </a:cxn>
                <a:cxn ang="0">
                  <a:pos x="50" y="62"/>
                </a:cxn>
                <a:cxn ang="0">
                  <a:pos x="60" y="65"/>
                </a:cxn>
                <a:cxn ang="0">
                  <a:pos x="63" y="68"/>
                </a:cxn>
                <a:cxn ang="0">
                  <a:pos x="52" y="71"/>
                </a:cxn>
                <a:cxn ang="0">
                  <a:pos x="53" y="68"/>
                </a:cxn>
                <a:cxn ang="0">
                  <a:pos x="41" y="65"/>
                </a:cxn>
                <a:cxn ang="0">
                  <a:pos x="32" y="70"/>
                </a:cxn>
                <a:cxn ang="0">
                  <a:pos x="24" y="68"/>
                </a:cxn>
                <a:cxn ang="0">
                  <a:pos x="15" y="70"/>
                </a:cxn>
                <a:cxn ang="0">
                  <a:pos x="9" y="60"/>
                </a:cxn>
                <a:cxn ang="0">
                  <a:pos x="12" y="56"/>
                </a:cxn>
                <a:cxn ang="0">
                  <a:pos x="25" y="54"/>
                </a:cxn>
                <a:cxn ang="0">
                  <a:pos x="29" y="50"/>
                </a:cxn>
                <a:cxn ang="0">
                  <a:pos x="26" y="44"/>
                </a:cxn>
                <a:cxn ang="0">
                  <a:pos x="24" y="44"/>
                </a:cxn>
                <a:cxn ang="0">
                  <a:pos x="34" y="46"/>
                </a:cxn>
                <a:cxn ang="0">
                  <a:pos x="35" y="41"/>
                </a:cxn>
                <a:cxn ang="0">
                  <a:pos x="24" y="34"/>
                </a:cxn>
                <a:cxn ang="0">
                  <a:pos x="17" y="28"/>
                </a:cxn>
                <a:cxn ang="0">
                  <a:pos x="28" y="29"/>
                </a:cxn>
                <a:cxn ang="0">
                  <a:pos x="40" y="26"/>
                </a:cxn>
                <a:cxn ang="0">
                  <a:pos x="44" y="19"/>
                </a:cxn>
                <a:cxn ang="0">
                  <a:pos x="37" y="16"/>
                </a:cxn>
                <a:cxn ang="0">
                  <a:pos x="31" y="24"/>
                </a:cxn>
                <a:cxn ang="0">
                  <a:pos x="21" y="27"/>
                </a:cxn>
                <a:cxn ang="0">
                  <a:pos x="16" y="25"/>
                </a:cxn>
                <a:cxn ang="0">
                  <a:pos x="21" y="19"/>
                </a:cxn>
                <a:cxn ang="0">
                  <a:pos x="13" y="21"/>
                </a:cxn>
                <a:cxn ang="0">
                  <a:pos x="6" y="22"/>
                </a:cxn>
                <a:cxn ang="0">
                  <a:pos x="1" y="19"/>
                </a:cxn>
                <a:cxn ang="0">
                  <a:pos x="1" y="15"/>
                </a:cxn>
                <a:cxn ang="0">
                  <a:pos x="9" y="12"/>
                </a:cxn>
                <a:cxn ang="0">
                  <a:pos x="13" y="9"/>
                </a:cxn>
                <a:cxn ang="0">
                  <a:pos x="24" y="11"/>
                </a:cxn>
                <a:cxn ang="0">
                  <a:pos x="34" y="13"/>
                </a:cxn>
                <a:cxn ang="0">
                  <a:pos x="36" y="9"/>
                </a:cxn>
                <a:cxn ang="0">
                  <a:pos x="37" y="7"/>
                </a:cxn>
                <a:cxn ang="0">
                  <a:pos x="50" y="1"/>
                </a:cxn>
              </a:cxnLst>
              <a:rect l="0" t="0" r="r" b="b"/>
              <a:pathLst>
                <a:path w="72" h="71">
                  <a:moveTo>
                    <a:pt x="54" y="0"/>
                  </a:moveTo>
                  <a:lnTo>
                    <a:pt x="59" y="0"/>
                  </a:lnTo>
                  <a:lnTo>
                    <a:pt x="64" y="2"/>
                  </a:lnTo>
                  <a:lnTo>
                    <a:pt x="68" y="5"/>
                  </a:lnTo>
                  <a:lnTo>
                    <a:pt x="71" y="11"/>
                  </a:lnTo>
                  <a:lnTo>
                    <a:pt x="72" y="15"/>
                  </a:lnTo>
                  <a:lnTo>
                    <a:pt x="70" y="19"/>
                  </a:lnTo>
                  <a:lnTo>
                    <a:pt x="66" y="24"/>
                  </a:lnTo>
                  <a:lnTo>
                    <a:pt x="60" y="28"/>
                  </a:lnTo>
                  <a:lnTo>
                    <a:pt x="55" y="32"/>
                  </a:lnTo>
                  <a:lnTo>
                    <a:pt x="50" y="36"/>
                  </a:lnTo>
                  <a:lnTo>
                    <a:pt x="47" y="39"/>
                  </a:lnTo>
                  <a:lnTo>
                    <a:pt x="47" y="40"/>
                  </a:lnTo>
                  <a:lnTo>
                    <a:pt x="49" y="40"/>
                  </a:lnTo>
                  <a:lnTo>
                    <a:pt x="50" y="39"/>
                  </a:lnTo>
                  <a:lnTo>
                    <a:pt x="52" y="39"/>
                  </a:lnTo>
                  <a:lnTo>
                    <a:pt x="59" y="43"/>
                  </a:lnTo>
                  <a:lnTo>
                    <a:pt x="62" y="46"/>
                  </a:lnTo>
                  <a:lnTo>
                    <a:pt x="64" y="50"/>
                  </a:lnTo>
                  <a:lnTo>
                    <a:pt x="64" y="51"/>
                  </a:lnTo>
                  <a:lnTo>
                    <a:pt x="62" y="51"/>
                  </a:lnTo>
                  <a:lnTo>
                    <a:pt x="59" y="51"/>
                  </a:lnTo>
                  <a:lnTo>
                    <a:pt x="55" y="51"/>
                  </a:lnTo>
                  <a:lnTo>
                    <a:pt x="51" y="52"/>
                  </a:lnTo>
                  <a:lnTo>
                    <a:pt x="46" y="53"/>
                  </a:lnTo>
                  <a:lnTo>
                    <a:pt x="42" y="55"/>
                  </a:lnTo>
                  <a:lnTo>
                    <a:pt x="42" y="56"/>
                  </a:lnTo>
                  <a:lnTo>
                    <a:pt x="42" y="57"/>
                  </a:lnTo>
                  <a:lnTo>
                    <a:pt x="43" y="59"/>
                  </a:lnTo>
                  <a:lnTo>
                    <a:pt x="44" y="60"/>
                  </a:lnTo>
                  <a:lnTo>
                    <a:pt x="45" y="60"/>
                  </a:lnTo>
                  <a:lnTo>
                    <a:pt x="47" y="61"/>
                  </a:lnTo>
                  <a:lnTo>
                    <a:pt x="50" y="62"/>
                  </a:lnTo>
                  <a:lnTo>
                    <a:pt x="54" y="63"/>
                  </a:lnTo>
                  <a:lnTo>
                    <a:pt x="57" y="64"/>
                  </a:lnTo>
                  <a:lnTo>
                    <a:pt x="60" y="65"/>
                  </a:lnTo>
                  <a:lnTo>
                    <a:pt x="63" y="66"/>
                  </a:lnTo>
                  <a:lnTo>
                    <a:pt x="64" y="67"/>
                  </a:lnTo>
                  <a:lnTo>
                    <a:pt x="63" y="68"/>
                  </a:lnTo>
                  <a:lnTo>
                    <a:pt x="59" y="70"/>
                  </a:lnTo>
                  <a:lnTo>
                    <a:pt x="53" y="71"/>
                  </a:lnTo>
                  <a:lnTo>
                    <a:pt x="52" y="71"/>
                  </a:lnTo>
                  <a:lnTo>
                    <a:pt x="52" y="70"/>
                  </a:lnTo>
                  <a:lnTo>
                    <a:pt x="53" y="70"/>
                  </a:lnTo>
                  <a:lnTo>
                    <a:pt x="53" y="68"/>
                  </a:lnTo>
                  <a:lnTo>
                    <a:pt x="48" y="66"/>
                  </a:lnTo>
                  <a:lnTo>
                    <a:pt x="42" y="65"/>
                  </a:lnTo>
                  <a:lnTo>
                    <a:pt x="41" y="65"/>
                  </a:lnTo>
                  <a:lnTo>
                    <a:pt x="36" y="70"/>
                  </a:lnTo>
                  <a:lnTo>
                    <a:pt x="35" y="71"/>
                  </a:lnTo>
                  <a:lnTo>
                    <a:pt x="32" y="70"/>
                  </a:lnTo>
                  <a:lnTo>
                    <a:pt x="29" y="69"/>
                  </a:lnTo>
                  <a:lnTo>
                    <a:pt x="26" y="68"/>
                  </a:lnTo>
                  <a:lnTo>
                    <a:pt x="24" y="68"/>
                  </a:lnTo>
                  <a:lnTo>
                    <a:pt x="21" y="69"/>
                  </a:lnTo>
                  <a:lnTo>
                    <a:pt x="18" y="70"/>
                  </a:lnTo>
                  <a:lnTo>
                    <a:pt x="15" y="70"/>
                  </a:lnTo>
                  <a:lnTo>
                    <a:pt x="13" y="69"/>
                  </a:lnTo>
                  <a:lnTo>
                    <a:pt x="10" y="64"/>
                  </a:lnTo>
                  <a:lnTo>
                    <a:pt x="9" y="60"/>
                  </a:lnTo>
                  <a:lnTo>
                    <a:pt x="9" y="58"/>
                  </a:lnTo>
                  <a:lnTo>
                    <a:pt x="10" y="56"/>
                  </a:lnTo>
                  <a:lnTo>
                    <a:pt x="12" y="56"/>
                  </a:lnTo>
                  <a:lnTo>
                    <a:pt x="19" y="55"/>
                  </a:lnTo>
                  <a:lnTo>
                    <a:pt x="22" y="55"/>
                  </a:lnTo>
                  <a:lnTo>
                    <a:pt x="25" y="54"/>
                  </a:lnTo>
                  <a:lnTo>
                    <a:pt x="27" y="54"/>
                  </a:lnTo>
                  <a:lnTo>
                    <a:pt x="29" y="52"/>
                  </a:lnTo>
                  <a:lnTo>
                    <a:pt x="29" y="50"/>
                  </a:lnTo>
                  <a:lnTo>
                    <a:pt x="29" y="46"/>
                  </a:lnTo>
                  <a:lnTo>
                    <a:pt x="28" y="45"/>
                  </a:lnTo>
                  <a:lnTo>
                    <a:pt x="26" y="44"/>
                  </a:lnTo>
                  <a:lnTo>
                    <a:pt x="21" y="44"/>
                  </a:lnTo>
                  <a:lnTo>
                    <a:pt x="21" y="44"/>
                  </a:lnTo>
                  <a:lnTo>
                    <a:pt x="24" y="44"/>
                  </a:lnTo>
                  <a:lnTo>
                    <a:pt x="28" y="44"/>
                  </a:lnTo>
                  <a:lnTo>
                    <a:pt x="31" y="45"/>
                  </a:lnTo>
                  <a:lnTo>
                    <a:pt x="34" y="46"/>
                  </a:lnTo>
                  <a:lnTo>
                    <a:pt x="36" y="45"/>
                  </a:lnTo>
                  <a:lnTo>
                    <a:pt x="37" y="44"/>
                  </a:lnTo>
                  <a:lnTo>
                    <a:pt x="35" y="41"/>
                  </a:lnTo>
                  <a:lnTo>
                    <a:pt x="32" y="38"/>
                  </a:lnTo>
                  <a:lnTo>
                    <a:pt x="28" y="36"/>
                  </a:lnTo>
                  <a:lnTo>
                    <a:pt x="24" y="34"/>
                  </a:lnTo>
                  <a:lnTo>
                    <a:pt x="21" y="32"/>
                  </a:lnTo>
                  <a:lnTo>
                    <a:pt x="17" y="29"/>
                  </a:lnTo>
                  <a:lnTo>
                    <a:pt x="17" y="28"/>
                  </a:lnTo>
                  <a:lnTo>
                    <a:pt x="22" y="28"/>
                  </a:lnTo>
                  <a:lnTo>
                    <a:pt x="24" y="29"/>
                  </a:lnTo>
                  <a:lnTo>
                    <a:pt x="28" y="29"/>
                  </a:lnTo>
                  <a:lnTo>
                    <a:pt x="32" y="28"/>
                  </a:lnTo>
                  <a:lnTo>
                    <a:pt x="36" y="27"/>
                  </a:lnTo>
                  <a:lnTo>
                    <a:pt x="40" y="26"/>
                  </a:lnTo>
                  <a:lnTo>
                    <a:pt x="43" y="24"/>
                  </a:lnTo>
                  <a:lnTo>
                    <a:pt x="44" y="22"/>
                  </a:lnTo>
                  <a:lnTo>
                    <a:pt x="44" y="19"/>
                  </a:lnTo>
                  <a:lnTo>
                    <a:pt x="41" y="16"/>
                  </a:lnTo>
                  <a:lnTo>
                    <a:pt x="39" y="15"/>
                  </a:lnTo>
                  <a:lnTo>
                    <a:pt x="37" y="16"/>
                  </a:lnTo>
                  <a:lnTo>
                    <a:pt x="35" y="18"/>
                  </a:lnTo>
                  <a:lnTo>
                    <a:pt x="34" y="22"/>
                  </a:lnTo>
                  <a:lnTo>
                    <a:pt x="31" y="24"/>
                  </a:lnTo>
                  <a:lnTo>
                    <a:pt x="29" y="26"/>
                  </a:lnTo>
                  <a:lnTo>
                    <a:pt x="25" y="27"/>
                  </a:lnTo>
                  <a:lnTo>
                    <a:pt x="21" y="27"/>
                  </a:lnTo>
                  <a:lnTo>
                    <a:pt x="16" y="26"/>
                  </a:lnTo>
                  <a:lnTo>
                    <a:pt x="16" y="26"/>
                  </a:lnTo>
                  <a:lnTo>
                    <a:pt x="16" y="25"/>
                  </a:lnTo>
                  <a:lnTo>
                    <a:pt x="16" y="24"/>
                  </a:lnTo>
                  <a:lnTo>
                    <a:pt x="21" y="20"/>
                  </a:lnTo>
                  <a:lnTo>
                    <a:pt x="21" y="19"/>
                  </a:lnTo>
                  <a:lnTo>
                    <a:pt x="20" y="19"/>
                  </a:lnTo>
                  <a:lnTo>
                    <a:pt x="17" y="19"/>
                  </a:lnTo>
                  <a:lnTo>
                    <a:pt x="13" y="21"/>
                  </a:lnTo>
                  <a:lnTo>
                    <a:pt x="10" y="22"/>
                  </a:lnTo>
                  <a:lnTo>
                    <a:pt x="7" y="22"/>
                  </a:lnTo>
                  <a:lnTo>
                    <a:pt x="6" y="22"/>
                  </a:lnTo>
                  <a:lnTo>
                    <a:pt x="3" y="21"/>
                  </a:lnTo>
                  <a:lnTo>
                    <a:pt x="2" y="21"/>
                  </a:lnTo>
                  <a:lnTo>
                    <a:pt x="1" y="19"/>
                  </a:lnTo>
                  <a:lnTo>
                    <a:pt x="0" y="18"/>
                  </a:lnTo>
                  <a:lnTo>
                    <a:pt x="0" y="16"/>
                  </a:lnTo>
                  <a:lnTo>
                    <a:pt x="1" y="15"/>
                  </a:lnTo>
                  <a:lnTo>
                    <a:pt x="3" y="14"/>
                  </a:lnTo>
                  <a:lnTo>
                    <a:pt x="7" y="13"/>
                  </a:lnTo>
                  <a:lnTo>
                    <a:pt x="9" y="12"/>
                  </a:lnTo>
                  <a:lnTo>
                    <a:pt x="10" y="11"/>
                  </a:lnTo>
                  <a:lnTo>
                    <a:pt x="12" y="10"/>
                  </a:lnTo>
                  <a:lnTo>
                    <a:pt x="13" y="9"/>
                  </a:lnTo>
                  <a:lnTo>
                    <a:pt x="16" y="8"/>
                  </a:lnTo>
                  <a:lnTo>
                    <a:pt x="20" y="9"/>
                  </a:lnTo>
                  <a:lnTo>
                    <a:pt x="24" y="11"/>
                  </a:lnTo>
                  <a:lnTo>
                    <a:pt x="28" y="13"/>
                  </a:lnTo>
                  <a:lnTo>
                    <a:pt x="32" y="13"/>
                  </a:lnTo>
                  <a:lnTo>
                    <a:pt x="34" y="13"/>
                  </a:lnTo>
                  <a:lnTo>
                    <a:pt x="35" y="12"/>
                  </a:lnTo>
                  <a:lnTo>
                    <a:pt x="35" y="10"/>
                  </a:lnTo>
                  <a:lnTo>
                    <a:pt x="36" y="9"/>
                  </a:lnTo>
                  <a:lnTo>
                    <a:pt x="36" y="8"/>
                  </a:lnTo>
                  <a:lnTo>
                    <a:pt x="37" y="7"/>
                  </a:lnTo>
                  <a:lnTo>
                    <a:pt x="37" y="7"/>
                  </a:lnTo>
                  <a:lnTo>
                    <a:pt x="41" y="4"/>
                  </a:lnTo>
                  <a:lnTo>
                    <a:pt x="45" y="3"/>
                  </a:lnTo>
                  <a:lnTo>
                    <a:pt x="50" y="1"/>
                  </a:lnTo>
                  <a:lnTo>
                    <a:pt x="54" y="0"/>
                  </a:lnTo>
                  <a:close/>
                </a:path>
              </a:pathLst>
            </a:custGeom>
            <a:grpFill/>
            <a:ln>
              <a:solidFill>
                <a:srgbClr val="476655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vert="horz" wrap="square" lIns="91416" tIns="45708" rIns="91416" bIns="45708" numCol="1" anchor="t" anchorCtr="0" compatLnSpc="1"/>
            <a:lstStyle/>
            <a:p>
              <a:endParaRPr lang="en-US" sz="2400"/>
            </a:p>
          </p:txBody>
        </p:sp>
        <p:sp>
          <p:nvSpPr>
            <p:cNvPr id="30" name="Freeform 108">
              <a:extLst>
                <a:ext uri="{FF2B5EF4-FFF2-40B4-BE49-F238E27FC236}">
                  <a16:creationId xmlns:a16="http://schemas.microsoft.com/office/drawing/2014/main" id="{070A7AC4-D308-43DD-AB2A-56681A88F956}"/>
                </a:ext>
              </a:extLst>
            </p:cNvPr>
            <p:cNvSpPr/>
            <p:nvPr/>
          </p:nvSpPr>
          <p:spPr bwMode="auto">
            <a:xfrm>
              <a:off x="2191610" y="2645743"/>
              <a:ext cx="28962" cy="26066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11" y="4"/>
                </a:cxn>
                <a:cxn ang="0">
                  <a:pos x="15" y="7"/>
                </a:cxn>
                <a:cxn ang="0">
                  <a:pos x="18" y="12"/>
                </a:cxn>
                <a:cxn ang="0">
                  <a:pos x="20" y="17"/>
                </a:cxn>
                <a:cxn ang="0">
                  <a:pos x="19" y="18"/>
                </a:cxn>
                <a:cxn ang="0">
                  <a:pos x="18" y="17"/>
                </a:cxn>
                <a:cxn ang="0">
                  <a:pos x="15" y="16"/>
                </a:cxn>
                <a:cxn ang="0">
                  <a:pos x="12" y="14"/>
                </a:cxn>
                <a:cxn ang="0">
                  <a:pos x="10" y="12"/>
                </a:cxn>
                <a:cxn ang="0">
                  <a:pos x="7" y="10"/>
                </a:cxn>
                <a:cxn ang="0">
                  <a:pos x="5" y="10"/>
                </a:cxn>
                <a:cxn ang="0">
                  <a:pos x="4" y="11"/>
                </a:cxn>
                <a:cxn ang="0">
                  <a:pos x="2" y="11"/>
                </a:cxn>
                <a:cxn ang="0">
                  <a:pos x="1" y="11"/>
                </a:cxn>
                <a:cxn ang="0">
                  <a:pos x="1" y="11"/>
                </a:cxn>
                <a:cxn ang="0">
                  <a:pos x="0" y="11"/>
                </a:cxn>
                <a:cxn ang="0">
                  <a:pos x="0" y="10"/>
                </a:cxn>
                <a:cxn ang="0">
                  <a:pos x="0" y="7"/>
                </a:cxn>
                <a:cxn ang="0">
                  <a:pos x="2" y="5"/>
                </a:cxn>
                <a:cxn ang="0">
                  <a:pos x="6" y="1"/>
                </a:cxn>
                <a:cxn ang="0">
                  <a:pos x="7" y="0"/>
                </a:cxn>
              </a:cxnLst>
              <a:rect l="0" t="0" r="r" b="b"/>
              <a:pathLst>
                <a:path w="20" h="18">
                  <a:moveTo>
                    <a:pt x="7" y="0"/>
                  </a:moveTo>
                  <a:lnTo>
                    <a:pt x="11" y="4"/>
                  </a:lnTo>
                  <a:lnTo>
                    <a:pt x="15" y="7"/>
                  </a:lnTo>
                  <a:lnTo>
                    <a:pt x="18" y="12"/>
                  </a:lnTo>
                  <a:lnTo>
                    <a:pt x="20" y="17"/>
                  </a:lnTo>
                  <a:lnTo>
                    <a:pt x="19" y="18"/>
                  </a:lnTo>
                  <a:lnTo>
                    <a:pt x="18" y="17"/>
                  </a:lnTo>
                  <a:lnTo>
                    <a:pt x="15" y="16"/>
                  </a:lnTo>
                  <a:lnTo>
                    <a:pt x="12" y="14"/>
                  </a:lnTo>
                  <a:lnTo>
                    <a:pt x="10" y="12"/>
                  </a:lnTo>
                  <a:lnTo>
                    <a:pt x="7" y="10"/>
                  </a:lnTo>
                  <a:lnTo>
                    <a:pt x="5" y="10"/>
                  </a:lnTo>
                  <a:lnTo>
                    <a:pt x="4" y="11"/>
                  </a:lnTo>
                  <a:lnTo>
                    <a:pt x="2" y="11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0" y="7"/>
                  </a:lnTo>
                  <a:lnTo>
                    <a:pt x="2" y="5"/>
                  </a:lnTo>
                  <a:lnTo>
                    <a:pt x="6" y="1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solidFill>
                <a:srgbClr val="476655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vert="horz" wrap="square" lIns="91416" tIns="45708" rIns="91416" bIns="45708" numCol="1" anchor="t" anchorCtr="0" compatLnSpc="1"/>
            <a:lstStyle/>
            <a:p>
              <a:endParaRPr lang="en-US" sz="2400"/>
            </a:p>
          </p:txBody>
        </p:sp>
        <p:sp>
          <p:nvSpPr>
            <p:cNvPr id="31" name="Freeform 109">
              <a:extLst>
                <a:ext uri="{FF2B5EF4-FFF2-40B4-BE49-F238E27FC236}">
                  <a16:creationId xmlns:a16="http://schemas.microsoft.com/office/drawing/2014/main" id="{5BF5877F-37A0-4EE0-9E04-C0A92C07FC25}"/>
                </a:ext>
              </a:extLst>
            </p:cNvPr>
            <p:cNvSpPr/>
            <p:nvPr/>
          </p:nvSpPr>
          <p:spPr bwMode="auto">
            <a:xfrm>
              <a:off x="2146718" y="2651535"/>
              <a:ext cx="17377" cy="5792"/>
            </a:xfrm>
            <a:custGeom>
              <a:avLst/>
              <a:gdLst/>
              <a:ahLst/>
              <a:cxnLst>
                <a:cxn ang="0">
                  <a:pos x="12" y="0"/>
                </a:cxn>
                <a:cxn ang="0">
                  <a:pos x="12" y="1"/>
                </a:cxn>
                <a:cxn ang="0">
                  <a:pos x="11" y="2"/>
                </a:cxn>
                <a:cxn ang="0">
                  <a:pos x="11" y="3"/>
                </a:cxn>
                <a:cxn ang="0">
                  <a:pos x="9" y="4"/>
                </a:cxn>
                <a:cxn ang="0">
                  <a:pos x="8" y="4"/>
                </a:cxn>
                <a:cxn ang="0">
                  <a:pos x="7" y="4"/>
                </a:cxn>
                <a:cxn ang="0">
                  <a:pos x="4" y="3"/>
                </a:cxn>
                <a:cxn ang="0">
                  <a:pos x="3" y="3"/>
                </a:cxn>
                <a:cxn ang="0">
                  <a:pos x="0" y="3"/>
                </a:cxn>
                <a:cxn ang="0">
                  <a:pos x="12" y="0"/>
                </a:cxn>
              </a:cxnLst>
              <a:rect l="0" t="0" r="r" b="b"/>
              <a:pathLst>
                <a:path w="12" h="4">
                  <a:moveTo>
                    <a:pt x="12" y="0"/>
                  </a:moveTo>
                  <a:lnTo>
                    <a:pt x="12" y="1"/>
                  </a:lnTo>
                  <a:lnTo>
                    <a:pt x="11" y="2"/>
                  </a:lnTo>
                  <a:lnTo>
                    <a:pt x="11" y="3"/>
                  </a:lnTo>
                  <a:lnTo>
                    <a:pt x="9" y="4"/>
                  </a:lnTo>
                  <a:lnTo>
                    <a:pt x="8" y="4"/>
                  </a:lnTo>
                  <a:lnTo>
                    <a:pt x="7" y="4"/>
                  </a:lnTo>
                  <a:lnTo>
                    <a:pt x="4" y="3"/>
                  </a:lnTo>
                  <a:lnTo>
                    <a:pt x="3" y="3"/>
                  </a:lnTo>
                  <a:lnTo>
                    <a:pt x="0" y="3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solidFill>
                <a:srgbClr val="476655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vert="horz" wrap="square" lIns="91416" tIns="45708" rIns="91416" bIns="45708" numCol="1" anchor="t" anchorCtr="0" compatLnSpc="1"/>
            <a:lstStyle/>
            <a:p>
              <a:endParaRPr lang="en-US" sz="2400"/>
            </a:p>
          </p:txBody>
        </p:sp>
        <p:sp>
          <p:nvSpPr>
            <p:cNvPr id="32" name="Freeform 110">
              <a:extLst>
                <a:ext uri="{FF2B5EF4-FFF2-40B4-BE49-F238E27FC236}">
                  <a16:creationId xmlns:a16="http://schemas.microsoft.com/office/drawing/2014/main" id="{14EEA1A7-43B8-4BD3-AB0B-45212D4F301B}"/>
                </a:ext>
              </a:extLst>
            </p:cNvPr>
            <p:cNvSpPr/>
            <p:nvPr/>
          </p:nvSpPr>
          <p:spPr bwMode="auto">
            <a:xfrm>
              <a:off x="2482683" y="2505275"/>
              <a:ext cx="62270" cy="15930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13" y="0"/>
                </a:cxn>
                <a:cxn ang="0">
                  <a:pos x="23" y="0"/>
                </a:cxn>
                <a:cxn ang="0">
                  <a:pos x="30" y="0"/>
                </a:cxn>
                <a:cxn ang="0">
                  <a:pos x="37" y="1"/>
                </a:cxn>
                <a:cxn ang="0">
                  <a:pos x="41" y="2"/>
                </a:cxn>
                <a:cxn ang="0">
                  <a:pos x="43" y="3"/>
                </a:cxn>
                <a:cxn ang="0">
                  <a:pos x="42" y="4"/>
                </a:cxn>
                <a:cxn ang="0">
                  <a:pos x="38" y="5"/>
                </a:cxn>
                <a:cxn ang="0">
                  <a:pos x="15" y="11"/>
                </a:cxn>
                <a:cxn ang="0">
                  <a:pos x="12" y="9"/>
                </a:cxn>
                <a:cxn ang="0">
                  <a:pos x="8" y="9"/>
                </a:cxn>
                <a:cxn ang="0">
                  <a:pos x="4" y="8"/>
                </a:cxn>
                <a:cxn ang="0">
                  <a:pos x="2" y="6"/>
                </a:cxn>
                <a:cxn ang="0">
                  <a:pos x="0" y="4"/>
                </a:cxn>
                <a:cxn ang="0">
                  <a:pos x="1" y="2"/>
                </a:cxn>
                <a:cxn ang="0">
                  <a:pos x="3" y="1"/>
                </a:cxn>
                <a:cxn ang="0">
                  <a:pos x="7" y="0"/>
                </a:cxn>
                <a:cxn ang="0">
                  <a:pos x="10" y="0"/>
                </a:cxn>
              </a:cxnLst>
              <a:rect l="0" t="0" r="r" b="b"/>
              <a:pathLst>
                <a:path w="43" h="11">
                  <a:moveTo>
                    <a:pt x="10" y="0"/>
                  </a:moveTo>
                  <a:lnTo>
                    <a:pt x="13" y="0"/>
                  </a:lnTo>
                  <a:lnTo>
                    <a:pt x="23" y="0"/>
                  </a:lnTo>
                  <a:lnTo>
                    <a:pt x="30" y="0"/>
                  </a:lnTo>
                  <a:lnTo>
                    <a:pt x="37" y="1"/>
                  </a:lnTo>
                  <a:lnTo>
                    <a:pt x="41" y="2"/>
                  </a:lnTo>
                  <a:lnTo>
                    <a:pt x="43" y="3"/>
                  </a:lnTo>
                  <a:lnTo>
                    <a:pt x="42" y="4"/>
                  </a:lnTo>
                  <a:lnTo>
                    <a:pt x="38" y="5"/>
                  </a:lnTo>
                  <a:lnTo>
                    <a:pt x="15" y="11"/>
                  </a:lnTo>
                  <a:lnTo>
                    <a:pt x="12" y="9"/>
                  </a:lnTo>
                  <a:lnTo>
                    <a:pt x="8" y="9"/>
                  </a:lnTo>
                  <a:lnTo>
                    <a:pt x="4" y="8"/>
                  </a:lnTo>
                  <a:lnTo>
                    <a:pt x="2" y="6"/>
                  </a:lnTo>
                  <a:lnTo>
                    <a:pt x="0" y="4"/>
                  </a:lnTo>
                  <a:lnTo>
                    <a:pt x="1" y="2"/>
                  </a:lnTo>
                  <a:lnTo>
                    <a:pt x="3" y="1"/>
                  </a:lnTo>
                  <a:lnTo>
                    <a:pt x="7" y="0"/>
                  </a:lnTo>
                  <a:lnTo>
                    <a:pt x="10" y="0"/>
                  </a:lnTo>
                  <a:close/>
                </a:path>
              </a:pathLst>
            </a:custGeom>
            <a:grpFill/>
            <a:ln>
              <a:solidFill>
                <a:srgbClr val="476655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vert="horz" wrap="square" lIns="91416" tIns="45708" rIns="91416" bIns="45708" numCol="1" anchor="t" anchorCtr="0" compatLnSpc="1"/>
            <a:lstStyle/>
            <a:p>
              <a:endParaRPr lang="en-US" sz="2400"/>
            </a:p>
          </p:txBody>
        </p:sp>
        <p:sp>
          <p:nvSpPr>
            <p:cNvPr id="33" name="Freeform 111">
              <a:extLst>
                <a:ext uri="{FF2B5EF4-FFF2-40B4-BE49-F238E27FC236}">
                  <a16:creationId xmlns:a16="http://schemas.microsoft.com/office/drawing/2014/main" id="{7589E608-BCBC-4203-9C42-9F02024C06EA}"/>
                </a:ext>
              </a:extLst>
            </p:cNvPr>
            <p:cNvSpPr/>
            <p:nvPr/>
          </p:nvSpPr>
          <p:spPr bwMode="auto">
            <a:xfrm>
              <a:off x="2374073" y="2667464"/>
              <a:ext cx="4345" cy="1449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2" y="0"/>
                </a:cxn>
                <a:cxn ang="0">
                  <a:pos x="3" y="0"/>
                </a:cxn>
                <a:cxn ang="0">
                  <a:pos x="3" y="1"/>
                </a:cxn>
                <a:cxn ang="0">
                  <a:pos x="3" y="1"/>
                </a:cxn>
                <a:cxn ang="0">
                  <a:pos x="1" y="1"/>
                </a:cxn>
                <a:cxn ang="0">
                  <a:pos x="0" y="1"/>
                </a:cxn>
                <a:cxn ang="0">
                  <a:pos x="0" y="0"/>
                </a:cxn>
                <a:cxn ang="0">
                  <a:pos x="1" y="0"/>
                </a:cxn>
                <a:cxn ang="0">
                  <a:pos x="1" y="0"/>
                </a:cxn>
              </a:cxnLst>
              <a:rect l="0" t="0" r="r" b="b"/>
              <a:pathLst>
                <a:path w="3" h="1">
                  <a:moveTo>
                    <a:pt x="1" y="0"/>
                  </a:moveTo>
                  <a:lnTo>
                    <a:pt x="2" y="0"/>
                  </a:lnTo>
                  <a:lnTo>
                    <a:pt x="3" y="0"/>
                  </a:lnTo>
                  <a:lnTo>
                    <a:pt x="3" y="1"/>
                  </a:lnTo>
                  <a:lnTo>
                    <a:pt x="3" y="1"/>
                  </a:lnTo>
                  <a:lnTo>
                    <a:pt x="1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solidFill>
                <a:srgbClr val="476655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vert="horz" wrap="square" lIns="91416" tIns="45708" rIns="91416" bIns="45708" numCol="1" anchor="t" anchorCtr="0" compatLnSpc="1"/>
            <a:lstStyle/>
            <a:p>
              <a:endParaRPr lang="en-US" sz="2400"/>
            </a:p>
          </p:txBody>
        </p:sp>
        <p:sp>
          <p:nvSpPr>
            <p:cNvPr id="34" name="Freeform 112">
              <a:extLst>
                <a:ext uri="{FF2B5EF4-FFF2-40B4-BE49-F238E27FC236}">
                  <a16:creationId xmlns:a16="http://schemas.microsoft.com/office/drawing/2014/main" id="{703BB8D1-DD59-4C89-9C29-E83E29B0B8EB}"/>
                </a:ext>
              </a:extLst>
            </p:cNvPr>
            <p:cNvSpPr/>
            <p:nvPr/>
          </p:nvSpPr>
          <p:spPr bwMode="auto">
            <a:xfrm>
              <a:off x="2068520" y="2666017"/>
              <a:ext cx="39100" cy="21722"/>
            </a:xfrm>
            <a:custGeom>
              <a:avLst/>
              <a:gdLst/>
              <a:ahLst/>
              <a:cxnLst>
                <a:cxn ang="0">
                  <a:pos x="27" y="0"/>
                </a:cxn>
                <a:cxn ang="0">
                  <a:pos x="27" y="3"/>
                </a:cxn>
                <a:cxn ang="0">
                  <a:pos x="26" y="7"/>
                </a:cxn>
                <a:cxn ang="0">
                  <a:pos x="26" y="10"/>
                </a:cxn>
                <a:cxn ang="0">
                  <a:pos x="24" y="13"/>
                </a:cxn>
                <a:cxn ang="0">
                  <a:pos x="22" y="14"/>
                </a:cxn>
                <a:cxn ang="0">
                  <a:pos x="18" y="15"/>
                </a:cxn>
                <a:cxn ang="0">
                  <a:pos x="14" y="15"/>
                </a:cxn>
                <a:cxn ang="0">
                  <a:pos x="10" y="15"/>
                </a:cxn>
                <a:cxn ang="0">
                  <a:pos x="5" y="15"/>
                </a:cxn>
                <a:cxn ang="0">
                  <a:pos x="2" y="13"/>
                </a:cxn>
                <a:cxn ang="0">
                  <a:pos x="0" y="10"/>
                </a:cxn>
                <a:cxn ang="0">
                  <a:pos x="0" y="8"/>
                </a:cxn>
                <a:cxn ang="0">
                  <a:pos x="1" y="8"/>
                </a:cxn>
                <a:cxn ang="0">
                  <a:pos x="2" y="8"/>
                </a:cxn>
                <a:cxn ang="0">
                  <a:pos x="3" y="8"/>
                </a:cxn>
                <a:cxn ang="0">
                  <a:pos x="4" y="7"/>
                </a:cxn>
                <a:cxn ang="0">
                  <a:pos x="5" y="7"/>
                </a:cxn>
                <a:cxn ang="0">
                  <a:pos x="9" y="6"/>
                </a:cxn>
                <a:cxn ang="0">
                  <a:pos x="14" y="4"/>
                </a:cxn>
                <a:cxn ang="0">
                  <a:pos x="19" y="3"/>
                </a:cxn>
                <a:cxn ang="0">
                  <a:pos x="23" y="1"/>
                </a:cxn>
                <a:cxn ang="0">
                  <a:pos x="26" y="1"/>
                </a:cxn>
                <a:cxn ang="0">
                  <a:pos x="27" y="0"/>
                </a:cxn>
              </a:cxnLst>
              <a:rect l="0" t="0" r="r" b="b"/>
              <a:pathLst>
                <a:path w="27" h="15">
                  <a:moveTo>
                    <a:pt x="27" y="0"/>
                  </a:moveTo>
                  <a:lnTo>
                    <a:pt x="27" y="3"/>
                  </a:lnTo>
                  <a:lnTo>
                    <a:pt x="26" y="7"/>
                  </a:lnTo>
                  <a:lnTo>
                    <a:pt x="26" y="10"/>
                  </a:lnTo>
                  <a:lnTo>
                    <a:pt x="24" y="13"/>
                  </a:lnTo>
                  <a:lnTo>
                    <a:pt x="22" y="14"/>
                  </a:lnTo>
                  <a:lnTo>
                    <a:pt x="18" y="15"/>
                  </a:lnTo>
                  <a:lnTo>
                    <a:pt x="14" y="15"/>
                  </a:lnTo>
                  <a:lnTo>
                    <a:pt x="10" y="15"/>
                  </a:lnTo>
                  <a:lnTo>
                    <a:pt x="5" y="15"/>
                  </a:lnTo>
                  <a:lnTo>
                    <a:pt x="2" y="13"/>
                  </a:lnTo>
                  <a:lnTo>
                    <a:pt x="0" y="10"/>
                  </a:lnTo>
                  <a:lnTo>
                    <a:pt x="0" y="8"/>
                  </a:lnTo>
                  <a:lnTo>
                    <a:pt x="1" y="8"/>
                  </a:lnTo>
                  <a:lnTo>
                    <a:pt x="2" y="8"/>
                  </a:lnTo>
                  <a:lnTo>
                    <a:pt x="3" y="8"/>
                  </a:lnTo>
                  <a:lnTo>
                    <a:pt x="4" y="7"/>
                  </a:lnTo>
                  <a:lnTo>
                    <a:pt x="5" y="7"/>
                  </a:lnTo>
                  <a:lnTo>
                    <a:pt x="9" y="6"/>
                  </a:lnTo>
                  <a:lnTo>
                    <a:pt x="14" y="4"/>
                  </a:lnTo>
                  <a:lnTo>
                    <a:pt x="19" y="3"/>
                  </a:lnTo>
                  <a:lnTo>
                    <a:pt x="23" y="1"/>
                  </a:lnTo>
                  <a:lnTo>
                    <a:pt x="26" y="1"/>
                  </a:lnTo>
                  <a:lnTo>
                    <a:pt x="27" y="0"/>
                  </a:lnTo>
                  <a:close/>
                </a:path>
              </a:pathLst>
            </a:custGeom>
            <a:grpFill/>
            <a:ln>
              <a:solidFill>
                <a:srgbClr val="476655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vert="horz" wrap="square" lIns="91416" tIns="45708" rIns="91416" bIns="45708" numCol="1" anchor="t" anchorCtr="0" compatLnSpc="1"/>
            <a:lstStyle/>
            <a:p>
              <a:endParaRPr lang="en-US" sz="2400"/>
            </a:p>
          </p:txBody>
        </p:sp>
        <p:sp>
          <p:nvSpPr>
            <p:cNvPr id="35" name="Freeform 113">
              <a:extLst>
                <a:ext uri="{FF2B5EF4-FFF2-40B4-BE49-F238E27FC236}">
                  <a16:creationId xmlns:a16="http://schemas.microsoft.com/office/drawing/2014/main" id="{532252CF-91B9-423D-B1D8-7FDD0AEC4E8A}"/>
                </a:ext>
              </a:extLst>
            </p:cNvPr>
            <p:cNvSpPr/>
            <p:nvPr/>
          </p:nvSpPr>
          <p:spPr bwMode="auto">
            <a:xfrm>
              <a:off x="2198851" y="2689187"/>
              <a:ext cx="26066" cy="28962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8" y="0"/>
                </a:cxn>
                <a:cxn ang="0">
                  <a:pos x="15" y="11"/>
                </a:cxn>
                <a:cxn ang="0">
                  <a:pos x="18" y="14"/>
                </a:cxn>
                <a:cxn ang="0">
                  <a:pos x="18" y="18"/>
                </a:cxn>
                <a:cxn ang="0">
                  <a:pos x="16" y="20"/>
                </a:cxn>
                <a:cxn ang="0">
                  <a:pos x="13" y="20"/>
                </a:cxn>
                <a:cxn ang="0">
                  <a:pos x="10" y="20"/>
                </a:cxn>
                <a:cxn ang="0">
                  <a:pos x="7" y="19"/>
                </a:cxn>
                <a:cxn ang="0">
                  <a:pos x="4" y="17"/>
                </a:cxn>
                <a:cxn ang="0">
                  <a:pos x="1" y="14"/>
                </a:cxn>
                <a:cxn ang="0">
                  <a:pos x="0" y="10"/>
                </a:cxn>
                <a:cxn ang="0">
                  <a:pos x="0" y="5"/>
                </a:cxn>
                <a:cxn ang="0">
                  <a:pos x="0" y="1"/>
                </a:cxn>
                <a:cxn ang="0">
                  <a:pos x="1" y="1"/>
                </a:cxn>
                <a:cxn ang="0">
                  <a:pos x="3" y="0"/>
                </a:cxn>
              </a:cxnLst>
              <a:rect l="0" t="0" r="r" b="b"/>
              <a:pathLst>
                <a:path w="18" h="20">
                  <a:moveTo>
                    <a:pt x="3" y="0"/>
                  </a:moveTo>
                  <a:lnTo>
                    <a:pt x="8" y="0"/>
                  </a:lnTo>
                  <a:lnTo>
                    <a:pt x="15" y="11"/>
                  </a:lnTo>
                  <a:lnTo>
                    <a:pt x="18" y="14"/>
                  </a:lnTo>
                  <a:lnTo>
                    <a:pt x="18" y="18"/>
                  </a:lnTo>
                  <a:lnTo>
                    <a:pt x="16" y="20"/>
                  </a:lnTo>
                  <a:lnTo>
                    <a:pt x="13" y="20"/>
                  </a:lnTo>
                  <a:lnTo>
                    <a:pt x="10" y="20"/>
                  </a:lnTo>
                  <a:lnTo>
                    <a:pt x="7" y="19"/>
                  </a:lnTo>
                  <a:lnTo>
                    <a:pt x="4" y="17"/>
                  </a:lnTo>
                  <a:lnTo>
                    <a:pt x="1" y="14"/>
                  </a:lnTo>
                  <a:lnTo>
                    <a:pt x="0" y="10"/>
                  </a:lnTo>
                  <a:lnTo>
                    <a:pt x="0" y="5"/>
                  </a:lnTo>
                  <a:lnTo>
                    <a:pt x="0" y="1"/>
                  </a:lnTo>
                  <a:lnTo>
                    <a:pt x="1" y="1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solidFill>
                <a:srgbClr val="476655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vert="horz" wrap="square" lIns="91416" tIns="45708" rIns="91416" bIns="45708" numCol="1" anchor="t" anchorCtr="0" compatLnSpc="1"/>
            <a:lstStyle/>
            <a:p>
              <a:endParaRPr lang="en-US" sz="2400"/>
            </a:p>
          </p:txBody>
        </p:sp>
        <p:sp>
          <p:nvSpPr>
            <p:cNvPr id="36" name="Freeform 114">
              <a:extLst>
                <a:ext uri="{FF2B5EF4-FFF2-40B4-BE49-F238E27FC236}">
                  <a16:creationId xmlns:a16="http://schemas.microsoft.com/office/drawing/2014/main" id="{5AA8F6DC-7C2B-4611-B36F-078B61530C9E}"/>
                </a:ext>
              </a:extLst>
            </p:cNvPr>
            <p:cNvSpPr/>
            <p:nvPr/>
          </p:nvSpPr>
          <p:spPr bwMode="auto">
            <a:xfrm>
              <a:off x="2230709" y="2683394"/>
              <a:ext cx="120195" cy="40547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6" y="0"/>
                </a:cxn>
                <a:cxn ang="0">
                  <a:pos x="12" y="1"/>
                </a:cxn>
                <a:cxn ang="0">
                  <a:pos x="17" y="2"/>
                </a:cxn>
                <a:cxn ang="0">
                  <a:pos x="22" y="4"/>
                </a:cxn>
                <a:cxn ang="0">
                  <a:pos x="32" y="14"/>
                </a:cxn>
                <a:cxn ang="0">
                  <a:pos x="38" y="18"/>
                </a:cxn>
                <a:cxn ang="0">
                  <a:pos x="38" y="18"/>
                </a:cxn>
                <a:cxn ang="0">
                  <a:pos x="38" y="17"/>
                </a:cxn>
                <a:cxn ang="0">
                  <a:pos x="38" y="16"/>
                </a:cxn>
                <a:cxn ang="0">
                  <a:pos x="38" y="15"/>
                </a:cxn>
                <a:cxn ang="0">
                  <a:pos x="38" y="15"/>
                </a:cxn>
                <a:cxn ang="0">
                  <a:pos x="50" y="17"/>
                </a:cxn>
                <a:cxn ang="0">
                  <a:pos x="50" y="16"/>
                </a:cxn>
                <a:cxn ang="0">
                  <a:pos x="56" y="13"/>
                </a:cxn>
                <a:cxn ang="0">
                  <a:pos x="62" y="13"/>
                </a:cxn>
                <a:cxn ang="0">
                  <a:pos x="68" y="13"/>
                </a:cxn>
                <a:cxn ang="0">
                  <a:pos x="74" y="16"/>
                </a:cxn>
                <a:cxn ang="0">
                  <a:pos x="79" y="20"/>
                </a:cxn>
                <a:cxn ang="0">
                  <a:pos x="83" y="25"/>
                </a:cxn>
                <a:cxn ang="0">
                  <a:pos x="83" y="27"/>
                </a:cxn>
                <a:cxn ang="0">
                  <a:pos x="81" y="28"/>
                </a:cxn>
                <a:cxn ang="0">
                  <a:pos x="78" y="28"/>
                </a:cxn>
                <a:cxn ang="0">
                  <a:pos x="75" y="27"/>
                </a:cxn>
                <a:cxn ang="0">
                  <a:pos x="72" y="27"/>
                </a:cxn>
                <a:cxn ang="0">
                  <a:pos x="69" y="27"/>
                </a:cxn>
                <a:cxn ang="0">
                  <a:pos x="68" y="26"/>
                </a:cxn>
                <a:cxn ang="0">
                  <a:pos x="68" y="25"/>
                </a:cxn>
                <a:cxn ang="0">
                  <a:pos x="67" y="24"/>
                </a:cxn>
                <a:cxn ang="0">
                  <a:pos x="67" y="23"/>
                </a:cxn>
                <a:cxn ang="0">
                  <a:pos x="66" y="23"/>
                </a:cxn>
                <a:cxn ang="0">
                  <a:pos x="65" y="22"/>
                </a:cxn>
                <a:cxn ang="0">
                  <a:pos x="64" y="23"/>
                </a:cxn>
                <a:cxn ang="0">
                  <a:pos x="64" y="26"/>
                </a:cxn>
                <a:cxn ang="0">
                  <a:pos x="63" y="27"/>
                </a:cxn>
                <a:cxn ang="0">
                  <a:pos x="62" y="28"/>
                </a:cxn>
                <a:cxn ang="0">
                  <a:pos x="62" y="28"/>
                </a:cxn>
                <a:cxn ang="0">
                  <a:pos x="61" y="27"/>
                </a:cxn>
                <a:cxn ang="0">
                  <a:pos x="60" y="27"/>
                </a:cxn>
                <a:cxn ang="0">
                  <a:pos x="58" y="26"/>
                </a:cxn>
                <a:cxn ang="0">
                  <a:pos x="34" y="19"/>
                </a:cxn>
                <a:cxn ang="0">
                  <a:pos x="22" y="15"/>
                </a:cxn>
                <a:cxn ang="0">
                  <a:pos x="21" y="15"/>
                </a:cxn>
                <a:cxn ang="0">
                  <a:pos x="21" y="14"/>
                </a:cxn>
                <a:cxn ang="0">
                  <a:pos x="20" y="12"/>
                </a:cxn>
                <a:cxn ang="0">
                  <a:pos x="20" y="11"/>
                </a:cxn>
                <a:cxn ang="0">
                  <a:pos x="19" y="9"/>
                </a:cxn>
                <a:cxn ang="0">
                  <a:pos x="17" y="7"/>
                </a:cxn>
                <a:cxn ang="0">
                  <a:pos x="8" y="7"/>
                </a:cxn>
                <a:cxn ang="0">
                  <a:pos x="5" y="7"/>
                </a:cxn>
                <a:cxn ang="0">
                  <a:pos x="2" y="6"/>
                </a:cxn>
                <a:cxn ang="0">
                  <a:pos x="0" y="3"/>
                </a:cxn>
                <a:cxn ang="0">
                  <a:pos x="1" y="2"/>
                </a:cxn>
                <a:cxn ang="0">
                  <a:pos x="3" y="0"/>
                </a:cxn>
                <a:cxn ang="0">
                  <a:pos x="4" y="0"/>
                </a:cxn>
              </a:cxnLst>
              <a:rect l="0" t="0" r="r" b="b"/>
              <a:pathLst>
                <a:path w="83" h="28">
                  <a:moveTo>
                    <a:pt x="4" y="0"/>
                  </a:moveTo>
                  <a:lnTo>
                    <a:pt x="6" y="0"/>
                  </a:lnTo>
                  <a:lnTo>
                    <a:pt x="12" y="1"/>
                  </a:lnTo>
                  <a:lnTo>
                    <a:pt x="17" y="2"/>
                  </a:lnTo>
                  <a:lnTo>
                    <a:pt x="22" y="4"/>
                  </a:lnTo>
                  <a:lnTo>
                    <a:pt x="32" y="14"/>
                  </a:lnTo>
                  <a:lnTo>
                    <a:pt x="38" y="18"/>
                  </a:lnTo>
                  <a:lnTo>
                    <a:pt x="38" y="18"/>
                  </a:lnTo>
                  <a:lnTo>
                    <a:pt x="38" y="17"/>
                  </a:lnTo>
                  <a:lnTo>
                    <a:pt x="38" y="16"/>
                  </a:lnTo>
                  <a:lnTo>
                    <a:pt x="38" y="15"/>
                  </a:lnTo>
                  <a:lnTo>
                    <a:pt x="38" y="15"/>
                  </a:lnTo>
                  <a:lnTo>
                    <a:pt x="50" y="17"/>
                  </a:lnTo>
                  <a:lnTo>
                    <a:pt x="50" y="16"/>
                  </a:lnTo>
                  <a:lnTo>
                    <a:pt x="56" y="13"/>
                  </a:lnTo>
                  <a:lnTo>
                    <a:pt x="62" y="13"/>
                  </a:lnTo>
                  <a:lnTo>
                    <a:pt x="68" y="13"/>
                  </a:lnTo>
                  <a:lnTo>
                    <a:pt x="74" y="16"/>
                  </a:lnTo>
                  <a:lnTo>
                    <a:pt x="79" y="20"/>
                  </a:lnTo>
                  <a:lnTo>
                    <a:pt x="83" y="25"/>
                  </a:lnTo>
                  <a:lnTo>
                    <a:pt x="83" y="27"/>
                  </a:lnTo>
                  <a:lnTo>
                    <a:pt x="81" y="28"/>
                  </a:lnTo>
                  <a:lnTo>
                    <a:pt x="78" y="28"/>
                  </a:lnTo>
                  <a:lnTo>
                    <a:pt x="75" y="27"/>
                  </a:lnTo>
                  <a:lnTo>
                    <a:pt x="72" y="27"/>
                  </a:lnTo>
                  <a:lnTo>
                    <a:pt x="69" y="27"/>
                  </a:lnTo>
                  <a:lnTo>
                    <a:pt x="68" y="26"/>
                  </a:lnTo>
                  <a:lnTo>
                    <a:pt x="68" y="25"/>
                  </a:lnTo>
                  <a:lnTo>
                    <a:pt x="67" y="24"/>
                  </a:lnTo>
                  <a:lnTo>
                    <a:pt x="67" y="23"/>
                  </a:lnTo>
                  <a:lnTo>
                    <a:pt x="66" y="23"/>
                  </a:lnTo>
                  <a:lnTo>
                    <a:pt x="65" y="22"/>
                  </a:lnTo>
                  <a:lnTo>
                    <a:pt x="64" y="23"/>
                  </a:lnTo>
                  <a:lnTo>
                    <a:pt x="64" y="26"/>
                  </a:lnTo>
                  <a:lnTo>
                    <a:pt x="63" y="27"/>
                  </a:lnTo>
                  <a:lnTo>
                    <a:pt x="62" y="28"/>
                  </a:lnTo>
                  <a:lnTo>
                    <a:pt x="62" y="28"/>
                  </a:lnTo>
                  <a:lnTo>
                    <a:pt x="61" y="27"/>
                  </a:lnTo>
                  <a:lnTo>
                    <a:pt x="60" y="27"/>
                  </a:lnTo>
                  <a:lnTo>
                    <a:pt x="58" y="26"/>
                  </a:lnTo>
                  <a:lnTo>
                    <a:pt x="34" y="19"/>
                  </a:lnTo>
                  <a:lnTo>
                    <a:pt x="22" y="15"/>
                  </a:lnTo>
                  <a:lnTo>
                    <a:pt x="21" y="15"/>
                  </a:lnTo>
                  <a:lnTo>
                    <a:pt x="21" y="14"/>
                  </a:lnTo>
                  <a:lnTo>
                    <a:pt x="20" y="12"/>
                  </a:lnTo>
                  <a:lnTo>
                    <a:pt x="20" y="11"/>
                  </a:lnTo>
                  <a:lnTo>
                    <a:pt x="19" y="9"/>
                  </a:lnTo>
                  <a:lnTo>
                    <a:pt x="17" y="7"/>
                  </a:lnTo>
                  <a:lnTo>
                    <a:pt x="8" y="7"/>
                  </a:lnTo>
                  <a:lnTo>
                    <a:pt x="5" y="7"/>
                  </a:lnTo>
                  <a:lnTo>
                    <a:pt x="2" y="6"/>
                  </a:lnTo>
                  <a:lnTo>
                    <a:pt x="0" y="3"/>
                  </a:lnTo>
                  <a:lnTo>
                    <a:pt x="1" y="2"/>
                  </a:lnTo>
                  <a:lnTo>
                    <a:pt x="3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solidFill>
                <a:srgbClr val="476655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vert="horz" wrap="square" lIns="91416" tIns="45708" rIns="91416" bIns="45708" numCol="1" anchor="t" anchorCtr="0" compatLnSpc="1"/>
            <a:lstStyle/>
            <a:p>
              <a:endParaRPr lang="en-US" sz="2400"/>
            </a:p>
          </p:txBody>
        </p:sp>
        <p:sp>
          <p:nvSpPr>
            <p:cNvPr id="37" name="Freeform 115">
              <a:extLst>
                <a:ext uri="{FF2B5EF4-FFF2-40B4-BE49-F238E27FC236}">
                  <a16:creationId xmlns:a16="http://schemas.microsoft.com/office/drawing/2014/main" id="{7C23000F-3C8D-44C4-A724-8506E5FA088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153958" y="2686290"/>
              <a:ext cx="2896" cy="7241"/>
            </a:xfrm>
            <a:custGeom>
              <a:avLst/>
              <a:gdLst/>
              <a:ahLst/>
              <a:cxnLst>
                <a:cxn ang="0">
                  <a:pos x="1" y="3"/>
                </a:cxn>
                <a:cxn ang="0">
                  <a:pos x="0" y="5"/>
                </a:cxn>
                <a:cxn ang="0">
                  <a:pos x="0" y="4"/>
                </a:cxn>
                <a:cxn ang="0">
                  <a:pos x="1" y="3"/>
                </a:cxn>
                <a:cxn ang="0">
                  <a:pos x="2" y="0"/>
                </a:cxn>
                <a:cxn ang="0">
                  <a:pos x="1" y="3"/>
                </a:cxn>
                <a:cxn ang="0">
                  <a:pos x="2" y="0"/>
                </a:cxn>
              </a:cxnLst>
              <a:rect l="0" t="0" r="r" b="b"/>
              <a:pathLst>
                <a:path w="2" h="5">
                  <a:moveTo>
                    <a:pt x="1" y="3"/>
                  </a:moveTo>
                  <a:lnTo>
                    <a:pt x="0" y="5"/>
                  </a:lnTo>
                  <a:lnTo>
                    <a:pt x="0" y="4"/>
                  </a:lnTo>
                  <a:lnTo>
                    <a:pt x="1" y="3"/>
                  </a:lnTo>
                  <a:close/>
                  <a:moveTo>
                    <a:pt x="2" y="0"/>
                  </a:moveTo>
                  <a:lnTo>
                    <a:pt x="1" y="3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solidFill>
                <a:srgbClr val="476655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vert="horz" wrap="square" lIns="91416" tIns="45708" rIns="91416" bIns="45708" numCol="1" anchor="t" anchorCtr="0" compatLnSpc="1"/>
            <a:lstStyle/>
            <a:p>
              <a:endParaRPr lang="en-US" sz="2400"/>
            </a:p>
          </p:txBody>
        </p:sp>
        <p:sp>
          <p:nvSpPr>
            <p:cNvPr id="38" name="Freeform 116">
              <a:extLst>
                <a:ext uri="{FF2B5EF4-FFF2-40B4-BE49-F238E27FC236}">
                  <a16:creationId xmlns:a16="http://schemas.microsoft.com/office/drawing/2014/main" id="{31F41003-2669-4E8E-A73A-A4CAAAA6ADA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156855" y="2680498"/>
              <a:ext cx="2896" cy="4345"/>
            </a:xfrm>
            <a:custGeom>
              <a:avLst/>
              <a:gdLst/>
              <a:ahLst/>
              <a:cxnLst>
                <a:cxn ang="0">
                  <a:pos x="1" y="1"/>
                </a:cxn>
                <a:cxn ang="0">
                  <a:pos x="1" y="2"/>
                </a:cxn>
                <a:cxn ang="0">
                  <a:pos x="0" y="3"/>
                </a:cxn>
                <a:cxn ang="0">
                  <a:pos x="1" y="1"/>
                </a:cxn>
                <a:cxn ang="0">
                  <a:pos x="2" y="0"/>
                </a:cxn>
                <a:cxn ang="0">
                  <a:pos x="2" y="1"/>
                </a:cxn>
                <a:cxn ang="0">
                  <a:pos x="1" y="1"/>
                </a:cxn>
                <a:cxn ang="0">
                  <a:pos x="2" y="0"/>
                </a:cxn>
              </a:cxnLst>
              <a:rect l="0" t="0" r="r" b="b"/>
              <a:pathLst>
                <a:path w="2" h="3">
                  <a:moveTo>
                    <a:pt x="1" y="1"/>
                  </a:moveTo>
                  <a:lnTo>
                    <a:pt x="1" y="2"/>
                  </a:lnTo>
                  <a:lnTo>
                    <a:pt x="0" y="3"/>
                  </a:lnTo>
                  <a:lnTo>
                    <a:pt x="1" y="1"/>
                  </a:lnTo>
                  <a:close/>
                  <a:moveTo>
                    <a:pt x="2" y="0"/>
                  </a:moveTo>
                  <a:lnTo>
                    <a:pt x="2" y="1"/>
                  </a:lnTo>
                  <a:lnTo>
                    <a:pt x="1" y="1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solidFill>
                <a:srgbClr val="476655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vert="horz" wrap="square" lIns="91416" tIns="45708" rIns="91416" bIns="45708" numCol="1" anchor="t" anchorCtr="0" compatLnSpc="1"/>
            <a:lstStyle/>
            <a:p>
              <a:endParaRPr lang="en-US" sz="2400"/>
            </a:p>
          </p:txBody>
        </p:sp>
        <p:sp>
          <p:nvSpPr>
            <p:cNvPr id="39" name="Freeform 117">
              <a:extLst>
                <a:ext uri="{FF2B5EF4-FFF2-40B4-BE49-F238E27FC236}">
                  <a16:creationId xmlns:a16="http://schemas.microsoft.com/office/drawing/2014/main" id="{81F5453C-C559-4E39-A8F7-6BCE67724590}"/>
                </a:ext>
              </a:extLst>
            </p:cNvPr>
            <p:cNvSpPr/>
            <p:nvPr/>
          </p:nvSpPr>
          <p:spPr bwMode="auto">
            <a:xfrm>
              <a:off x="2110515" y="2689187"/>
              <a:ext cx="62270" cy="30411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17" y="3"/>
                </a:cxn>
                <a:cxn ang="0">
                  <a:pos x="20" y="6"/>
                </a:cxn>
                <a:cxn ang="0">
                  <a:pos x="23" y="9"/>
                </a:cxn>
                <a:cxn ang="0">
                  <a:pos x="26" y="10"/>
                </a:cxn>
                <a:cxn ang="0">
                  <a:pos x="28" y="9"/>
                </a:cxn>
                <a:cxn ang="0">
                  <a:pos x="29" y="8"/>
                </a:cxn>
                <a:cxn ang="0">
                  <a:pos x="29" y="7"/>
                </a:cxn>
                <a:cxn ang="0">
                  <a:pos x="30" y="5"/>
                </a:cxn>
                <a:cxn ang="0">
                  <a:pos x="30" y="3"/>
                </a:cxn>
                <a:cxn ang="0">
                  <a:pos x="31" y="4"/>
                </a:cxn>
                <a:cxn ang="0">
                  <a:pos x="33" y="6"/>
                </a:cxn>
                <a:cxn ang="0">
                  <a:pos x="37" y="6"/>
                </a:cxn>
                <a:cxn ang="0">
                  <a:pos x="40" y="8"/>
                </a:cxn>
                <a:cxn ang="0">
                  <a:pos x="43" y="10"/>
                </a:cxn>
                <a:cxn ang="0">
                  <a:pos x="43" y="11"/>
                </a:cxn>
                <a:cxn ang="0">
                  <a:pos x="43" y="12"/>
                </a:cxn>
                <a:cxn ang="0">
                  <a:pos x="42" y="13"/>
                </a:cxn>
                <a:cxn ang="0">
                  <a:pos x="41" y="14"/>
                </a:cxn>
                <a:cxn ang="0">
                  <a:pos x="40" y="15"/>
                </a:cxn>
                <a:cxn ang="0">
                  <a:pos x="39" y="16"/>
                </a:cxn>
                <a:cxn ang="0">
                  <a:pos x="38" y="16"/>
                </a:cxn>
                <a:cxn ang="0">
                  <a:pos x="33" y="16"/>
                </a:cxn>
                <a:cxn ang="0">
                  <a:pos x="24" y="15"/>
                </a:cxn>
                <a:cxn ang="0">
                  <a:pos x="18" y="17"/>
                </a:cxn>
                <a:cxn ang="0">
                  <a:pos x="14" y="19"/>
                </a:cxn>
                <a:cxn ang="0">
                  <a:pos x="9" y="21"/>
                </a:cxn>
                <a:cxn ang="0">
                  <a:pos x="4" y="20"/>
                </a:cxn>
                <a:cxn ang="0">
                  <a:pos x="3" y="19"/>
                </a:cxn>
                <a:cxn ang="0">
                  <a:pos x="12" y="15"/>
                </a:cxn>
                <a:cxn ang="0">
                  <a:pos x="15" y="13"/>
                </a:cxn>
                <a:cxn ang="0">
                  <a:pos x="15" y="11"/>
                </a:cxn>
                <a:cxn ang="0">
                  <a:pos x="14" y="10"/>
                </a:cxn>
                <a:cxn ang="0">
                  <a:pos x="12" y="10"/>
                </a:cxn>
                <a:cxn ang="0">
                  <a:pos x="8" y="11"/>
                </a:cxn>
                <a:cxn ang="0">
                  <a:pos x="5" y="12"/>
                </a:cxn>
                <a:cxn ang="0">
                  <a:pos x="2" y="12"/>
                </a:cxn>
                <a:cxn ang="0">
                  <a:pos x="1" y="12"/>
                </a:cxn>
                <a:cxn ang="0">
                  <a:pos x="2" y="12"/>
                </a:cxn>
                <a:cxn ang="0">
                  <a:pos x="2" y="11"/>
                </a:cxn>
                <a:cxn ang="0">
                  <a:pos x="2" y="11"/>
                </a:cxn>
                <a:cxn ang="0">
                  <a:pos x="2" y="10"/>
                </a:cxn>
                <a:cxn ang="0">
                  <a:pos x="2" y="10"/>
                </a:cxn>
                <a:cxn ang="0">
                  <a:pos x="0" y="10"/>
                </a:cxn>
                <a:cxn ang="0">
                  <a:pos x="3" y="7"/>
                </a:cxn>
                <a:cxn ang="0">
                  <a:pos x="7" y="5"/>
                </a:cxn>
                <a:cxn ang="0">
                  <a:pos x="11" y="2"/>
                </a:cxn>
                <a:cxn ang="0">
                  <a:pos x="13" y="1"/>
                </a:cxn>
                <a:cxn ang="0">
                  <a:pos x="14" y="0"/>
                </a:cxn>
              </a:cxnLst>
              <a:rect l="0" t="0" r="r" b="b"/>
              <a:pathLst>
                <a:path w="43" h="21">
                  <a:moveTo>
                    <a:pt x="14" y="0"/>
                  </a:moveTo>
                  <a:lnTo>
                    <a:pt x="17" y="3"/>
                  </a:lnTo>
                  <a:lnTo>
                    <a:pt x="20" y="6"/>
                  </a:lnTo>
                  <a:lnTo>
                    <a:pt x="23" y="9"/>
                  </a:lnTo>
                  <a:lnTo>
                    <a:pt x="26" y="10"/>
                  </a:lnTo>
                  <a:lnTo>
                    <a:pt x="28" y="9"/>
                  </a:lnTo>
                  <a:lnTo>
                    <a:pt x="29" y="8"/>
                  </a:lnTo>
                  <a:lnTo>
                    <a:pt x="29" y="7"/>
                  </a:lnTo>
                  <a:lnTo>
                    <a:pt x="30" y="5"/>
                  </a:lnTo>
                  <a:lnTo>
                    <a:pt x="30" y="3"/>
                  </a:lnTo>
                  <a:lnTo>
                    <a:pt x="31" y="4"/>
                  </a:lnTo>
                  <a:lnTo>
                    <a:pt x="33" y="6"/>
                  </a:lnTo>
                  <a:lnTo>
                    <a:pt x="37" y="6"/>
                  </a:lnTo>
                  <a:lnTo>
                    <a:pt x="40" y="8"/>
                  </a:lnTo>
                  <a:lnTo>
                    <a:pt x="43" y="10"/>
                  </a:lnTo>
                  <a:lnTo>
                    <a:pt x="43" y="11"/>
                  </a:lnTo>
                  <a:lnTo>
                    <a:pt x="43" y="12"/>
                  </a:lnTo>
                  <a:lnTo>
                    <a:pt x="42" y="13"/>
                  </a:lnTo>
                  <a:lnTo>
                    <a:pt x="41" y="14"/>
                  </a:lnTo>
                  <a:lnTo>
                    <a:pt x="40" y="15"/>
                  </a:lnTo>
                  <a:lnTo>
                    <a:pt x="39" y="16"/>
                  </a:lnTo>
                  <a:lnTo>
                    <a:pt x="38" y="16"/>
                  </a:lnTo>
                  <a:lnTo>
                    <a:pt x="33" y="16"/>
                  </a:lnTo>
                  <a:lnTo>
                    <a:pt x="24" y="15"/>
                  </a:lnTo>
                  <a:lnTo>
                    <a:pt x="18" y="17"/>
                  </a:lnTo>
                  <a:lnTo>
                    <a:pt x="14" y="19"/>
                  </a:lnTo>
                  <a:lnTo>
                    <a:pt x="9" y="21"/>
                  </a:lnTo>
                  <a:lnTo>
                    <a:pt x="4" y="20"/>
                  </a:lnTo>
                  <a:lnTo>
                    <a:pt x="3" y="19"/>
                  </a:lnTo>
                  <a:lnTo>
                    <a:pt x="12" y="15"/>
                  </a:lnTo>
                  <a:lnTo>
                    <a:pt x="15" y="13"/>
                  </a:lnTo>
                  <a:lnTo>
                    <a:pt x="15" y="11"/>
                  </a:lnTo>
                  <a:lnTo>
                    <a:pt x="14" y="10"/>
                  </a:lnTo>
                  <a:lnTo>
                    <a:pt x="12" y="10"/>
                  </a:lnTo>
                  <a:lnTo>
                    <a:pt x="8" y="11"/>
                  </a:lnTo>
                  <a:lnTo>
                    <a:pt x="5" y="12"/>
                  </a:lnTo>
                  <a:lnTo>
                    <a:pt x="2" y="12"/>
                  </a:lnTo>
                  <a:lnTo>
                    <a:pt x="1" y="12"/>
                  </a:lnTo>
                  <a:lnTo>
                    <a:pt x="2" y="12"/>
                  </a:lnTo>
                  <a:lnTo>
                    <a:pt x="2" y="11"/>
                  </a:lnTo>
                  <a:lnTo>
                    <a:pt x="2" y="11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0" y="10"/>
                  </a:lnTo>
                  <a:lnTo>
                    <a:pt x="3" y="7"/>
                  </a:lnTo>
                  <a:lnTo>
                    <a:pt x="7" y="5"/>
                  </a:lnTo>
                  <a:lnTo>
                    <a:pt x="11" y="2"/>
                  </a:lnTo>
                  <a:lnTo>
                    <a:pt x="13" y="1"/>
                  </a:lnTo>
                  <a:lnTo>
                    <a:pt x="14" y="0"/>
                  </a:lnTo>
                  <a:close/>
                </a:path>
              </a:pathLst>
            </a:custGeom>
            <a:grpFill/>
            <a:ln>
              <a:solidFill>
                <a:srgbClr val="476655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vert="horz" wrap="square" lIns="91416" tIns="45708" rIns="91416" bIns="45708" numCol="1" anchor="t" anchorCtr="0" compatLnSpc="1"/>
            <a:lstStyle/>
            <a:p>
              <a:endParaRPr lang="en-US" sz="2400"/>
            </a:p>
          </p:txBody>
        </p:sp>
        <p:sp>
          <p:nvSpPr>
            <p:cNvPr id="40" name="Freeform 118">
              <a:extLst>
                <a:ext uri="{FF2B5EF4-FFF2-40B4-BE49-F238E27FC236}">
                  <a16:creationId xmlns:a16="http://schemas.microsoft.com/office/drawing/2014/main" id="{DF0EADE5-95AF-4F49-A4F3-3076F81D14A6}"/>
                </a:ext>
              </a:extLst>
            </p:cNvPr>
            <p:cNvSpPr/>
            <p:nvPr/>
          </p:nvSpPr>
          <p:spPr bwMode="auto">
            <a:xfrm>
              <a:off x="1941085" y="2489346"/>
              <a:ext cx="43444" cy="11585"/>
            </a:xfrm>
            <a:custGeom>
              <a:avLst/>
              <a:gdLst/>
              <a:ahLst/>
              <a:cxnLst>
                <a:cxn ang="0">
                  <a:pos x="22" y="0"/>
                </a:cxn>
                <a:cxn ang="0">
                  <a:pos x="30" y="0"/>
                </a:cxn>
                <a:cxn ang="0">
                  <a:pos x="29" y="0"/>
                </a:cxn>
                <a:cxn ang="0">
                  <a:pos x="26" y="0"/>
                </a:cxn>
                <a:cxn ang="0">
                  <a:pos x="23" y="1"/>
                </a:cxn>
                <a:cxn ang="0">
                  <a:pos x="19" y="2"/>
                </a:cxn>
                <a:cxn ang="0">
                  <a:pos x="17" y="2"/>
                </a:cxn>
                <a:cxn ang="0">
                  <a:pos x="10" y="5"/>
                </a:cxn>
                <a:cxn ang="0">
                  <a:pos x="3" y="8"/>
                </a:cxn>
                <a:cxn ang="0">
                  <a:pos x="1" y="8"/>
                </a:cxn>
                <a:cxn ang="0">
                  <a:pos x="0" y="7"/>
                </a:cxn>
                <a:cxn ang="0">
                  <a:pos x="0" y="6"/>
                </a:cxn>
                <a:cxn ang="0">
                  <a:pos x="2" y="5"/>
                </a:cxn>
                <a:cxn ang="0">
                  <a:pos x="5" y="3"/>
                </a:cxn>
                <a:cxn ang="0">
                  <a:pos x="7" y="2"/>
                </a:cxn>
                <a:cxn ang="0">
                  <a:pos x="8" y="2"/>
                </a:cxn>
                <a:cxn ang="0">
                  <a:pos x="15" y="1"/>
                </a:cxn>
                <a:cxn ang="0">
                  <a:pos x="22" y="0"/>
                </a:cxn>
              </a:cxnLst>
              <a:rect l="0" t="0" r="r" b="b"/>
              <a:pathLst>
                <a:path w="30" h="8">
                  <a:moveTo>
                    <a:pt x="22" y="0"/>
                  </a:moveTo>
                  <a:lnTo>
                    <a:pt x="30" y="0"/>
                  </a:lnTo>
                  <a:lnTo>
                    <a:pt x="29" y="0"/>
                  </a:lnTo>
                  <a:lnTo>
                    <a:pt x="26" y="0"/>
                  </a:lnTo>
                  <a:lnTo>
                    <a:pt x="23" y="1"/>
                  </a:lnTo>
                  <a:lnTo>
                    <a:pt x="19" y="2"/>
                  </a:lnTo>
                  <a:lnTo>
                    <a:pt x="17" y="2"/>
                  </a:lnTo>
                  <a:lnTo>
                    <a:pt x="10" y="5"/>
                  </a:lnTo>
                  <a:lnTo>
                    <a:pt x="3" y="8"/>
                  </a:lnTo>
                  <a:lnTo>
                    <a:pt x="1" y="8"/>
                  </a:lnTo>
                  <a:lnTo>
                    <a:pt x="0" y="7"/>
                  </a:lnTo>
                  <a:lnTo>
                    <a:pt x="0" y="6"/>
                  </a:lnTo>
                  <a:lnTo>
                    <a:pt x="2" y="5"/>
                  </a:lnTo>
                  <a:lnTo>
                    <a:pt x="5" y="3"/>
                  </a:lnTo>
                  <a:lnTo>
                    <a:pt x="7" y="2"/>
                  </a:lnTo>
                  <a:lnTo>
                    <a:pt x="8" y="2"/>
                  </a:lnTo>
                  <a:lnTo>
                    <a:pt x="15" y="1"/>
                  </a:lnTo>
                  <a:lnTo>
                    <a:pt x="22" y="0"/>
                  </a:lnTo>
                  <a:close/>
                </a:path>
              </a:pathLst>
            </a:custGeom>
            <a:grpFill/>
            <a:ln>
              <a:solidFill>
                <a:srgbClr val="476655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vert="horz" wrap="square" lIns="91416" tIns="45708" rIns="91416" bIns="45708" numCol="1" anchor="t" anchorCtr="0" compatLnSpc="1"/>
            <a:lstStyle/>
            <a:p>
              <a:endParaRPr lang="en-US" sz="2400"/>
            </a:p>
          </p:txBody>
        </p:sp>
        <p:sp>
          <p:nvSpPr>
            <p:cNvPr id="41" name="Freeform 119">
              <a:extLst>
                <a:ext uri="{FF2B5EF4-FFF2-40B4-BE49-F238E27FC236}">
                  <a16:creationId xmlns:a16="http://schemas.microsoft.com/office/drawing/2014/main" id="{72F4D2C3-F049-4561-84AF-B7FB42988814}"/>
                </a:ext>
              </a:extLst>
            </p:cNvPr>
            <p:cNvSpPr/>
            <p:nvPr/>
          </p:nvSpPr>
          <p:spPr bwMode="auto">
            <a:xfrm>
              <a:off x="1916466" y="2503827"/>
              <a:ext cx="27515" cy="8689"/>
            </a:xfrm>
            <a:custGeom>
              <a:avLst/>
              <a:gdLst/>
              <a:ahLst/>
              <a:cxnLst>
                <a:cxn ang="0">
                  <a:pos x="15" y="0"/>
                </a:cxn>
                <a:cxn ang="0">
                  <a:pos x="19" y="0"/>
                </a:cxn>
                <a:cxn ang="0">
                  <a:pos x="11" y="3"/>
                </a:cxn>
                <a:cxn ang="0">
                  <a:pos x="3" y="6"/>
                </a:cxn>
                <a:cxn ang="0">
                  <a:pos x="0" y="6"/>
                </a:cxn>
                <a:cxn ang="0">
                  <a:pos x="0" y="6"/>
                </a:cxn>
                <a:cxn ang="0">
                  <a:pos x="2" y="3"/>
                </a:cxn>
                <a:cxn ang="0">
                  <a:pos x="6" y="2"/>
                </a:cxn>
                <a:cxn ang="0">
                  <a:pos x="10" y="0"/>
                </a:cxn>
                <a:cxn ang="0">
                  <a:pos x="15" y="0"/>
                </a:cxn>
              </a:cxnLst>
              <a:rect l="0" t="0" r="r" b="b"/>
              <a:pathLst>
                <a:path w="19" h="6">
                  <a:moveTo>
                    <a:pt x="15" y="0"/>
                  </a:moveTo>
                  <a:lnTo>
                    <a:pt x="19" y="0"/>
                  </a:lnTo>
                  <a:lnTo>
                    <a:pt x="11" y="3"/>
                  </a:lnTo>
                  <a:lnTo>
                    <a:pt x="3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3"/>
                  </a:lnTo>
                  <a:lnTo>
                    <a:pt x="6" y="2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solidFill>
                <a:srgbClr val="476655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vert="horz" wrap="square" lIns="91416" tIns="45708" rIns="91416" bIns="45708" numCol="1" anchor="t" anchorCtr="0" compatLnSpc="1"/>
            <a:lstStyle/>
            <a:p>
              <a:endParaRPr lang="en-US" sz="2400"/>
            </a:p>
          </p:txBody>
        </p:sp>
        <p:sp>
          <p:nvSpPr>
            <p:cNvPr id="42" name="Freeform 120">
              <a:extLst>
                <a:ext uri="{FF2B5EF4-FFF2-40B4-BE49-F238E27FC236}">
                  <a16:creationId xmlns:a16="http://schemas.microsoft.com/office/drawing/2014/main" id="{41564DC1-E7AD-4A38-8F39-88C0BA0C80A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77287" y="2473416"/>
              <a:ext cx="2896" cy="1449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1" y="1"/>
                </a:cxn>
                <a:cxn ang="0">
                  <a:pos x="0" y="1"/>
                </a:cxn>
                <a:cxn ang="0">
                  <a:pos x="1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2" y="0"/>
                </a:cxn>
              </a:cxnLst>
              <a:rect l="0" t="0" r="r" b="b"/>
              <a:pathLst>
                <a:path w="2" h="1">
                  <a:moveTo>
                    <a:pt x="1" y="0"/>
                  </a:moveTo>
                  <a:lnTo>
                    <a:pt x="1" y="1"/>
                  </a:lnTo>
                  <a:lnTo>
                    <a:pt x="0" y="1"/>
                  </a:lnTo>
                  <a:lnTo>
                    <a:pt x="1" y="0"/>
                  </a:lnTo>
                  <a:close/>
                  <a:moveTo>
                    <a:pt x="2" y="0"/>
                  </a:moveTo>
                  <a:lnTo>
                    <a:pt x="2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solidFill>
                <a:srgbClr val="476655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vert="horz" wrap="square" lIns="91416" tIns="45708" rIns="91416" bIns="45708" numCol="1" anchor="t" anchorCtr="0" compatLnSpc="1"/>
            <a:lstStyle/>
            <a:p>
              <a:endParaRPr lang="en-US" sz="2400"/>
            </a:p>
          </p:txBody>
        </p:sp>
        <p:sp>
          <p:nvSpPr>
            <p:cNvPr id="43" name="Freeform 121">
              <a:extLst>
                <a:ext uri="{FF2B5EF4-FFF2-40B4-BE49-F238E27FC236}">
                  <a16:creationId xmlns:a16="http://schemas.microsoft.com/office/drawing/2014/main" id="{BA5F1C41-CEC9-4CEC-9BBA-135356DCB12D}"/>
                </a:ext>
              </a:extLst>
            </p:cNvPr>
            <p:cNvSpPr/>
            <p:nvPr/>
          </p:nvSpPr>
          <p:spPr bwMode="auto">
            <a:xfrm>
              <a:off x="1987425" y="2705116"/>
              <a:ext cx="99921" cy="60821"/>
            </a:xfrm>
            <a:custGeom>
              <a:avLst/>
              <a:gdLst/>
              <a:ahLst/>
              <a:cxnLst>
                <a:cxn ang="0">
                  <a:pos x="31" y="0"/>
                </a:cxn>
                <a:cxn ang="0">
                  <a:pos x="32" y="0"/>
                </a:cxn>
                <a:cxn ang="0">
                  <a:pos x="36" y="1"/>
                </a:cxn>
                <a:cxn ang="0">
                  <a:pos x="40" y="2"/>
                </a:cxn>
                <a:cxn ang="0">
                  <a:pos x="44" y="4"/>
                </a:cxn>
                <a:cxn ang="0">
                  <a:pos x="48" y="6"/>
                </a:cxn>
                <a:cxn ang="0">
                  <a:pos x="51" y="8"/>
                </a:cxn>
                <a:cxn ang="0">
                  <a:pos x="52" y="8"/>
                </a:cxn>
                <a:cxn ang="0">
                  <a:pos x="53" y="8"/>
                </a:cxn>
                <a:cxn ang="0">
                  <a:pos x="56" y="7"/>
                </a:cxn>
                <a:cxn ang="0">
                  <a:pos x="59" y="7"/>
                </a:cxn>
                <a:cxn ang="0">
                  <a:pos x="62" y="7"/>
                </a:cxn>
                <a:cxn ang="0">
                  <a:pos x="65" y="7"/>
                </a:cxn>
                <a:cxn ang="0">
                  <a:pos x="67" y="8"/>
                </a:cxn>
                <a:cxn ang="0">
                  <a:pos x="69" y="11"/>
                </a:cxn>
                <a:cxn ang="0">
                  <a:pos x="69" y="14"/>
                </a:cxn>
                <a:cxn ang="0">
                  <a:pos x="68" y="18"/>
                </a:cxn>
                <a:cxn ang="0">
                  <a:pos x="66" y="20"/>
                </a:cxn>
                <a:cxn ang="0">
                  <a:pos x="63" y="21"/>
                </a:cxn>
                <a:cxn ang="0">
                  <a:pos x="59" y="21"/>
                </a:cxn>
                <a:cxn ang="0">
                  <a:pos x="56" y="22"/>
                </a:cxn>
                <a:cxn ang="0">
                  <a:pos x="53" y="22"/>
                </a:cxn>
                <a:cxn ang="0">
                  <a:pos x="48" y="24"/>
                </a:cxn>
                <a:cxn ang="0">
                  <a:pos x="42" y="26"/>
                </a:cxn>
                <a:cxn ang="0">
                  <a:pos x="38" y="27"/>
                </a:cxn>
                <a:cxn ang="0">
                  <a:pos x="34" y="29"/>
                </a:cxn>
                <a:cxn ang="0">
                  <a:pos x="23" y="40"/>
                </a:cxn>
                <a:cxn ang="0">
                  <a:pos x="19" y="41"/>
                </a:cxn>
                <a:cxn ang="0">
                  <a:pos x="15" y="42"/>
                </a:cxn>
                <a:cxn ang="0">
                  <a:pos x="10" y="40"/>
                </a:cxn>
                <a:cxn ang="0">
                  <a:pos x="4" y="36"/>
                </a:cxn>
                <a:cxn ang="0">
                  <a:pos x="1" y="33"/>
                </a:cxn>
                <a:cxn ang="0">
                  <a:pos x="0" y="30"/>
                </a:cxn>
                <a:cxn ang="0">
                  <a:pos x="0" y="28"/>
                </a:cxn>
                <a:cxn ang="0">
                  <a:pos x="2" y="26"/>
                </a:cxn>
                <a:cxn ang="0">
                  <a:pos x="14" y="20"/>
                </a:cxn>
                <a:cxn ang="0">
                  <a:pos x="15" y="17"/>
                </a:cxn>
                <a:cxn ang="0">
                  <a:pos x="16" y="16"/>
                </a:cxn>
                <a:cxn ang="0">
                  <a:pos x="19" y="16"/>
                </a:cxn>
                <a:cxn ang="0">
                  <a:pos x="26" y="12"/>
                </a:cxn>
                <a:cxn ang="0">
                  <a:pos x="31" y="7"/>
                </a:cxn>
                <a:cxn ang="0">
                  <a:pos x="31" y="1"/>
                </a:cxn>
                <a:cxn ang="0">
                  <a:pos x="31" y="0"/>
                </a:cxn>
              </a:cxnLst>
              <a:rect l="0" t="0" r="r" b="b"/>
              <a:pathLst>
                <a:path w="69" h="42">
                  <a:moveTo>
                    <a:pt x="31" y="0"/>
                  </a:moveTo>
                  <a:lnTo>
                    <a:pt x="32" y="0"/>
                  </a:lnTo>
                  <a:lnTo>
                    <a:pt x="36" y="1"/>
                  </a:lnTo>
                  <a:lnTo>
                    <a:pt x="40" y="2"/>
                  </a:lnTo>
                  <a:lnTo>
                    <a:pt x="44" y="4"/>
                  </a:lnTo>
                  <a:lnTo>
                    <a:pt x="48" y="6"/>
                  </a:lnTo>
                  <a:lnTo>
                    <a:pt x="51" y="8"/>
                  </a:lnTo>
                  <a:lnTo>
                    <a:pt x="52" y="8"/>
                  </a:lnTo>
                  <a:lnTo>
                    <a:pt x="53" y="8"/>
                  </a:lnTo>
                  <a:lnTo>
                    <a:pt x="56" y="7"/>
                  </a:lnTo>
                  <a:lnTo>
                    <a:pt x="59" y="7"/>
                  </a:lnTo>
                  <a:lnTo>
                    <a:pt x="62" y="7"/>
                  </a:lnTo>
                  <a:lnTo>
                    <a:pt x="65" y="7"/>
                  </a:lnTo>
                  <a:lnTo>
                    <a:pt x="67" y="8"/>
                  </a:lnTo>
                  <a:lnTo>
                    <a:pt x="69" y="11"/>
                  </a:lnTo>
                  <a:lnTo>
                    <a:pt x="69" y="14"/>
                  </a:lnTo>
                  <a:lnTo>
                    <a:pt x="68" y="18"/>
                  </a:lnTo>
                  <a:lnTo>
                    <a:pt x="66" y="20"/>
                  </a:lnTo>
                  <a:lnTo>
                    <a:pt x="63" y="21"/>
                  </a:lnTo>
                  <a:lnTo>
                    <a:pt x="59" y="21"/>
                  </a:lnTo>
                  <a:lnTo>
                    <a:pt x="56" y="22"/>
                  </a:lnTo>
                  <a:lnTo>
                    <a:pt x="53" y="22"/>
                  </a:lnTo>
                  <a:lnTo>
                    <a:pt x="48" y="24"/>
                  </a:lnTo>
                  <a:lnTo>
                    <a:pt x="42" y="26"/>
                  </a:lnTo>
                  <a:lnTo>
                    <a:pt x="38" y="27"/>
                  </a:lnTo>
                  <a:lnTo>
                    <a:pt x="34" y="29"/>
                  </a:lnTo>
                  <a:lnTo>
                    <a:pt x="23" y="40"/>
                  </a:lnTo>
                  <a:lnTo>
                    <a:pt x="19" y="41"/>
                  </a:lnTo>
                  <a:lnTo>
                    <a:pt x="15" y="42"/>
                  </a:lnTo>
                  <a:lnTo>
                    <a:pt x="10" y="40"/>
                  </a:lnTo>
                  <a:lnTo>
                    <a:pt x="4" y="36"/>
                  </a:lnTo>
                  <a:lnTo>
                    <a:pt x="1" y="33"/>
                  </a:lnTo>
                  <a:lnTo>
                    <a:pt x="0" y="30"/>
                  </a:lnTo>
                  <a:lnTo>
                    <a:pt x="0" y="28"/>
                  </a:lnTo>
                  <a:lnTo>
                    <a:pt x="2" y="26"/>
                  </a:lnTo>
                  <a:lnTo>
                    <a:pt x="14" y="20"/>
                  </a:lnTo>
                  <a:lnTo>
                    <a:pt x="15" y="17"/>
                  </a:lnTo>
                  <a:lnTo>
                    <a:pt x="16" y="16"/>
                  </a:lnTo>
                  <a:lnTo>
                    <a:pt x="19" y="16"/>
                  </a:lnTo>
                  <a:lnTo>
                    <a:pt x="26" y="12"/>
                  </a:lnTo>
                  <a:lnTo>
                    <a:pt x="31" y="7"/>
                  </a:lnTo>
                  <a:lnTo>
                    <a:pt x="31" y="1"/>
                  </a:lnTo>
                  <a:lnTo>
                    <a:pt x="31" y="0"/>
                  </a:lnTo>
                  <a:close/>
                </a:path>
              </a:pathLst>
            </a:custGeom>
            <a:grpFill/>
            <a:ln>
              <a:solidFill>
                <a:srgbClr val="476655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vert="horz" wrap="square" lIns="91416" tIns="45708" rIns="91416" bIns="45708" numCol="1" anchor="t" anchorCtr="0" compatLnSpc="1"/>
            <a:lstStyle/>
            <a:p>
              <a:endParaRPr lang="en-US" sz="2400"/>
            </a:p>
          </p:txBody>
        </p:sp>
        <p:sp>
          <p:nvSpPr>
            <p:cNvPr id="44" name="Freeform 122">
              <a:extLst>
                <a:ext uri="{FF2B5EF4-FFF2-40B4-BE49-F238E27FC236}">
                  <a16:creationId xmlns:a16="http://schemas.microsoft.com/office/drawing/2014/main" id="{0FF4C8BF-C085-4918-9627-78E836616AC8}"/>
                </a:ext>
              </a:extLst>
            </p:cNvPr>
            <p:cNvSpPr/>
            <p:nvPr/>
          </p:nvSpPr>
          <p:spPr bwMode="auto">
            <a:xfrm>
              <a:off x="2177128" y="2734078"/>
              <a:ext cx="52132" cy="44892"/>
            </a:xfrm>
            <a:custGeom>
              <a:avLst/>
              <a:gdLst/>
              <a:ahLst/>
              <a:cxnLst>
                <a:cxn ang="0">
                  <a:pos x="19" y="0"/>
                </a:cxn>
                <a:cxn ang="0">
                  <a:pos x="21" y="5"/>
                </a:cxn>
                <a:cxn ang="0">
                  <a:pos x="22" y="9"/>
                </a:cxn>
                <a:cxn ang="0">
                  <a:pos x="25" y="12"/>
                </a:cxn>
                <a:cxn ang="0">
                  <a:pos x="27" y="14"/>
                </a:cxn>
                <a:cxn ang="0">
                  <a:pos x="29" y="14"/>
                </a:cxn>
                <a:cxn ang="0">
                  <a:pos x="31" y="13"/>
                </a:cxn>
                <a:cxn ang="0">
                  <a:pos x="35" y="11"/>
                </a:cxn>
                <a:cxn ang="0">
                  <a:pos x="36" y="11"/>
                </a:cxn>
                <a:cxn ang="0">
                  <a:pos x="36" y="12"/>
                </a:cxn>
                <a:cxn ang="0">
                  <a:pos x="36" y="15"/>
                </a:cxn>
                <a:cxn ang="0">
                  <a:pos x="36" y="20"/>
                </a:cxn>
                <a:cxn ang="0">
                  <a:pos x="35" y="28"/>
                </a:cxn>
                <a:cxn ang="0">
                  <a:pos x="34" y="30"/>
                </a:cxn>
                <a:cxn ang="0">
                  <a:pos x="31" y="31"/>
                </a:cxn>
                <a:cxn ang="0">
                  <a:pos x="29" y="30"/>
                </a:cxn>
                <a:cxn ang="0">
                  <a:pos x="24" y="28"/>
                </a:cxn>
                <a:cxn ang="0">
                  <a:pos x="21" y="28"/>
                </a:cxn>
                <a:cxn ang="0">
                  <a:pos x="18" y="28"/>
                </a:cxn>
                <a:cxn ang="0">
                  <a:pos x="15" y="28"/>
                </a:cxn>
                <a:cxn ang="0">
                  <a:pos x="13" y="26"/>
                </a:cxn>
                <a:cxn ang="0">
                  <a:pos x="13" y="25"/>
                </a:cxn>
                <a:cxn ang="0">
                  <a:pos x="12" y="23"/>
                </a:cxn>
                <a:cxn ang="0">
                  <a:pos x="11" y="22"/>
                </a:cxn>
                <a:cxn ang="0">
                  <a:pos x="8" y="20"/>
                </a:cxn>
                <a:cxn ang="0">
                  <a:pos x="4" y="18"/>
                </a:cxn>
                <a:cxn ang="0">
                  <a:pos x="0" y="15"/>
                </a:cxn>
                <a:cxn ang="0">
                  <a:pos x="0" y="14"/>
                </a:cxn>
                <a:cxn ang="0">
                  <a:pos x="1" y="12"/>
                </a:cxn>
                <a:cxn ang="0">
                  <a:pos x="2" y="11"/>
                </a:cxn>
                <a:cxn ang="0">
                  <a:pos x="3" y="10"/>
                </a:cxn>
                <a:cxn ang="0">
                  <a:pos x="4" y="10"/>
                </a:cxn>
                <a:cxn ang="0">
                  <a:pos x="6" y="11"/>
                </a:cxn>
                <a:cxn ang="0">
                  <a:pos x="7" y="12"/>
                </a:cxn>
                <a:cxn ang="0">
                  <a:pos x="7" y="14"/>
                </a:cxn>
                <a:cxn ang="0">
                  <a:pos x="8" y="15"/>
                </a:cxn>
                <a:cxn ang="0">
                  <a:pos x="10" y="16"/>
                </a:cxn>
                <a:cxn ang="0">
                  <a:pos x="13" y="15"/>
                </a:cxn>
                <a:cxn ang="0">
                  <a:pos x="15" y="12"/>
                </a:cxn>
                <a:cxn ang="0">
                  <a:pos x="16" y="8"/>
                </a:cxn>
                <a:cxn ang="0">
                  <a:pos x="18" y="5"/>
                </a:cxn>
                <a:cxn ang="0">
                  <a:pos x="19" y="1"/>
                </a:cxn>
                <a:cxn ang="0">
                  <a:pos x="19" y="0"/>
                </a:cxn>
              </a:cxnLst>
              <a:rect l="0" t="0" r="r" b="b"/>
              <a:pathLst>
                <a:path w="36" h="31">
                  <a:moveTo>
                    <a:pt x="19" y="0"/>
                  </a:moveTo>
                  <a:lnTo>
                    <a:pt x="21" y="5"/>
                  </a:lnTo>
                  <a:lnTo>
                    <a:pt x="22" y="9"/>
                  </a:lnTo>
                  <a:lnTo>
                    <a:pt x="25" y="12"/>
                  </a:lnTo>
                  <a:lnTo>
                    <a:pt x="27" y="14"/>
                  </a:lnTo>
                  <a:lnTo>
                    <a:pt x="29" y="14"/>
                  </a:lnTo>
                  <a:lnTo>
                    <a:pt x="31" y="13"/>
                  </a:lnTo>
                  <a:lnTo>
                    <a:pt x="35" y="11"/>
                  </a:lnTo>
                  <a:lnTo>
                    <a:pt x="36" y="11"/>
                  </a:lnTo>
                  <a:lnTo>
                    <a:pt x="36" y="12"/>
                  </a:lnTo>
                  <a:lnTo>
                    <a:pt x="36" y="15"/>
                  </a:lnTo>
                  <a:lnTo>
                    <a:pt x="36" y="20"/>
                  </a:lnTo>
                  <a:lnTo>
                    <a:pt x="35" y="28"/>
                  </a:lnTo>
                  <a:lnTo>
                    <a:pt x="34" y="30"/>
                  </a:lnTo>
                  <a:lnTo>
                    <a:pt x="31" y="31"/>
                  </a:lnTo>
                  <a:lnTo>
                    <a:pt x="29" y="30"/>
                  </a:lnTo>
                  <a:lnTo>
                    <a:pt x="24" y="28"/>
                  </a:lnTo>
                  <a:lnTo>
                    <a:pt x="21" y="28"/>
                  </a:lnTo>
                  <a:lnTo>
                    <a:pt x="18" y="28"/>
                  </a:lnTo>
                  <a:lnTo>
                    <a:pt x="15" y="28"/>
                  </a:lnTo>
                  <a:lnTo>
                    <a:pt x="13" y="26"/>
                  </a:lnTo>
                  <a:lnTo>
                    <a:pt x="13" y="25"/>
                  </a:lnTo>
                  <a:lnTo>
                    <a:pt x="12" y="23"/>
                  </a:lnTo>
                  <a:lnTo>
                    <a:pt x="11" y="22"/>
                  </a:lnTo>
                  <a:lnTo>
                    <a:pt x="8" y="20"/>
                  </a:lnTo>
                  <a:lnTo>
                    <a:pt x="4" y="18"/>
                  </a:lnTo>
                  <a:lnTo>
                    <a:pt x="0" y="15"/>
                  </a:lnTo>
                  <a:lnTo>
                    <a:pt x="0" y="14"/>
                  </a:lnTo>
                  <a:lnTo>
                    <a:pt x="1" y="12"/>
                  </a:lnTo>
                  <a:lnTo>
                    <a:pt x="2" y="11"/>
                  </a:lnTo>
                  <a:lnTo>
                    <a:pt x="3" y="10"/>
                  </a:lnTo>
                  <a:lnTo>
                    <a:pt x="4" y="10"/>
                  </a:lnTo>
                  <a:lnTo>
                    <a:pt x="6" y="11"/>
                  </a:lnTo>
                  <a:lnTo>
                    <a:pt x="7" y="12"/>
                  </a:lnTo>
                  <a:lnTo>
                    <a:pt x="7" y="14"/>
                  </a:lnTo>
                  <a:lnTo>
                    <a:pt x="8" y="15"/>
                  </a:lnTo>
                  <a:lnTo>
                    <a:pt x="10" y="16"/>
                  </a:lnTo>
                  <a:lnTo>
                    <a:pt x="13" y="15"/>
                  </a:lnTo>
                  <a:lnTo>
                    <a:pt x="15" y="12"/>
                  </a:lnTo>
                  <a:lnTo>
                    <a:pt x="16" y="8"/>
                  </a:lnTo>
                  <a:lnTo>
                    <a:pt x="18" y="5"/>
                  </a:lnTo>
                  <a:lnTo>
                    <a:pt x="19" y="1"/>
                  </a:lnTo>
                  <a:lnTo>
                    <a:pt x="19" y="0"/>
                  </a:lnTo>
                  <a:close/>
                </a:path>
              </a:pathLst>
            </a:custGeom>
            <a:grpFill/>
            <a:ln>
              <a:solidFill>
                <a:srgbClr val="476655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vert="horz" wrap="square" lIns="91416" tIns="45708" rIns="91416" bIns="45708" numCol="1" anchor="t" anchorCtr="0" compatLnSpc="1"/>
            <a:lstStyle/>
            <a:p>
              <a:endParaRPr lang="en-US" sz="2400"/>
            </a:p>
          </p:txBody>
        </p:sp>
        <p:sp>
          <p:nvSpPr>
            <p:cNvPr id="45" name="Freeform 123">
              <a:extLst>
                <a:ext uri="{FF2B5EF4-FFF2-40B4-BE49-F238E27FC236}">
                  <a16:creationId xmlns:a16="http://schemas.microsoft.com/office/drawing/2014/main" id="{CBA3A16C-F8FC-48EC-AE65-BE1B6078D7A8}"/>
                </a:ext>
              </a:extLst>
            </p:cNvPr>
            <p:cNvSpPr/>
            <p:nvPr/>
          </p:nvSpPr>
          <p:spPr bwMode="auto">
            <a:xfrm>
              <a:off x="2649216" y="2786210"/>
              <a:ext cx="5792" cy="2896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3" y="0"/>
                </a:cxn>
                <a:cxn ang="0">
                  <a:pos x="3" y="0"/>
                </a:cxn>
                <a:cxn ang="0">
                  <a:pos x="4" y="0"/>
                </a:cxn>
                <a:cxn ang="0">
                  <a:pos x="4" y="1"/>
                </a:cxn>
                <a:cxn ang="0">
                  <a:pos x="2" y="2"/>
                </a:cxn>
                <a:cxn ang="0">
                  <a:pos x="0" y="2"/>
                </a:cxn>
                <a:cxn ang="0">
                  <a:pos x="1" y="0"/>
                </a:cxn>
                <a:cxn ang="0">
                  <a:pos x="2" y="0"/>
                </a:cxn>
              </a:cxnLst>
              <a:rect l="0" t="0" r="r" b="b"/>
              <a:pathLst>
                <a:path w="4" h="2">
                  <a:moveTo>
                    <a:pt x="2" y="0"/>
                  </a:moveTo>
                  <a:lnTo>
                    <a:pt x="3" y="0"/>
                  </a:lnTo>
                  <a:lnTo>
                    <a:pt x="3" y="0"/>
                  </a:lnTo>
                  <a:lnTo>
                    <a:pt x="4" y="0"/>
                  </a:lnTo>
                  <a:lnTo>
                    <a:pt x="4" y="1"/>
                  </a:lnTo>
                  <a:lnTo>
                    <a:pt x="2" y="2"/>
                  </a:lnTo>
                  <a:lnTo>
                    <a:pt x="0" y="2"/>
                  </a:lnTo>
                  <a:lnTo>
                    <a:pt x="1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solidFill>
                <a:srgbClr val="476655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vert="horz" wrap="square" lIns="91416" tIns="45708" rIns="91416" bIns="45708" numCol="1" anchor="t" anchorCtr="0" compatLnSpc="1"/>
            <a:lstStyle/>
            <a:p>
              <a:endParaRPr lang="en-US" sz="2400"/>
            </a:p>
          </p:txBody>
        </p:sp>
        <p:sp>
          <p:nvSpPr>
            <p:cNvPr id="46" name="Freeform 124">
              <a:extLst>
                <a:ext uri="{FF2B5EF4-FFF2-40B4-BE49-F238E27FC236}">
                  <a16:creationId xmlns:a16="http://schemas.microsoft.com/office/drawing/2014/main" id="{AE669714-D9A3-4C96-92A2-AA653334742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62488" y="2547271"/>
              <a:ext cx="495258" cy="362031"/>
            </a:xfrm>
            <a:custGeom>
              <a:avLst/>
              <a:gdLst/>
              <a:ahLst/>
              <a:cxnLst>
                <a:cxn ang="0">
                  <a:pos x="30" y="17"/>
                </a:cxn>
                <a:cxn ang="0">
                  <a:pos x="83" y="11"/>
                </a:cxn>
                <a:cxn ang="0">
                  <a:pos x="87" y="8"/>
                </a:cxn>
                <a:cxn ang="0">
                  <a:pos x="96" y="15"/>
                </a:cxn>
                <a:cxn ang="0">
                  <a:pos x="136" y="28"/>
                </a:cxn>
                <a:cxn ang="0">
                  <a:pos x="145" y="32"/>
                </a:cxn>
                <a:cxn ang="0">
                  <a:pos x="181" y="44"/>
                </a:cxn>
                <a:cxn ang="0">
                  <a:pos x="197" y="52"/>
                </a:cxn>
                <a:cxn ang="0">
                  <a:pos x="195" y="65"/>
                </a:cxn>
                <a:cxn ang="0">
                  <a:pos x="215" y="70"/>
                </a:cxn>
                <a:cxn ang="0">
                  <a:pos x="252" y="78"/>
                </a:cxn>
                <a:cxn ang="0">
                  <a:pos x="264" y="89"/>
                </a:cxn>
                <a:cxn ang="0">
                  <a:pos x="275" y="102"/>
                </a:cxn>
                <a:cxn ang="0">
                  <a:pos x="264" y="121"/>
                </a:cxn>
                <a:cxn ang="0">
                  <a:pos x="276" y="130"/>
                </a:cxn>
                <a:cxn ang="0">
                  <a:pos x="289" y="151"/>
                </a:cxn>
                <a:cxn ang="0">
                  <a:pos x="288" y="179"/>
                </a:cxn>
                <a:cxn ang="0">
                  <a:pos x="293" y="186"/>
                </a:cxn>
                <a:cxn ang="0">
                  <a:pos x="307" y="209"/>
                </a:cxn>
                <a:cxn ang="0">
                  <a:pos x="322" y="221"/>
                </a:cxn>
                <a:cxn ang="0">
                  <a:pos x="325" y="228"/>
                </a:cxn>
                <a:cxn ang="0">
                  <a:pos x="336" y="250"/>
                </a:cxn>
                <a:cxn ang="0">
                  <a:pos x="317" y="235"/>
                </a:cxn>
                <a:cxn ang="0">
                  <a:pos x="302" y="243"/>
                </a:cxn>
                <a:cxn ang="0">
                  <a:pos x="283" y="233"/>
                </a:cxn>
                <a:cxn ang="0">
                  <a:pos x="258" y="218"/>
                </a:cxn>
                <a:cxn ang="0">
                  <a:pos x="243" y="206"/>
                </a:cxn>
                <a:cxn ang="0">
                  <a:pos x="236" y="208"/>
                </a:cxn>
                <a:cxn ang="0">
                  <a:pos x="231" y="191"/>
                </a:cxn>
                <a:cxn ang="0">
                  <a:pos x="211" y="192"/>
                </a:cxn>
                <a:cxn ang="0">
                  <a:pos x="201" y="181"/>
                </a:cxn>
                <a:cxn ang="0">
                  <a:pos x="195" y="179"/>
                </a:cxn>
                <a:cxn ang="0">
                  <a:pos x="205" y="165"/>
                </a:cxn>
                <a:cxn ang="0">
                  <a:pos x="193" y="156"/>
                </a:cxn>
                <a:cxn ang="0">
                  <a:pos x="175" y="139"/>
                </a:cxn>
                <a:cxn ang="0">
                  <a:pos x="153" y="137"/>
                </a:cxn>
                <a:cxn ang="0">
                  <a:pos x="166" y="133"/>
                </a:cxn>
                <a:cxn ang="0">
                  <a:pos x="152" y="126"/>
                </a:cxn>
                <a:cxn ang="0">
                  <a:pos x="150" y="125"/>
                </a:cxn>
                <a:cxn ang="0">
                  <a:pos x="133" y="123"/>
                </a:cxn>
                <a:cxn ang="0">
                  <a:pos x="122" y="113"/>
                </a:cxn>
                <a:cxn ang="0">
                  <a:pos x="85" y="96"/>
                </a:cxn>
                <a:cxn ang="0">
                  <a:pos x="40" y="92"/>
                </a:cxn>
                <a:cxn ang="0">
                  <a:pos x="20" y="90"/>
                </a:cxn>
                <a:cxn ang="0">
                  <a:pos x="34" y="82"/>
                </a:cxn>
                <a:cxn ang="0">
                  <a:pos x="1" y="72"/>
                </a:cxn>
                <a:cxn ang="0">
                  <a:pos x="17" y="62"/>
                </a:cxn>
                <a:cxn ang="0">
                  <a:pos x="7" y="55"/>
                </a:cxn>
                <a:cxn ang="0">
                  <a:pos x="16" y="39"/>
                </a:cxn>
                <a:cxn ang="0">
                  <a:pos x="6" y="32"/>
                </a:cxn>
                <a:cxn ang="0">
                  <a:pos x="23" y="34"/>
                </a:cxn>
                <a:cxn ang="0">
                  <a:pos x="35" y="24"/>
                </a:cxn>
                <a:cxn ang="0">
                  <a:pos x="17" y="20"/>
                </a:cxn>
                <a:cxn ang="0">
                  <a:pos x="32" y="4"/>
                </a:cxn>
                <a:cxn ang="0">
                  <a:pos x="35" y="8"/>
                </a:cxn>
                <a:cxn ang="0">
                  <a:pos x="52" y="14"/>
                </a:cxn>
                <a:cxn ang="0">
                  <a:pos x="67" y="9"/>
                </a:cxn>
                <a:cxn ang="0">
                  <a:pos x="75" y="12"/>
                </a:cxn>
                <a:cxn ang="0">
                  <a:pos x="69" y="0"/>
                </a:cxn>
              </a:cxnLst>
              <a:rect l="0" t="0" r="r" b="b"/>
              <a:pathLst>
                <a:path w="342" h="250">
                  <a:moveTo>
                    <a:pt x="28" y="17"/>
                  </a:moveTo>
                  <a:lnTo>
                    <a:pt x="27" y="17"/>
                  </a:lnTo>
                  <a:lnTo>
                    <a:pt x="26" y="17"/>
                  </a:lnTo>
                  <a:lnTo>
                    <a:pt x="25" y="18"/>
                  </a:lnTo>
                  <a:lnTo>
                    <a:pt x="26" y="18"/>
                  </a:lnTo>
                  <a:lnTo>
                    <a:pt x="27" y="17"/>
                  </a:lnTo>
                  <a:lnTo>
                    <a:pt x="30" y="17"/>
                  </a:lnTo>
                  <a:lnTo>
                    <a:pt x="30" y="17"/>
                  </a:lnTo>
                  <a:lnTo>
                    <a:pt x="28" y="17"/>
                  </a:lnTo>
                  <a:close/>
                  <a:moveTo>
                    <a:pt x="69" y="0"/>
                  </a:moveTo>
                  <a:lnTo>
                    <a:pt x="70" y="0"/>
                  </a:lnTo>
                  <a:lnTo>
                    <a:pt x="75" y="1"/>
                  </a:lnTo>
                  <a:lnTo>
                    <a:pt x="80" y="3"/>
                  </a:lnTo>
                  <a:lnTo>
                    <a:pt x="84" y="6"/>
                  </a:lnTo>
                  <a:lnTo>
                    <a:pt x="84" y="9"/>
                  </a:lnTo>
                  <a:lnTo>
                    <a:pt x="83" y="11"/>
                  </a:lnTo>
                  <a:lnTo>
                    <a:pt x="83" y="12"/>
                  </a:lnTo>
                  <a:lnTo>
                    <a:pt x="83" y="13"/>
                  </a:lnTo>
                  <a:lnTo>
                    <a:pt x="84" y="13"/>
                  </a:lnTo>
                  <a:lnTo>
                    <a:pt x="85" y="12"/>
                  </a:lnTo>
                  <a:lnTo>
                    <a:pt x="85" y="11"/>
                  </a:lnTo>
                  <a:lnTo>
                    <a:pt x="85" y="10"/>
                  </a:lnTo>
                  <a:lnTo>
                    <a:pt x="86" y="9"/>
                  </a:lnTo>
                  <a:lnTo>
                    <a:pt x="87" y="8"/>
                  </a:lnTo>
                  <a:lnTo>
                    <a:pt x="87" y="7"/>
                  </a:lnTo>
                  <a:lnTo>
                    <a:pt x="88" y="8"/>
                  </a:lnTo>
                  <a:lnTo>
                    <a:pt x="89" y="9"/>
                  </a:lnTo>
                  <a:lnTo>
                    <a:pt x="90" y="10"/>
                  </a:lnTo>
                  <a:lnTo>
                    <a:pt x="92" y="14"/>
                  </a:lnTo>
                  <a:lnTo>
                    <a:pt x="93" y="15"/>
                  </a:lnTo>
                  <a:lnTo>
                    <a:pt x="95" y="15"/>
                  </a:lnTo>
                  <a:lnTo>
                    <a:pt x="96" y="15"/>
                  </a:lnTo>
                  <a:lnTo>
                    <a:pt x="98" y="15"/>
                  </a:lnTo>
                  <a:lnTo>
                    <a:pt x="101" y="17"/>
                  </a:lnTo>
                  <a:lnTo>
                    <a:pt x="106" y="19"/>
                  </a:lnTo>
                  <a:lnTo>
                    <a:pt x="112" y="21"/>
                  </a:lnTo>
                  <a:lnTo>
                    <a:pt x="118" y="24"/>
                  </a:lnTo>
                  <a:lnTo>
                    <a:pt x="124" y="26"/>
                  </a:lnTo>
                  <a:lnTo>
                    <a:pt x="131" y="29"/>
                  </a:lnTo>
                  <a:lnTo>
                    <a:pt x="136" y="28"/>
                  </a:lnTo>
                  <a:lnTo>
                    <a:pt x="140" y="27"/>
                  </a:lnTo>
                  <a:lnTo>
                    <a:pt x="143" y="27"/>
                  </a:lnTo>
                  <a:lnTo>
                    <a:pt x="148" y="27"/>
                  </a:lnTo>
                  <a:lnTo>
                    <a:pt x="148" y="28"/>
                  </a:lnTo>
                  <a:lnTo>
                    <a:pt x="148" y="28"/>
                  </a:lnTo>
                  <a:lnTo>
                    <a:pt x="147" y="30"/>
                  </a:lnTo>
                  <a:lnTo>
                    <a:pt x="146" y="31"/>
                  </a:lnTo>
                  <a:lnTo>
                    <a:pt x="145" y="32"/>
                  </a:lnTo>
                  <a:lnTo>
                    <a:pt x="145" y="34"/>
                  </a:lnTo>
                  <a:lnTo>
                    <a:pt x="146" y="35"/>
                  </a:lnTo>
                  <a:lnTo>
                    <a:pt x="152" y="35"/>
                  </a:lnTo>
                  <a:lnTo>
                    <a:pt x="159" y="39"/>
                  </a:lnTo>
                  <a:lnTo>
                    <a:pt x="166" y="42"/>
                  </a:lnTo>
                  <a:lnTo>
                    <a:pt x="173" y="45"/>
                  </a:lnTo>
                  <a:lnTo>
                    <a:pt x="177" y="45"/>
                  </a:lnTo>
                  <a:lnTo>
                    <a:pt x="181" y="44"/>
                  </a:lnTo>
                  <a:lnTo>
                    <a:pt x="185" y="43"/>
                  </a:lnTo>
                  <a:lnTo>
                    <a:pt x="188" y="43"/>
                  </a:lnTo>
                  <a:lnTo>
                    <a:pt x="190" y="45"/>
                  </a:lnTo>
                  <a:lnTo>
                    <a:pt x="190" y="47"/>
                  </a:lnTo>
                  <a:lnTo>
                    <a:pt x="191" y="50"/>
                  </a:lnTo>
                  <a:lnTo>
                    <a:pt x="192" y="52"/>
                  </a:lnTo>
                  <a:lnTo>
                    <a:pt x="194" y="53"/>
                  </a:lnTo>
                  <a:lnTo>
                    <a:pt x="197" y="52"/>
                  </a:lnTo>
                  <a:lnTo>
                    <a:pt x="200" y="51"/>
                  </a:lnTo>
                  <a:lnTo>
                    <a:pt x="203" y="51"/>
                  </a:lnTo>
                  <a:lnTo>
                    <a:pt x="205" y="53"/>
                  </a:lnTo>
                  <a:lnTo>
                    <a:pt x="204" y="55"/>
                  </a:lnTo>
                  <a:lnTo>
                    <a:pt x="202" y="58"/>
                  </a:lnTo>
                  <a:lnTo>
                    <a:pt x="199" y="60"/>
                  </a:lnTo>
                  <a:lnTo>
                    <a:pt x="196" y="62"/>
                  </a:lnTo>
                  <a:lnTo>
                    <a:pt x="195" y="65"/>
                  </a:lnTo>
                  <a:lnTo>
                    <a:pt x="195" y="66"/>
                  </a:lnTo>
                  <a:lnTo>
                    <a:pt x="195" y="66"/>
                  </a:lnTo>
                  <a:lnTo>
                    <a:pt x="196" y="66"/>
                  </a:lnTo>
                  <a:lnTo>
                    <a:pt x="197" y="66"/>
                  </a:lnTo>
                  <a:lnTo>
                    <a:pt x="198" y="65"/>
                  </a:lnTo>
                  <a:lnTo>
                    <a:pt x="200" y="65"/>
                  </a:lnTo>
                  <a:lnTo>
                    <a:pt x="208" y="67"/>
                  </a:lnTo>
                  <a:lnTo>
                    <a:pt x="215" y="70"/>
                  </a:lnTo>
                  <a:lnTo>
                    <a:pt x="223" y="72"/>
                  </a:lnTo>
                  <a:lnTo>
                    <a:pt x="231" y="73"/>
                  </a:lnTo>
                  <a:lnTo>
                    <a:pt x="238" y="74"/>
                  </a:lnTo>
                  <a:lnTo>
                    <a:pt x="243" y="74"/>
                  </a:lnTo>
                  <a:lnTo>
                    <a:pt x="248" y="74"/>
                  </a:lnTo>
                  <a:lnTo>
                    <a:pt x="251" y="75"/>
                  </a:lnTo>
                  <a:lnTo>
                    <a:pt x="252" y="76"/>
                  </a:lnTo>
                  <a:lnTo>
                    <a:pt x="252" y="78"/>
                  </a:lnTo>
                  <a:lnTo>
                    <a:pt x="250" y="81"/>
                  </a:lnTo>
                  <a:lnTo>
                    <a:pt x="247" y="86"/>
                  </a:lnTo>
                  <a:lnTo>
                    <a:pt x="252" y="83"/>
                  </a:lnTo>
                  <a:lnTo>
                    <a:pt x="259" y="82"/>
                  </a:lnTo>
                  <a:lnTo>
                    <a:pt x="261" y="82"/>
                  </a:lnTo>
                  <a:lnTo>
                    <a:pt x="264" y="87"/>
                  </a:lnTo>
                  <a:lnTo>
                    <a:pt x="264" y="88"/>
                  </a:lnTo>
                  <a:lnTo>
                    <a:pt x="264" y="89"/>
                  </a:lnTo>
                  <a:lnTo>
                    <a:pt x="263" y="89"/>
                  </a:lnTo>
                  <a:lnTo>
                    <a:pt x="263" y="89"/>
                  </a:lnTo>
                  <a:lnTo>
                    <a:pt x="262" y="89"/>
                  </a:lnTo>
                  <a:lnTo>
                    <a:pt x="262" y="90"/>
                  </a:lnTo>
                  <a:lnTo>
                    <a:pt x="265" y="93"/>
                  </a:lnTo>
                  <a:lnTo>
                    <a:pt x="269" y="97"/>
                  </a:lnTo>
                  <a:lnTo>
                    <a:pt x="272" y="100"/>
                  </a:lnTo>
                  <a:lnTo>
                    <a:pt x="275" y="102"/>
                  </a:lnTo>
                  <a:lnTo>
                    <a:pt x="274" y="106"/>
                  </a:lnTo>
                  <a:lnTo>
                    <a:pt x="271" y="108"/>
                  </a:lnTo>
                  <a:lnTo>
                    <a:pt x="268" y="110"/>
                  </a:lnTo>
                  <a:lnTo>
                    <a:pt x="265" y="112"/>
                  </a:lnTo>
                  <a:lnTo>
                    <a:pt x="262" y="114"/>
                  </a:lnTo>
                  <a:lnTo>
                    <a:pt x="261" y="117"/>
                  </a:lnTo>
                  <a:lnTo>
                    <a:pt x="262" y="120"/>
                  </a:lnTo>
                  <a:lnTo>
                    <a:pt x="264" y="121"/>
                  </a:lnTo>
                  <a:lnTo>
                    <a:pt x="267" y="122"/>
                  </a:lnTo>
                  <a:lnTo>
                    <a:pt x="271" y="122"/>
                  </a:lnTo>
                  <a:lnTo>
                    <a:pt x="273" y="124"/>
                  </a:lnTo>
                  <a:lnTo>
                    <a:pt x="274" y="124"/>
                  </a:lnTo>
                  <a:lnTo>
                    <a:pt x="273" y="126"/>
                  </a:lnTo>
                  <a:lnTo>
                    <a:pt x="273" y="128"/>
                  </a:lnTo>
                  <a:lnTo>
                    <a:pt x="273" y="129"/>
                  </a:lnTo>
                  <a:lnTo>
                    <a:pt x="276" y="130"/>
                  </a:lnTo>
                  <a:lnTo>
                    <a:pt x="276" y="130"/>
                  </a:lnTo>
                  <a:lnTo>
                    <a:pt x="277" y="131"/>
                  </a:lnTo>
                  <a:lnTo>
                    <a:pt x="280" y="135"/>
                  </a:lnTo>
                  <a:lnTo>
                    <a:pt x="284" y="138"/>
                  </a:lnTo>
                  <a:lnTo>
                    <a:pt x="286" y="142"/>
                  </a:lnTo>
                  <a:lnTo>
                    <a:pt x="287" y="144"/>
                  </a:lnTo>
                  <a:lnTo>
                    <a:pt x="289" y="150"/>
                  </a:lnTo>
                  <a:lnTo>
                    <a:pt x="289" y="151"/>
                  </a:lnTo>
                  <a:lnTo>
                    <a:pt x="288" y="156"/>
                  </a:lnTo>
                  <a:lnTo>
                    <a:pt x="287" y="162"/>
                  </a:lnTo>
                  <a:lnTo>
                    <a:pt x="286" y="166"/>
                  </a:lnTo>
                  <a:lnTo>
                    <a:pt x="284" y="169"/>
                  </a:lnTo>
                  <a:lnTo>
                    <a:pt x="283" y="172"/>
                  </a:lnTo>
                  <a:lnTo>
                    <a:pt x="283" y="176"/>
                  </a:lnTo>
                  <a:lnTo>
                    <a:pt x="285" y="178"/>
                  </a:lnTo>
                  <a:lnTo>
                    <a:pt x="288" y="179"/>
                  </a:lnTo>
                  <a:lnTo>
                    <a:pt x="292" y="180"/>
                  </a:lnTo>
                  <a:lnTo>
                    <a:pt x="295" y="181"/>
                  </a:lnTo>
                  <a:lnTo>
                    <a:pt x="297" y="182"/>
                  </a:lnTo>
                  <a:lnTo>
                    <a:pt x="297" y="183"/>
                  </a:lnTo>
                  <a:lnTo>
                    <a:pt x="297" y="184"/>
                  </a:lnTo>
                  <a:lnTo>
                    <a:pt x="294" y="185"/>
                  </a:lnTo>
                  <a:lnTo>
                    <a:pt x="293" y="186"/>
                  </a:lnTo>
                  <a:lnTo>
                    <a:pt x="293" y="186"/>
                  </a:lnTo>
                  <a:lnTo>
                    <a:pt x="296" y="188"/>
                  </a:lnTo>
                  <a:lnTo>
                    <a:pt x="299" y="189"/>
                  </a:lnTo>
                  <a:lnTo>
                    <a:pt x="302" y="190"/>
                  </a:lnTo>
                  <a:lnTo>
                    <a:pt x="306" y="191"/>
                  </a:lnTo>
                  <a:lnTo>
                    <a:pt x="308" y="193"/>
                  </a:lnTo>
                  <a:lnTo>
                    <a:pt x="308" y="195"/>
                  </a:lnTo>
                  <a:lnTo>
                    <a:pt x="306" y="206"/>
                  </a:lnTo>
                  <a:lnTo>
                    <a:pt x="307" y="209"/>
                  </a:lnTo>
                  <a:lnTo>
                    <a:pt x="309" y="211"/>
                  </a:lnTo>
                  <a:lnTo>
                    <a:pt x="314" y="211"/>
                  </a:lnTo>
                  <a:lnTo>
                    <a:pt x="316" y="211"/>
                  </a:lnTo>
                  <a:lnTo>
                    <a:pt x="321" y="216"/>
                  </a:lnTo>
                  <a:lnTo>
                    <a:pt x="324" y="220"/>
                  </a:lnTo>
                  <a:lnTo>
                    <a:pt x="324" y="221"/>
                  </a:lnTo>
                  <a:lnTo>
                    <a:pt x="322" y="221"/>
                  </a:lnTo>
                  <a:lnTo>
                    <a:pt x="322" y="221"/>
                  </a:lnTo>
                  <a:lnTo>
                    <a:pt x="325" y="223"/>
                  </a:lnTo>
                  <a:lnTo>
                    <a:pt x="326" y="224"/>
                  </a:lnTo>
                  <a:lnTo>
                    <a:pt x="328" y="225"/>
                  </a:lnTo>
                  <a:lnTo>
                    <a:pt x="329" y="226"/>
                  </a:lnTo>
                  <a:lnTo>
                    <a:pt x="329" y="227"/>
                  </a:lnTo>
                  <a:lnTo>
                    <a:pt x="329" y="227"/>
                  </a:lnTo>
                  <a:lnTo>
                    <a:pt x="325" y="227"/>
                  </a:lnTo>
                  <a:lnTo>
                    <a:pt x="325" y="228"/>
                  </a:lnTo>
                  <a:lnTo>
                    <a:pt x="329" y="231"/>
                  </a:lnTo>
                  <a:lnTo>
                    <a:pt x="333" y="234"/>
                  </a:lnTo>
                  <a:lnTo>
                    <a:pt x="337" y="237"/>
                  </a:lnTo>
                  <a:lnTo>
                    <a:pt x="340" y="240"/>
                  </a:lnTo>
                  <a:lnTo>
                    <a:pt x="342" y="244"/>
                  </a:lnTo>
                  <a:lnTo>
                    <a:pt x="342" y="246"/>
                  </a:lnTo>
                  <a:lnTo>
                    <a:pt x="339" y="249"/>
                  </a:lnTo>
                  <a:lnTo>
                    <a:pt x="336" y="250"/>
                  </a:lnTo>
                  <a:lnTo>
                    <a:pt x="333" y="250"/>
                  </a:lnTo>
                  <a:lnTo>
                    <a:pt x="331" y="249"/>
                  </a:lnTo>
                  <a:lnTo>
                    <a:pt x="329" y="246"/>
                  </a:lnTo>
                  <a:lnTo>
                    <a:pt x="328" y="242"/>
                  </a:lnTo>
                  <a:lnTo>
                    <a:pt x="326" y="239"/>
                  </a:lnTo>
                  <a:lnTo>
                    <a:pt x="324" y="236"/>
                  </a:lnTo>
                  <a:lnTo>
                    <a:pt x="321" y="235"/>
                  </a:lnTo>
                  <a:lnTo>
                    <a:pt x="317" y="235"/>
                  </a:lnTo>
                  <a:lnTo>
                    <a:pt x="314" y="238"/>
                  </a:lnTo>
                  <a:lnTo>
                    <a:pt x="311" y="241"/>
                  </a:lnTo>
                  <a:lnTo>
                    <a:pt x="309" y="246"/>
                  </a:lnTo>
                  <a:lnTo>
                    <a:pt x="306" y="249"/>
                  </a:lnTo>
                  <a:lnTo>
                    <a:pt x="306" y="249"/>
                  </a:lnTo>
                  <a:lnTo>
                    <a:pt x="306" y="248"/>
                  </a:lnTo>
                  <a:lnTo>
                    <a:pt x="306" y="245"/>
                  </a:lnTo>
                  <a:lnTo>
                    <a:pt x="302" y="243"/>
                  </a:lnTo>
                  <a:lnTo>
                    <a:pt x="298" y="242"/>
                  </a:lnTo>
                  <a:lnTo>
                    <a:pt x="296" y="243"/>
                  </a:lnTo>
                  <a:lnTo>
                    <a:pt x="295" y="244"/>
                  </a:lnTo>
                  <a:lnTo>
                    <a:pt x="293" y="244"/>
                  </a:lnTo>
                  <a:lnTo>
                    <a:pt x="290" y="240"/>
                  </a:lnTo>
                  <a:lnTo>
                    <a:pt x="287" y="236"/>
                  </a:lnTo>
                  <a:lnTo>
                    <a:pt x="284" y="233"/>
                  </a:lnTo>
                  <a:lnTo>
                    <a:pt x="283" y="233"/>
                  </a:lnTo>
                  <a:lnTo>
                    <a:pt x="283" y="235"/>
                  </a:lnTo>
                  <a:lnTo>
                    <a:pt x="283" y="236"/>
                  </a:lnTo>
                  <a:lnTo>
                    <a:pt x="283" y="237"/>
                  </a:lnTo>
                  <a:lnTo>
                    <a:pt x="282" y="237"/>
                  </a:lnTo>
                  <a:lnTo>
                    <a:pt x="275" y="233"/>
                  </a:lnTo>
                  <a:lnTo>
                    <a:pt x="268" y="227"/>
                  </a:lnTo>
                  <a:lnTo>
                    <a:pt x="261" y="221"/>
                  </a:lnTo>
                  <a:lnTo>
                    <a:pt x="258" y="218"/>
                  </a:lnTo>
                  <a:lnTo>
                    <a:pt x="255" y="213"/>
                  </a:lnTo>
                  <a:lnTo>
                    <a:pt x="254" y="209"/>
                  </a:lnTo>
                  <a:lnTo>
                    <a:pt x="251" y="205"/>
                  </a:lnTo>
                  <a:lnTo>
                    <a:pt x="249" y="203"/>
                  </a:lnTo>
                  <a:lnTo>
                    <a:pt x="245" y="200"/>
                  </a:lnTo>
                  <a:lnTo>
                    <a:pt x="243" y="201"/>
                  </a:lnTo>
                  <a:lnTo>
                    <a:pt x="243" y="203"/>
                  </a:lnTo>
                  <a:lnTo>
                    <a:pt x="243" y="206"/>
                  </a:lnTo>
                  <a:lnTo>
                    <a:pt x="243" y="212"/>
                  </a:lnTo>
                  <a:lnTo>
                    <a:pt x="242" y="214"/>
                  </a:lnTo>
                  <a:lnTo>
                    <a:pt x="240" y="214"/>
                  </a:lnTo>
                  <a:lnTo>
                    <a:pt x="239" y="213"/>
                  </a:lnTo>
                  <a:lnTo>
                    <a:pt x="239" y="212"/>
                  </a:lnTo>
                  <a:lnTo>
                    <a:pt x="238" y="211"/>
                  </a:lnTo>
                  <a:lnTo>
                    <a:pt x="237" y="209"/>
                  </a:lnTo>
                  <a:lnTo>
                    <a:pt x="236" y="208"/>
                  </a:lnTo>
                  <a:lnTo>
                    <a:pt x="235" y="207"/>
                  </a:lnTo>
                  <a:lnTo>
                    <a:pt x="233" y="206"/>
                  </a:lnTo>
                  <a:lnTo>
                    <a:pt x="229" y="204"/>
                  </a:lnTo>
                  <a:lnTo>
                    <a:pt x="227" y="203"/>
                  </a:lnTo>
                  <a:lnTo>
                    <a:pt x="225" y="200"/>
                  </a:lnTo>
                  <a:lnTo>
                    <a:pt x="226" y="198"/>
                  </a:lnTo>
                  <a:lnTo>
                    <a:pt x="230" y="194"/>
                  </a:lnTo>
                  <a:lnTo>
                    <a:pt x="231" y="191"/>
                  </a:lnTo>
                  <a:lnTo>
                    <a:pt x="231" y="191"/>
                  </a:lnTo>
                  <a:lnTo>
                    <a:pt x="229" y="191"/>
                  </a:lnTo>
                  <a:lnTo>
                    <a:pt x="227" y="192"/>
                  </a:lnTo>
                  <a:lnTo>
                    <a:pt x="227" y="192"/>
                  </a:lnTo>
                  <a:lnTo>
                    <a:pt x="226" y="192"/>
                  </a:lnTo>
                  <a:lnTo>
                    <a:pt x="215" y="195"/>
                  </a:lnTo>
                  <a:lnTo>
                    <a:pt x="212" y="194"/>
                  </a:lnTo>
                  <a:lnTo>
                    <a:pt x="211" y="192"/>
                  </a:lnTo>
                  <a:lnTo>
                    <a:pt x="212" y="189"/>
                  </a:lnTo>
                  <a:lnTo>
                    <a:pt x="214" y="183"/>
                  </a:lnTo>
                  <a:lnTo>
                    <a:pt x="214" y="180"/>
                  </a:lnTo>
                  <a:lnTo>
                    <a:pt x="213" y="178"/>
                  </a:lnTo>
                  <a:lnTo>
                    <a:pt x="211" y="177"/>
                  </a:lnTo>
                  <a:lnTo>
                    <a:pt x="208" y="178"/>
                  </a:lnTo>
                  <a:lnTo>
                    <a:pt x="204" y="180"/>
                  </a:lnTo>
                  <a:lnTo>
                    <a:pt x="201" y="181"/>
                  </a:lnTo>
                  <a:lnTo>
                    <a:pt x="198" y="182"/>
                  </a:lnTo>
                  <a:lnTo>
                    <a:pt x="197" y="183"/>
                  </a:lnTo>
                  <a:lnTo>
                    <a:pt x="195" y="184"/>
                  </a:lnTo>
                  <a:lnTo>
                    <a:pt x="194" y="184"/>
                  </a:lnTo>
                  <a:lnTo>
                    <a:pt x="193" y="183"/>
                  </a:lnTo>
                  <a:lnTo>
                    <a:pt x="193" y="183"/>
                  </a:lnTo>
                  <a:lnTo>
                    <a:pt x="195" y="180"/>
                  </a:lnTo>
                  <a:lnTo>
                    <a:pt x="195" y="179"/>
                  </a:lnTo>
                  <a:lnTo>
                    <a:pt x="195" y="178"/>
                  </a:lnTo>
                  <a:lnTo>
                    <a:pt x="196" y="177"/>
                  </a:lnTo>
                  <a:lnTo>
                    <a:pt x="198" y="173"/>
                  </a:lnTo>
                  <a:lnTo>
                    <a:pt x="201" y="169"/>
                  </a:lnTo>
                  <a:lnTo>
                    <a:pt x="202" y="166"/>
                  </a:lnTo>
                  <a:lnTo>
                    <a:pt x="203" y="166"/>
                  </a:lnTo>
                  <a:lnTo>
                    <a:pt x="204" y="166"/>
                  </a:lnTo>
                  <a:lnTo>
                    <a:pt x="205" y="165"/>
                  </a:lnTo>
                  <a:lnTo>
                    <a:pt x="205" y="164"/>
                  </a:lnTo>
                  <a:lnTo>
                    <a:pt x="205" y="163"/>
                  </a:lnTo>
                  <a:lnTo>
                    <a:pt x="204" y="161"/>
                  </a:lnTo>
                  <a:lnTo>
                    <a:pt x="201" y="159"/>
                  </a:lnTo>
                  <a:lnTo>
                    <a:pt x="199" y="158"/>
                  </a:lnTo>
                  <a:lnTo>
                    <a:pt x="196" y="157"/>
                  </a:lnTo>
                  <a:lnTo>
                    <a:pt x="193" y="156"/>
                  </a:lnTo>
                  <a:lnTo>
                    <a:pt x="193" y="156"/>
                  </a:lnTo>
                  <a:lnTo>
                    <a:pt x="192" y="155"/>
                  </a:lnTo>
                  <a:lnTo>
                    <a:pt x="192" y="154"/>
                  </a:lnTo>
                  <a:lnTo>
                    <a:pt x="191" y="153"/>
                  </a:lnTo>
                  <a:lnTo>
                    <a:pt x="188" y="150"/>
                  </a:lnTo>
                  <a:lnTo>
                    <a:pt x="185" y="145"/>
                  </a:lnTo>
                  <a:lnTo>
                    <a:pt x="182" y="142"/>
                  </a:lnTo>
                  <a:lnTo>
                    <a:pt x="178" y="139"/>
                  </a:lnTo>
                  <a:lnTo>
                    <a:pt x="175" y="139"/>
                  </a:lnTo>
                  <a:lnTo>
                    <a:pt x="172" y="141"/>
                  </a:lnTo>
                  <a:lnTo>
                    <a:pt x="168" y="142"/>
                  </a:lnTo>
                  <a:lnTo>
                    <a:pt x="167" y="142"/>
                  </a:lnTo>
                  <a:lnTo>
                    <a:pt x="166" y="141"/>
                  </a:lnTo>
                  <a:lnTo>
                    <a:pt x="164" y="141"/>
                  </a:lnTo>
                  <a:lnTo>
                    <a:pt x="150" y="141"/>
                  </a:lnTo>
                  <a:lnTo>
                    <a:pt x="151" y="139"/>
                  </a:lnTo>
                  <a:lnTo>
                    <a:pt x="153" y="137"/>
                  </a:lnTo>
                  <a:lnTo>
                    <a:pt x="157" y="136"/>
                  </a:lnTo>
                  <a:lnTo>
                    <a:pt x="161" y="135"/>
                  </a:lnTo>
                  <a:lnTo>
                    <a:pt x="165" y="134"/>
                  </a:lnTo>
                  <a:lnTo>
                    <a:pt x="168" y="133"/>
                  </a:lnTo>
                  <a:lnTo>
                    <a:pt x="169" y="133"/>
                  </a:lnTo>
                  <a:lnTo>
                    <a:pt x="168" y="132"/>
                  </a:lnTo>
                  <a:lnTo>
                    <a:pt x="168" y="133"/>
                  </a:lnTo>
                  <a:lnTo>
                    <a:pt x="166" y="133"/>
                  </a:lnTo>
                  <a:lnTo>
                    <a:pt x="165" y="134"/>
                  </a:lnTo>
                  <a:lnTo>
                    <a:pt x="164" y="133"/>
                  </a:lnTo>
                  <a:lnTo>
                    <a:pt x="164" y="133"/>
                  </a:lnTo>
                  <a:lnTo>
                    <a:pt x="161" y="130"/>
                  </a:lnTo>
                  <a:lnTo>
                    <a:pt x="158" y="127"/>
                  </a:lnTo>
                  <a:lnTo>
                    <a:pt x="154" y="125"/>
                  </a:lnTo>
                  <a:lnTo>
                    <a:pt x="153" y="125"/>
                  </a:lnTo>
                  <a:lnTo>
                    <a:pt x="152" y="126"/>
                  </a:lnTo>
                  <a:lnTo>
                    <a:pt x="151" y="127"/>
                  </a:lnTo>
                  <a:lnTo>
                    <a:pt x="150" y="128"/>
                  </a:lnTo>
                  <a:lnTo>
                    <a:pt x="150" y="128"/>
                  </a:lnTo>
                  <a:lnTo>
                    <a:pt x="149" y="128"/>
                  </a:lnTo>
                  <a:lnTo>
                    <a:pt x="148" y="128"/>
                  </a:lnTo>
                  <a:lnTo>
                    <a:pt x="148" y="127"/>
                  </a:lnTo>
                  <a:lnTo>
                    <a:pt x="149" y="125"/>
                  </a:lnTo>
                  <a:lnTo>
                    <a:pt x="150" y="125"/>
                  </a:lnTo>
                  <a:lnTo>
                    <a:pt x="150" y="124"/>
                  </a:lnTo>
                  <a:lnTo>
                    <a:pt x="151" y="123"/>
                  </a:lnTo>
                  <a:lnTo>
                    <a:pt x="150" y="123"/>
                  </a:lnTo>
                  <a:lnTo>
                    <a:pt x="145" y="120"/>
                  </a:lnTo>
                  <a:lnTo>
                    <a:pt x="140" y="118"/>
                  </a:lnTo>
                  <a:lnTo>
                    <a:pt x="135" y="119"/>
                  </a:lnTo>
                  <a:lnTo>
                    <a:pt x="134" y="120"/>
                  </a:lnTo>
                  <a:lnTo>
                    <a:pt x="133" y="123"/>
                  </a:lnTo>
                  <a:lnTo>
                    <a:pt x="134" y="125"/>
                  </a:lnTo>
                  <a:lnTo>
                    <a:pt x="134" y="129"/>
                  </a:lnTo>
                  <a:lnTo>
                    <a:pt x="133" y="129"/>
                  </a:lnTo>
                  <a:lnTo>
                    <a:pt x="129" y="127"/>
                  </a:lnTo>
                  <a:lnTo>
                    <a:pt x="127" y="124"/>
                  </a:lnTo>
                  <a:lnTo>
                    <a:pt x="126" y="121"/>
                  </a:lnTo>
                  <a:lnTo>
                    <a:pt x="124" y="116"/>
                  </a:lnTo>
                  <a:lnTo>
                    <a:pt x="122" y="113"/>
                  </a:lnTo>
                  <a:lnTo>
                    <a:pt x="120" y="113"/>
                  </a:lnTo>
                  <a:lnTo>
                    <a:pt x="119" y="114"/>
                  </a:lnTo>
                  <a:lnTo>
                    <a:pt x="117" y="114"/>
                  </a:lnTo>
                  <a:lnTo>
                    <a:pt x="112" y="111"/>
                  </a:lnTo>
                  <a:lnTo>
                    <a:pt x="103" y="102"/>
                  </a:lnTo>
                  <a:lnTo>
                    <a:pt x="98" y="99"/>
                  </a:lnTo>
                  <a:lnTo>
                    <a:pt x="92" y="98"/>
                  </a:lnTo>
                  <a:lnTo>
                    <a:pt x="85" y="96"/>
                  </a:lnTo>
                  <a:lnTo>
                    <a:pt x="79" y="94"/>
                  </a:lnTo>
                  <a:lnTo>
                    <a:pt x="73" y="91"/>
                  </a:lnTo>
                  <a:lnTo>
                    <a:pt x="69" y="89"/>
                  </a:lnTo>
                  <a:lnTo>
                    <a:pt x="64" y="87"/>
                  </a:lnTo>
                  <a:lnTo>
                    <a:pt x="58" y="87"/>
                  </a:lnTo>
                  <a:lnTo>
                    <a:pt x="51" y="88"/>
                  </a:lnTo>
                  <a:lnTo>
                    <a:pt x="44" y="89"/>
                  </a:lnTo>
                  <a:lnTo>
                    <a:pt x="40" y="92"/>
                  </a:lnTo>
                  <a:lnTo>
                    <a:pt x="37" y="93"/>
                  </a:lnTo>
                  <a:lnTo>
                    <a:pt x="36" y="94"/>
                  </a:lnTo>
                  <a:lnTo>
                    <a:pt x="35" y="95"/>
                  </a:lnTo>
                  <a:lnTo>
                    <a:pt x="34" y="95"/>
                  </a:lnTo>
                  <a:lnTo>
                    <a:pt x="31" y="94"/>
                  </a:lnTo>
                  <a:lnTo>
                    <a:pt x="27" y="92"/>
                  </a:lnTo>
                  <a:lnTo>
                    <a:pt x="24" y="91"/>
                  </a:lnTo>
                  <a:lnTo>
                    <a:pt x="20" y="90"/>
                  </a:lnTo>
                  <a:lnTo>
                    <a:pt x="17" y="89"/>
                  </a:lnTo>
                  <a:lnTo>
                    <a:pt x="15" y="88"/>
                  </a:lnTo>
                  <a:lnTo>
                    <a:pt x="15" y="86"/>
                  </a:lnTo>
                  <a:lnTo>
                    <a:pt x="17" y="84"/>
                  </a:lnTo>
                  <a:lnTo>
                    <a:pt x="22" y="84"/>
                  </a:lnTo>
                  <a:lnTo>
                    <a:pt x="30" y="84"/>
                  </a:lnTo>
                  <a:lnTo>
                    <a:pt x="34" y="83"/>
                  </a:lnTo>
                  <a:lnTo>
                    <a:pt x="34" y="82"/>
                  </a:lnTo>
                  <a:lnTo>
                    <a:pt x="34" y="81"/>
                  </a:lnTo>
                  <a:lnTo>
                    <a:pt x="33" y="81"/>
                  </a:lnTo>
                  <a:lnTo>
                    <a:pt x="33" y="80"/>
                  </a:lnTo>
                  <a:lnTo>
                    <a:pt x="32" y="79"/>
                  </a:lnTo>
                  <a:lnTo>
                    <a:pt x="31" y="79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1" y="72"/>
                  </a:lnTo>
                  <a:lnTo>
                    <a:pt x="2" y="71"/>
                  </a:lnTo>
                  <a:lnTo>
                    <a:pt x="4" y="71"/>
                  </a:lnTo>
                  <a:lnTo>
                    <a:pt x="5" y="71"/>
                  </a:lnTo>
                  <a:lnTo>
                    <a:pt x="6" y="71"/>
                  </a:lnTo>
                  <a:lnTo>
                    <a:pt x="9" y="69"/>
                  </a:lnTo>
                  <a:lnTo>
                    <a:pt x="12" y="67"/>
                  </a:lnTo>
                  <a:lnTo>
                    <a:pt x="15" y="65"/>
                  </a:lnTo>
                  <a:lnTo>
                    <a:pt x="17" y="62"/>
                  </a:lnTo>
                  <a:lnTo>
                    <a:pt x="19" y="57"/>
                  </a:lnTo>
                  <a:lnTo>
                    <a:pt x="20" y="54"/>
                  </a:lnTo>
                  <a:lnTo>
                    <a:pt x="19" y="52"/>
                  </a:lnTo>
                  <a:lnTo>
                    <a:pt x="17" y="51"/>
                  </a:lnTo>
                  <a:lnTo>
                    <a:pt x="13" y="52"/>
                  </a:lnTo>
                  <a:lnTo>
                    <a:pt x="10" y="53"/>
                  </a:lnTo>
                  <a:lnTo>
                    <a:pt x="8" y="54"/>
                  </a:lnTo>
                  <a:lnTo>
                    <a:pt x="7" y="55"/>
                  </a:lnTo>
                  <a:lnTo>
                    <a:pt x="6" y="55"/>
                  </a:lnTo>
                  <a:lnTo>
                    <a:pt x="2" y="51"/>
                  </a:lnTo>
                  <a:lnTo>
                    <a:pt x="1" y="48"/>
                  </a:lnTo>
                  <a:lnTo>
                    <a:pt x="2" y="45"/>
                  </a:lnTo>
                  <a:lnTo>
                    <a:pt x="4" y="43"/>
                  </a:lnTo>
                  <a:lnTo>
                    <a:pt x="7" y="42"/>
                  </a:lnTo>
                  <a:lnTo>
                    <a:pt x="13" y="40"/>
                  </a:lnTo>
                  <a:lnTo>
                    <a:pt x="16" y="39"/>
                  </a:lnTo>
                  <a:lnTo>
                    <a:pt x="18" y="38"/>
                  </a:lnTo>
                  <a:lnTo>
                    <a:pt x="19" y="37"/>
                  </a:lnTo>
                  <a:lnTo>
                    <a:pt x="19" y="35"/>
                  </a:lnTo>
                  <a:lnTo>
                    <a:pt x="16" y="35"/>
                  </a:lnTo>
                  <a:lnTo>
                    <a:pt x="14" y="34"/>
                  </a:lnTo>
                  <a:lnTo>
                    <a:pt x="11" y="34"/>
                  </a:lnTo>
                  <a:lnTo>
                    <a:pt x="8" y="34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7" y="30"/>
                  </a:lnTo>
                  <a:lnTo>
                    <a:pt x="10" y="28"/>
                  </a:lnTo>
                  <a:lnTo>
                    <a:pt x="11" y="28"/>
                  </a:lnTo>
                  <a:lnTo>
                    <a:pt x="14" y="29"/>
                  </a:lnTo>
                  <a:lnTo>
                    <a:pt x="16" y="31"/>
                  </a:lnTo>
                  <a:lnTo>
                    <a:pt x="20" y="33"/>
                  </a:lnTo>
                  <a:lnTo>
                    <a:pt x="23" y="34"/>
                  </a:lnTo>
                  <a:lnTo>
                    <a:pt x="24" y="34"/>
                  </a:lnTo>
                  <a:lnTo>
                    <a:pt x="25" y="33"/>
                  </a:lnTo>
                  <a:lnTo>
                    <a:pt x="27" y="31"/>
                  </a:lnTo>
                  <a:lnTo>
                    <a:pt x="29" y="30"/>
                  </a:lnTo>
                  <a:lnTo>
                    <a:pt x="34" y="29"/>
                  </a:lnTo>
                  <a:lnTo>
                    <a:pt x="35" y="28"/>
                  </a:lnTo>
                  <a:lnTo>
                    <a:pt x="36" y="26"/>
                  </a:lnTo>
                  <a:lnTo>
                    <a:pt x="35" y="24"/>
                  </a:lnTo>
                  <a:lnTo>
                    <a:pt x="33" y="24"/>
                  </a:lnTo>
                  <a:lnTo>
                    <a:pt x="29" y="23"/>
                  </a:lnTo>
                  <a:lnTo>
                    <a:pt x="26" y="23"/>
                  </a:lnTo>
                  <a:lnTo>
                    <a:pt x="23" y="23"/>
                  </a:lnTo>
                  <a:lnTo>
                    <a:pt x="21" y="22"/>
                  </a:lnTo>
                  <a:lnTo>
                    <a:pt x="20" y="20"/>
                  </a:lnTo>
                  <a:lnTo>
                    <a:pt x="19" y="20"/>
                  </a:lnTo>
                  <a:lnTo>
                    <a:pt x="17" y="20"/>
                  </a:lnTo>
                  <a:lnTo>
                    <a:pt x="16" y="20"/>
                  </a:lnTo>
                  <a:lnTo>
                    <a:pt x="15" y="19"/>
                  </a:lnTo>
                  <a:lnTo>
                    <a:pt x="14" y="16"/>
                  </a:lnTo>
                  <a:lnTo>
                    <a:pt x="16" y="12"/>
                  </a:lnTo>
                  <a:lnTo>
                    <a:pt x="20" y="9"/>
                  </a:lnTo>
                  <a:lnTo>
                    <a:pt x="24" y="6"/>
                  </a:lnTo>
                  <a:lnTo>
                    <a:pt x="28" y="5"/>
                  </a:lnTo>
                  <a:lnTo>
                    <a:pt x="32" y="4"/>
                  </a:lnTo>
                  <a:lnTo>
                    <a:pt x="34" y="4"/>
                  </a:lnTo>
                  <a:lnTo>
                    <a:pt x="35" y="5"/>
                  </a:lnTo>
                  <a:lnTo>
                    <a:pt x="34" y="8"/>
                  </a:lnTo>
                  <a:lnTo>
                    <a:pt x="33" y="11"/>
                  </a:lnTo>
                  <a:lnTo>
                    <a:pt x="33" y="13"/>
                  </a:lnTo>
                  <a:lnTo>
                    <a:pt x="34" y="14"/>
                  </a:lnTo>
                  <a:lnTo>
                    <a:pt x="35" y="13"/>
                  </a:lnTo>
                  <a:lnTo>
                    <a:pt x="35" y="8"/>
                  </a:lnTo>
                  <a:lnTo>
                    <a:pt x="36" y="6"/>
                  </a:lnTo>
                  <a:lnTo>
                    <a:pt x="37" y="4"/>
                  </a:lnTo>
                  <a:lnTo>
                    <a:pt x="40" y="2"/>
                  </a:lnTo>
                  <a:lnTo>
                    <a:pt x="45" y="2"/>
                  </a:lnTo>
                  <a:lnTo>
                    <a:pt x="49" y="3"/>
                  </a:lnTo>
                  <a:lnTo>
                    <a:pt x="51" y="6"/>
                  </a:lnTo>
                  <a:lnTo>
                    <a:pt x="51" y="10"/>
                  </a:lnTo>
                  <a:lnTo>
                    <a:pt x="52" y="14"/>
                  </a:lnTo>
                  <a:lnTo>
                    <a:pt x="54" y="17"/>
                  </a:lnTo>
                  <a:lnTo>
                    <a:pt x="55" y="17"/>
                  </a:lnTo>
                  <a:lnTo>
                    <a:pt x="55" y="11"/>
                  </a:lnTo>
                  <a:lnTo>
                    <a:pt x="55" y="10"/>
                  </a:lnTo>
                  <a:lnTo>
                    <a:pt x="56" y="10"/>
                  </a:lnTo>
                  <a:lnTo>
                    <a:pt x="59" y="9"/>
                  </a:lnTo>
                  <a:lnTo>
                    <a:pt x="64" y="9"/>
                  </a:lnTo>
                  <a:lnTo>
                    <a:pt x="67" y="9"/>
                  </a:lnTo>
                  <a:lnTo>
                    <a:pt x="70" y="10"/>
                  </a:lnTo>
                  <a:lnTo>
                    <a:pt x="72" y="12"/>
                  </a:lnTo>
                  <a:lnTo>
                    <a:pt x="79" y="16"/>
                  </a:lnTo>
                  <a:lnTo>
                    <a:pt x="81" y="17"/>
                  </a:lnTo>
                  <a:lnTo>
                    <a:pt x="81" y="17"/>
                  </a:lnTo>
                  <a:lnTo>
                    <a:pt x="81" y="16"/>
                  </a:lnTo>
                  <a:lnTo>
                    <a:pt x="79" y="13"/>
                  </a:lnTo>
                  <a:lnTo>
                    <a:pt x="75" y="12"/>
                  </a:lnTo>
                  <a:lnTo>
                    <a:pt x="71" y="11"/>
                  </a:lnTo>
                  <a:lnTo>
                    <a:pt x="68" y="9"/>
                  </a:lnTo>
                  <a:lnTo>
                    <a:pt x="65" y="6"/>
                  </a:lnTo>
                  <a:lnTo>
                    <a:pt x="65" y="5"/>
                  </a:lnTo>
                  <a:lnTo>
                    <a:pt x="65" y="4"/>
                  </a:lnTo>
                  <a:lnTo>
                    <a:pt x="66" y="2"/>
                  </a:lnTo>
                  <a:lnTo>
                    <a:pt x="68" y="1"/>
                  </a:lnTo>
                  <a:lnTo>
                    <a:pt x="69" y="0"/>
                  </a:lnTo>
                  <a:close/>
                </a:path>
              </a:pathLst>
            </a:custGeom>
            <a:grpFill/>
            <a:ln>
              <a:solidFill>
                <a:srgbClr val="476655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vert="horz" wrap="square" lIns="91416" tIns="45708" rIns="91416" bIns="45708" numCol="1" anchor="t" anchorCtr="0" compatLnSpc="1"/>
            <a:lstStyle/>
            <a:p>
              <a:endParaRPr lang="en-US" sz="2400"/>
            </a:p>
          </p:txBody>
        </p:sp>
        <p:sp>
          <p:nvSpPr>
            <p:cNvPr id="47" name="Freeform 125">
              <a:extLst>
                <a:ext uri="{FF2B5EF4-FFF2-40B4-BE49-F238E27FC236}">
                  <a16:creationId xmlns:a16="http://schemas.microsoft.com/office/drawing/2014/main" id="{9E0152FE-77BE-48AA-A128-F0FF4EB60D00}"/>
                </a:ext>
              </a:extLst>
            </p:cNvPr>
            <p:cNvSpPr/>
            <p:nvPr/>
          </p:nvSpPr>
          <p:spPr bwMode="auto">
            <a:xfrm>
              <a:off x="2634735" y="2787659"/>
              <a:ext cx="14481" cy="13034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7" y="0"/>
                </a:cxn>
                <a:cxn ang="0">
                  <a:pos x="10" y="1"/>
                </a:cxn>
                <a:cxn ang="0">
                  <a:pos x="9" y="4"/>
                </a:cxn>
                <a:cxn ang="0">
                  <a:pos x="7" y="7"/>
                </a:cxn>
                <a:cxn ang="0">
                  <a:pos x="4" y="9"/>
                </a:cxn>
                <a:cxn ang="0">
                  <a:pos x="3" y="9"/>
                </a:cxn>
                <a:cxn ang="0">
                  <a:pos x="2" y="8"/>
                </a:cxn>
                <a:cxn ang="0">
                  <a:pos x="2" y="7"/>
                </a:cxn>
                <a:cxn ang="0">
                  <a:pos x="0" y="4"/>
                </a:cxn>
                <a:cxn ang="0">
                  <a:pos x="0" y="2"/>
                </a:cxn>
                <a:cxn ang="0">
                  <a:pos x="1" y="1"/>
                </a:cxn>
                <a:cxn ang="0">
                  <a:pos x="2" y="0"/>
                </a:cxn>
              </a:cxnLst>
              <a:rect l="0" t="0" r="r" b="b"/>
              <a:pathLst>
                <a:path w="10" h="9">
                  <a:moveTo>
                    <a:pt x="2" y="0"/>
                  </a:moveTo>
                  <a:lnTo>
                    <a:pt x="7" y="0"/>
                  </a:lnTo>
                  <a:lnTo>
                    <a:pt x="10" y="1"/>
                  </a:lnTo>
                  <a:lnTo>
                    <a:pt x="9" y="4"/>
                  </a:lnTo>
                  <a:lnTo>
                    <a:pt x="7" y="7"/>
                  </a:lnTo>
                  <a:lnTo>
                    <a:pt x="4" y="9"/>
                  </a:lnTo>
                  <a:lnTo>
                    <a:pt x="3" y="9"/>
                  </a:lnTo>
                  <a:lnTo>
                    <a:pt x="2" y="8"/>
                  </a:lnTo>
                  <a:lnTo>
                    <a:pt x="2" y="7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1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solidFill>
                <a:srgbClr val="476655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vert="horz" wrap="square" lIns="91416" tIns="45708" rIns="91416" bIns="45708" numCol="1" anchor="t" anchorCtr="0" compatLnSpc="1"/>
            <a:lstStyle/>
            <a:p>
              <a:endParaRPr lang="en-US" sz="2400"/>
            </a:p>
          </p:txBody>
        </p:sp>
        <p:sp>
          <p:nvSpPr>
            <p:cNvPr id="48" name="Freeform 126">
              <a:extLst>
                <a:ext uri="{FF2B5EF4-FFF2-40B4-BE49-F238E27FC236}">
                  <a16:creationId xmlns:a16="http://schemas.microsoft.com/office/drawing/2014/main" id="{7ED47C3A-3BF3-4EC0-9103-300561E16EEE}"/>
                </a:ext>
              </a:extLst>
            </p:cNvPr>
            <p:cNvSpPr/>
            <p:nvPr/>
          </p:nvSpPr>
          <p:spPr bwMode="auto">
            <a:xfrm>
              <a:off x="2025076" y="2738423"/>
              <a:ext cx="160742" cy="94128"/>
            </a:xfrm>
            <a:custGeom>
              <a:avLst/>
              <a:gdLst/>
              <a:ahLst/>
              <a:cxnLst>
                <a:cxn ang="0">
                  <a:pos x="31" y="1"/>
                </a:cxn>
                <a:cxn ang="0">
                  <a:pos x="37" y="4"/>
                </a:cxn>
                <a:cxn ang="0">
                  <a:pos x="40" y="7"/>
                </a:cxn>
                <a:cxn ang="0">
                  <a:pos x="56" y="8"/>
                </a:cxn>
                <a:cxn ang="0">
                  <a:pos x="72" y="12"/>
                </a:cxn>
                <a:cxn ang="0">
                  <a:pos x="73" y="16"/>
                </a:cxn>
                <a:cxn ang="0">
                  <a:pos x="71" y="21"/>
                </a:cxn>
                <a:cxn ang="0">
                  <a:pos x="72" y="24"/>
                </a:cxn>
                <a:cxn ang="0">
                  <a:pos x="76" y="21"/>
                </a:cxn>
                <a:cxn ang="0">
                  <a:pos x="77" y="20"/>
                </a:cxn>
                <a:cxn ang="0">
                  <a:pos x="76" y="18"/>
                </a:cxn>
                <a:cxn ang="0">
                  <a:pos x="75" y="13"/>
                </a:cxn>
                <a:cxn ang="0">
                  <a:pos x="76" y="5"/>
                </a:cxn>
                <a:cxn ang="0">
                  <a:pos x="82" y="1"/>
                </a:cxn>
                <a:cxn ang="0">
                  <a:pos x="87" y="4"/>
                </a:cxn>
                <a:cxn ang="0">
                  <a:pos x="90" y="9"/>
                </a:cxn>
                <a:cxn ang="0">
                  <a:pos x="92" y="29"/>
                </a:cxn>
                <a:cxn ang="0">
                  <a:pos x="97" y="40"/>
                </a:cxn>
                <a:cxn ang="0">
                  <a:pos x="100" y="42"/>
                </a:cxn>
                <a:cxn ang="0">
                  <a:pos x="109" y="46"/>
                </a:cxn>
                <a:cxn ang="0">
                  <a:pos x="111" y="50"/>
                </a:cxn>
                <a:cxn ang="0">
                  <a:pos x="104" y="58"/>
                </a:cxn>
                <a:cxn ang="0">
                  <a:pos x="95" y="63"/>
                </a:cxn>
                <a:cxn ang="0">
                  <a:pos x="84" y="64"/>
                </a:cxn>
                <a:cxn ang="0">
                  <a:pos x="75" y="60"/>
                </a:cxn>
                <a:cxn ang="0">
                  <a:pos x="73" y="54"/>
                </a:cxn>
                <a:cxn ang="0">
                  <a:pos x="69" y="52"/>
                </a:cxn>
                <a:cxn ang="0">
                  <a:pos x="65" y="57"/>
                </a:cxn>
                <a:cxn ang="0">
                  <a:pos x="63" y="59"/>
                </a:cxn>
                <a:cxn ang="0">
                  <a:pos x="49" y="62"/>
                </a:cxn>
                <a:cxn ang="0">
                  <a:pos x="39" y="63"/>
                </a:cxn>
                <a:cxn ang="0">
                  <a:pos x="31" y="61"/>
                </a:cxn>
                <a:cxn ang="0">
                  <a:pos x="26" y="54"/>
                </a:cxn>
                <a:cxn ang="0">
                  <a:pos x="19" y="50"/>
                </a:cxn>
                <a:cxn ang="0">
                  <a:pos x="6" y="46"/>
                </a:cxn>
                <a:cxn ang="0">
                  <a:pos x="0" y="39"/>
                </a:cxn>
                <a:cxn ang="0">
                  <a:pos x="2" y="36"/>
                </a:cxn>
                <a:cxn ang="0">
                  <a:pos x="21" y="36"/>
                </a:cxn>
                <a:cxn ang="0">
                  <a:pos x="28" y="34"/>
                </a:cxn>
                <a:cxn ang="0">
                  <a:pos x="31" y="31"/>
                </a:cxn>
                <a:cxn ang="0">
                  <a:pos x="28" y="30"/>
                </a:cxn>
                <a:cxn ang="0">
                  <a:pos x="22" y="31"/>
                </a:cxn>
                <a:cxn ang="0">
                  <a:pos x="15" y="29"/>
                </a:cxn>
                <a:cxn ang="0">
                  <a:pos x="7" y="23"/>
                </a:cxn>
                <a:cxn ang="0">
                  <a:pos x="7" y="21"/>
                </a:cxn>
                <a:cxn ang="0">
                  <a:pos x="11" y="21"/>
                </a:cxn>
                <a:cxn ang="0">
                  <a:pos x="16" y="20"/>
                </a:cxn>
                <a:cxn ang="0">
                  <a:pos x="16" y="15"/>
                </a:cxn>
                <a:cxn ang="0">
                  <a:pos x="10" y="15"/>
                </a:cxn>
                <a:cxn ang="0">
                  <a:pos x="9" y="13"/>
                </a:cxn>
                <a:cxn ang="0">
                  <a:pos x="13" y="10"/>
                </a:cxn>
                <a:cxn ang="0">
                  <a:pos x="19" y="8"/>
                </a:cxn>
                <a:cxn ang="0">
                  <a:pos x="23" y="3"/>
                </a:cxn>
                <a:cxn ang="0">
                  <a:pos x="28" y="0"/>
                </a:cxn>
              </a:cxnLst>
              <a:rect l="0" t="0" r="r" b="b"/>
              <a:pathLst>
                <a:path w="111" h="65">
                  <a:moveTo>
                    <a:pt x="28" y="0"/>
                  </a:moveTo>
                  <a:lnTo>
                    <a:pt x="31" y="1"/>
                  </a:lnTo>
                  <a:lnTo>
                    <a:pt x="34" y="3"/>
                  </a:lnTo>
                  <a:lnTo>
                    <a:pt x="37" y="4"/>
                  </a:lnTo>
                  <a:lnTo>
                    <a:pt x="39" y="6"/>
                  </a:lnTo>
                  <a:lnTo>
                    <a:pt x="40" y="7"/>
                  </a:lnTo>
                  <a:lnTo>
                    <a:pt x="48" y="7"/>
                  </a:lnTo>
                  <a:lnTo>
                    <a:pt x="56" y="8"/>
                  </a:lnTo>
                  <a:lnTo>
                    <a:pt x="64" y="9"/>
                  </a:lnTo>
                  <a:lnTo>
                    <a:pt x="72" y="12"/>
                  </a:lnTo>
                  <a:lnTo>
                    <a:pt x="73" y="13"/>
                  </a:lnTo>
                  <a:lnTo>
                    <a:pt x="73" y="16"/>
                  </a:lnTo>
                  <a:lnTo>
                    <a:pt x="72" y="19"/>
                  </a:lnTo>
                  <a:lnTo>
                    <a:pt x="71" y="21"/>
                  </a:lnTo>
                  <a:lnTo>
                    <a:pt x="72" y="24"/>
                  </a:lnTo>
                  <a:lnTo>
                    <a:pt x="72" y="24"/>
                  </a:lnTo>
                  <a:lnTo>
                    <a:pt x="73" y="24"/>
                  </a:lnTo>
                  <a:lnTo>
                    <a:pt x="76" y="21"/>
                  </a:lnTo>
                  <a:lnTo>
                    <a:pt x="77" y="20"/>
                  </a:lnTo>
                  <a:lnTo>
                    <a:pt x="77" y="20"/>
                  </a:lnTo>
                  <a:lnTo>
                    <a:pt x="76" y="19"/>
                  </a:lnTo>
                  <a:lnTo>
                    <a:pt x="76" y="18"/>
                  </a:lnTo>
                  <a:lnTo>
                    <a:pt x="75" y="17"/>
                  </a:lnTo>
                  <a:lnTo>
                    <a:pt x="75" y="13"/>
                  </a:lnTo>
                  <a:lnTo>
                    <a:pt x="75" y="8"/>
                  </a:lnTo>
                  <a:lnTo>
                    <a:pt x="76" y="5"/>
                  </a:lnTo>
                  <a:lnTo>
                    <a:pt x="79" y="2"/>
                  </a:lnTo>
                  <a:lnTo>
                    <a:pt x="82" y="1"/>
                  </a:lnTo>
                  <a:lnTo>
                    <a:pt x="84" y="2"/>
                  </a:lnTo>
                  <a:lnTo>
                    <a:pt x="87" y="4"/>
                  </a:lnTo>
                  <a:lnTo>
                    <a:pt x="89" y="6"/>
                  </a:lnTo>
                  <a:lnTo>
                    <a:pt x="90" y="9"/>
                  </a:lnTo>
                  <a:lnTo>
                    <a:pt x="90" y="15"/>
                  </a:lnTo>
                  <a:lnTo>
                    <a:pt x="92" y="29"/>
                  </a:lnTo>
                  <a:lnTo>
                    <a:pt x="94" y="35"/>
                  </a:lnTo>
                  <a:lnTo>
                    <a:pt x="97" y="40"/>
                  </a:lnTo>
                  <a:lnTo>
                    <a:pt x="98" y="41"/>
                  </a:lnTo>
                  <a:lnTo>
                    <a:pt x="100" y="42"/>
                  </a:lnTo>
                  <a:lnTo>
                    <a:pt x="106" y="44"/>
                  </a:lnTo>
                  <a:lnTo>
                    <a:pt x="109" y="46"/>
                  </a:lnTo>
                  <a:lnTo>
                    <a:pt x="111" y="47"/>
                  </a:lnTo>
                  <a:lnTo>
                    <a:pt x="111" y="50"/>
                  </a:lnTo>
                  <a:lnTo>
                    <a:pt x="109" y="53"/>
                  </a:lnTo>
                  <a:lnTo>
                    <a:pt x="104" y="58"/>
                  </a:lnTo>
                  <a:lnTo>
                    <a:pt x="99" y="61"/>
                  </a:lnTo>
                  <a:lnTo>
                    <a:pt x="95" y="63"/>
                  </a:lnTo>
                  <a:lnTo>
                    <a:pt x="89" y="65"/>
                  </a:lnTo>
                  <a:lnTo>
                    <a:pt x="84" y="64"/>
                  </a:lnTo>
                  <a:lnTo>
                    <a:pt x="77" y="62"/>
                  </a:lnTo>
                  <a:lnTo>
                    <a:pt x="75" y="60"/>
                  </a:lnTo>
                  <a:lnTo>
                    <a:pt x="74" y="57"/>
                  </a:lnTo>
                  <a:lnTo>
                    <a:pt x="73" y="54"/>
                  </a:lnTo>
                  <a:lnTo>
                    <a:pt x="70" y="52"/>
                  </a:lnTo>
                  <a:lnTo>
                    <a:pt x="69" y="52"/>
                  </a:lnTo>
                  <a:lnTo>
                    <a:pt x="66" y="55"/>
                  </a:lnTo>
                  <a:lnTo>
                    <a:pt x="65" y="57"/>
                  </a:lnTo>
                  <a:lnTo>
                    <a:pt x="64" y="58"/>
                  </a:lnTo>
                  <a:lnTo>
                    <a:pt x="63" y="59"/>
                  </a:lnTo>
                  <a:lnTo>
                    <a:pt x="56" y="61"/>
                  </a:lnTo>
                  <a:lnTo>
                    <a:pt x="49" y="62"/>
                  </a:lnTo>
                  <a:lnTo>
                    <a:pt x="44" y="63"/>
                  </a:lnTo>
                  <a:lnTo>
                    <a:pt x="39" y="63"/>
                  </a:lnTo>
                  <a:lnTo>
                    <a:pt x="34" y="63"/>
                  </a:lnTo>
                  <a:lnTo>
                    <a:pt x="31" y="61"/>
                  </a:lnTo>
                  <a:lnTo>
                    <a:pt x="29" y="57"/>
                  </a:lnTo>
                  <a:lnTo>
                    <a:pt x="26" y="54"/>
                  </a:lnTo>
                  <a:lnTo>
                    <a:pt x="24" y="51"/>
                  </a:lnTo>
                  <a:lnTo>
                    <a:pt x="19" y="50"/>
                  </a:lnTo>
                  <a:lnTo>
                    <a:pt x="10" y="48"/>
                  </a:lnTo>
                  <a:lnTo>
                    <a:pt x="6" y="46"/>
                  </a:lnTo>
                  <a:lnTo>
                    <a:pt x="2" y="42"/>
                  </a:lnTo>
                  <a:lnTo>
                    <a:pt x="0" y="39"/>
                  </a:lnTo>
                  <a:lnTo>
                    <a:pt x="0" y="38"/>
                  </a:lnTo>
                  <a:lnTo>
                    <a:pt x="2" y="36"/>
                  </a:lnTo>
                  <a:lnTo>
                    <a:pt x="5" y="36"/>
                  </a:lnTo>
                  <a:lnTo>
                    <a:pt x="21" y="36"/>
                  </a:lnTo>
                  <a:lnTo>
                    <a:pt x="25" y="35"/>
                  </a:lnTo>
                  <a:lnTo>
                    <a:pt x="28" y="34"/>
                  </a:lnTo>
                  <a:lnTo>
                    <a:pt x="30" y="33"/>
                  </a:lnTo>
                  <a:lnTo>
                    <a:pt x="31" y="31"/>
                  </a:lnTo>
                  <a:lnTo>
                    <a:pt x="30" y="30"/>
                  </a:lnTo>
                  <a:lnTo>
                    <a:pt x="28" y="30"/>
                  </a:lnTo>
                  <a:lnTo>
                    <a:pt x="26" y="30"/>
                  </a:lnTo>
                  <a:lnTo>
                    <a:pt x="22" y="31"/>
                  </a:lnTo>
                  <a:lnTo>
                    <a:pt x="20" y="31"/>
                  </a:lnTo>
                  <a:lnTo>
                    <a:pt x="15" y="29"/>
                  </a:lnTo>
                  <a:lnTo>
                    <a:pt x="11" y="26"/>
                  </a:lnTo>
                  <a:lnTo>
                    <a:pt x="7" y="23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9" y="21"/>
                  </a:lnTo>
                  <a:lnTo>
                    <a:pt x="11" y="21"/>
                  </a:lnTo>
                  <a:lnTo>
                    <a:pt x="15" y="21"/>
                  </a:lnTo>
                  <a:lnTo>
                    <a:pt x="16" y="20"/>
                  </a:lnTo>
                  <a:lnTo>
                    <a:pt x="17" y="18"/>
                  </a:lnTo>
                  <a:lnTo>
                    <a:pt x="16" y="15"/>
                  </a:lnTo>
                  <a:lnTo>
                    <a:pt x="16" y="15"/>
                  </a:lnTo>
                  <a:lnTo>
                    <a:pt x="10" y="15"/>
                  </a:lnTo>
                  <a:lnTo>
                    <a:pt x="9" y="14"/>
                  </a:lnTo>
                  <a:lnTo>
                    <a:pt x="9" y="13"/>
                  </a:lnTo>
                  <a:lnTo>
                    <a:pt x="11" y="11"/>
                  </a:lnTo>
                  <a:lnTo>
                    <a:pt x="13" y="10"/>
                  </a:lnTo>
                  <a:lnTo>
                    <a:pt x="16" y="9"/>
                  </a:lnTo>
                  <a:lnTo>
                    <a:pt x="19" y="8"/>
                  </a:lnTo>
                  <a:lnTo>
                    <a:pt x="21" y="6"/>
                  </a:lnTo>
                  <a:lnTo>
                    <a:pt x="23" y="3"/>
                  </a:lnTo>
                  <a:lnTo>
                    <a:pt x="26" y="2"/>
                  </a:lnTo>
                  <a:lnTo>
                    <a:pt x="28" y="0"/>
                  </a:lnTo>
                  <a:close/>
                </a:path>
              </a:pathLst>
            </a:custGeom>
            <a:grpFill/>
            <a:ln>
              <a:solidFill>
                <a:srgbClr val="476655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vert="horz" wrap="square" lIns="91416" tIns="45708" rIns="91416" bIns="45708" numCol="1" anchor="t" anchorCtr="0" compatLnSpc="1"/>
            <a:lstStyle/>
            <a:p>
              <a:endParaRPr lang="en-US" sz="2400"/>
            </a:p>
          </p:txBody>
        </p:sp>
        <p:sp>
          <p:nvSpPr>
            <p:cNvPr id="49" name="Freeform 127">
              <a:extLst>
                <a:ext uri="{FF2B5EF4-FFF2-40B4-BE49-F238E27FC236}">
                  <a16:creationId xmlns:a16="http://schemas.microsoft.com/office/drawing/2014/main" id="{0B48333B-A7A4-413C-9C4A-F4DD4003FD32}"/>
                </a:ext>
              </a:extLst>
            </p:cNvPr>
            <p:cNvSpPr/>
            <p:nvPr/>
          </p:nvSpPr>
          <p:spPr bwMode="auto">
            <a:xfrm>
              <a:off x="2588395" y="2754352"/>
              <a:ext cx="24619" cy="1737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" y="5"/>
                </a:cxn>
                <a:cxn ang="0">
                  <a:pos x="16" y="11"/>
                </a:cxn>
                <a:cxn ang="0">
                  <a:pos x="17" y="11"/>
                </a:cxn>
                <a:cxn ang="0">
                  <a:pos x="16" y="11"/>
                </a:cxn>
                <a:cxn ang="0">
                  <a:pos x="16" y="12"/>
                </a:cxn>
                <a:cxn ang="0">
                  <a:pos x="15" y="11"/>
                </a:cxn>
                <a:cxn ang="0">
                  <a:pos x="14" y="11"/>
                </a:cxn>
                <a:cxn ang="0">
                  <a:pos x="12" y="11"/>
                </a:cxn>
                <a:cxn ang="0">
                  <a:pos x="11" y="11"/>
                </a:cxn>
                <a:cxn ang="0">
                  <a:pos x="11" y="10"/>
                </a:cxn>
                <a:cxn ang="0">
                  <a:pos x="8" y="8"/>
                </a:cxn>
                <a:cxn ang="0">
                  <a:pos x="2" y="2"/>
                </a:cxn>
                <a:cxn ang="0">
                  <a:pos x="0" y="1"/>
                </a:cxn>
                <a:cxn ang="0">
                  <a:pos x="0" y="0"/>
                </a:cxn>
              </a:cxnLst>
              <a:rect l="0" t="0" r="r" b="b"/>
              <a:pathLst>
                <a:path w="17" h="12">
                  <a:moveTo>
                    <a:pt x="0" y="0"/>
                  </a:moveTo>
                  <a:lnTo>
                    <a:pt x="9" y="5"/>
                  </a:lnTo>
                  <a:lnTo>
                    <a:pt x="16" y="11"/>
                  </a:lnTo>
                  <a:lnTo>
                    <a:pt x="17" y="11"/>
                  </a:lnTo>
                  <a:lnTo>
                    <a:pt x="16" y="11"/>
                  </a:lnTo>
                  <a:lnTo>
                    <a:pt x="16" y="12"/>
                  </a:lnTo>
                  <a:lnTo>
                    <a:pt x="15" y="11"/>
                  </a:lnTo>
                  <a:lnTo>
                    <a:pt x="14" y="11"/>
                  </a:lnTo>
                  <a:lnTo>
                    <a:pt x="12" y="11"/>
                  </a:lnTo>
                  <a:lnTo>
                    <a:pt x="11" y="11"/>
                  </a:lnTo>
                  <a:lnTo>
                    <a:pt x="11" y="10"/>
                  </a:lnTo>
                  <a:lnTo>
                    <a:pt x="8" y="8"/>
                  </a:lnTo>
                  <a:lnTo>
                    <a:pt x="2" y="2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rgbClr val="476655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vert="horz" wrap="square" lIns="91416" tIns="45708" rIns="91416" bIns="45708" numCol="1" anchor="t" anchorCtr="0" compatLnSpc="1"/>
            <a:lstStyle/>
            <a:p>
              <a:endParaRPr lang="en-US" sz="2400"/>
            </a:p>
          </p:txBody>
        </p:sp>
        <p:sp>
          <p:nvSpPr>
            <p:cNvPr id="50" name="Freeform 128">
              <a:extLst>
                <a:ext uri="{FF2B5EF4-FFF2-40B4-BE49-F238E27FC236}">
                  <a16:creationId xmlns:a16="http://schemas.microsoft.com/office/drawing/2014/main" id="{08E8ED8C-14F2-4D4F-B008-980D80F75F81}"/>
                </a:ext>
              </a:extLst>
            </p:cNvPr>
            <p:cNvSpPr/>
            <p:nvPr/>
          </p:nvSpPr>
          <p:spPr bwMode="auto">
            <a:xfrm>
              <a:off x="2194506" y="2812277"/>
              <a:ext cx="39100" cy="28962"/>
            </a:xfrm>
            <a:custGeom>
              <a:avLst/>
              <a:gdLst/>
              <a:ahLst/>
              <a:cxnLst>
                <a:cxn ang="0">
                  <a:pos x="12" y="0"/>
                </a:cxn>
                <a:cxn ang="0">
                  <a:pos x="16" y="4"/>
                </a:cxn>
                <a:cxn ang="0">
                  <a:pos x="21" y="8"/>
                </a:cxn>
                <a:cxn ang="0">
                  <a:pos x="25" y="12"/>
                </a:cxn>
                <a:cxn ang="0">
                  <a:pos x="27" y="17"/>
                </a:cxn>
                <a:cxn ang="0">
                  <a:pos x="27" y="18"/>
                </a:cxn>
                <a:cxn ang="0">
                  <a:pos x="26" y="19"/>
                </a:cxn>
                <a:cxn ang="0">
                  <a:pos x="25" y="20"/>
                </a:cxn>
                <a:cxn ang="0">
                  <a:pos x="24" y="20"/>
                </a:cxn>
                <a:cxn ang="0">
                  <a:pos x="23" y="20"/>
                </a:cxn>
                <a:cxn ang="0">
                  <a:pos x="20" y="20"/>
                </a:cxn>
                <a:cxn ang="0">
                  <a:pos x="14" y="19"/>
                </a:cxn>
                <a:cxn ang="0">
                  <a:pos x="9" y="16"/>
                </a:cxn>
                <a:cxn ang="0">
                  <a:pos x="7" y="16"/>
                </a:cxn>
                <a:cxn ang="0">
                  <a:pos x="4" y="16"/>
                </a:cxn>
                <a:cxn ang="0">
                  <a:pos x="2" y="15"/>
                </a:cxn>
                <a:cxn ang="0">
                  <a:pos x="0" y="15"/>
                </a:cxn>
                <a:cxn ang="0">
                  <a:pos x="0" y="13"/>
                </a:cxn>
                <a:cxn ang="0">
                  <a:pos x="1" y="10"/>
                </a:cxn>
                <a:cxn ang="0">
                  <a:pos x="7" y="4"/>
                </a:cxn>
                <a:cxn ang="0">
                  <a:pos x="9" y="2"/>
                </a:cxn>
                <a:cxn ang="0">
                  <a:pos x="11" y="0"/>
                </a:cxn>
                <a:cxn ang="0">
                  <a:pos x="12" y="0"/>
                </a:cxn>
              </a:cxnLst>
              <a:rect l="0" t="0" r="r" b="b"/>
              <a:pathLst>
                <a:path w="27" h="20">
                  <a:moveTo>
                    <a:pt x="12" y="0"/>
                  </a:moveTo>
                  <a:lnTo>
                    <a:pt x="16" y="4"/>
                  </a:lnTo>
                  <a:lnTo>
                    <a:pt x="21" y="8"/>
                  </a:lnTo>
                  <a:lnTo>
                    <a:pt x="25" y="12"/>
                  </a:lnTo>
                  <a:lnTo>
                    <a:pt x="27" y="17"/>
                  </a:lnTo>
                  <a:lnTo>
                    <a:pt x="27" y="18"/>
                  </a:lnTo>
                  <a:lnTo>
                    <a:pt x="26" y="19"/>
                  </a:lnTo>
                  <a:lnTo>
                    <a:pt x="25" y="20"/>
                  </a:lnTo>
                  <a:lnTo>
                    <a:pt x="24" y="20"/>
                  </a:lnTo>
                  <a:lnTo>
                    <a:pt x="23" y="20"/>
                  </a:lnTo>
                  <a:lnTo>
                    <a:pt x="20" y="20"/>
                  </a:lnTo>
                  <a:lnTo>
                    <a:pt x="14" y="19"/>
                  </a:lnTo>
                  <a:lnTo>
                    <a:pt x="9" y="16"/>
                  </a:lnTo>
                  <a:lnTo>
                    <a:pt x="7" y="16"/>
                  </a:lnTo>
                  <a:lnTo>
                    <a:pt x="4" y="16"/>
                  </a:lnTo>
                  <a:lnTo>
                    <a:pt x="2" y="15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1" y="10"/>
                  </a:lnTo>
                  <a:lnTo>
                    <a:pt x="7" y="4"/>
                  </a:lnTo>
                  <a:lnTo>
                    <a:pt x="9" y="2"/>
                  </a:lnTo>
                  <a:lnTo>
                    <a:pt x="11" y="0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solidFill>
                <a:srgbClr val="476655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vert="horz" wrap="square" lIns="91416" tIns="45708" rIns="91416" bIns="45708" numCol="1" anchor="t" anchorCtr="0" compatLnSpc="1"/>
            <a:lstStyle/>
            <a:p>
              <a:endParaRPr lang="en-US" sz="2400"/>
            </a:p>
          </p:txBody>
        </p:sp>
        <p:sp>
          <p:nvSpPr>
            <p:cNvPr id="51" name="Freeform 129">
              <a:extLst>
                <a:ext uri="{FF2B5EF4-FFF2-40B4-BE49-F238E27FC236}">
                  <a16:creationId xmlns:a16="http://schemas.microsoft.com/office/drawing/2014/main" id="{E09EB20D-A11B-4C4B-BF78-76F726BA27EC}"/>
                </a:ext>
              </a:extLst>
            </p:cNvPr>
            <p:cNvSpPr/>
            <p:nvPr/>
          </p:nvSpPr>
          <p:spPr bwMode="auto">
            <a:xfrm>
              <a:off x="2323389" y="2845584"/>
              <a:ext cx="5792" cy="4345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4" y="0"/>
                </a:cxn>
                <a:cxn ang="0">
                  <a:pos x="4" y="0"/>
                </a:cxn>
                <a:cxn ang="0">
                  <a:pos x="3" y="2"/>
                </a:cxn>
                <a:cxn ang="0">
                  <a:pos x="2" y="3"/>
                </a:cxn>
                <a:cxn ang="0">
                  <a:pos x="1" y="3"/>
                </a:cxn>
                <a:cxn ang="0">
                  <a:pos x="0" y="3"/>
                </a:cxn>
                <a:cxn ang="0">
                  <a:pos x="0" y="0"/>
                </a:cxn>
                <a:cxn ang="0">
                  <a:pos x="1" y="0"/>
                </a:cxn>
              </a:cxnLst>
              <a:rect l="0" t="0" r="r" b="b"/>
              <a:pathLst>
                <a:path w="4" h="3">
                  <a:moveTo>
                    <a:pt x="1" y="0"/>
                  </a:moveTo>
                  <a:lnTo>
                    <a:pt x="4" y="0"/>
                  </a:lnTo>
                  <a:lnTo>
                    <a:pt x="4" y="0"/>
                  </a:lnTo>
                  <a:lnTo>
                    <a:pt x="3" y="2"/>
                  </a:lnTo>
                  <a:lnTo>
                    <a:pt x="2" y="3"/>
                  </a:lnTo>
                  <a:lnTo>
                    <a:pt x="1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solidFill>
                <a:srgbClr val="476655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vert="horz" wrap="square" lIns="91416" tIns="45708" rIns="91416" bIns="45708" numCol="1" anchor="t" anchorCtr="0" compatLnSpc="1"/>
            <a:lstStyle/>
            <a:p>
              <a:endParaRPr lang="en-US" sz="2400"/>
            </a:p>
          </p:txBody>
        </p:sp>
        <p:sp>
          <p:nvSpPr>
            <p:cNvPr id="52" name="Freeform 130">
              <a:extLst>
                <a:ext uri="{FF2B5EF4-FFF2-40B4-BE49-F238E27FC236}">
                  <a16:creationId xmlns:a16="http://schemas.microsoft.com/office/drawing/2014/main" id="{D8ED5A91-739B-47A8-B6F7-B3604AFF8E9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84289" y="2734078"/>
              <a:ext cx="328724" cy="218667"/>
            </a:xfrm>
            <a:custGeom>
              <a:avLst/>
              <a:gdLst/>
              <a:ahLst/>
              <a:cxnLst>
                <a:cxn ang="0">
                  <a:pos x="189" y="67"/>
                </a:cxn>
                <a:cxn ang="0">
                  <a:pos x="23" y="0"/>
                </a:cxn>
                <a:cxn ang="0">
                  <a:pos x="19" y="10"/>
                </a:cxn>
                <a:cxn ang="0">
                  <a:pos x="29" y="33"/>
                </a:cxn>
                <a:cxn ang="0">
                  <a:pos x="34" y="32"/>
                </a:cxn>
                <a:cxn ang="0">
                  <a:pos x="29" y="26"/>
                </a:cxn>
                <a:cxn ang="0">
                  <a:pos x="23" y="13"/>
                </a:cxn>
                <a:cxn ang="0">
                  <a:pos x="33" y="14"/>
                </a:cxn>
                <a:cxn ang="0">
                  <a:pos x="42" y="1"/>
                </a:cxn>
                <a:cxn ang="0">
                  <a:pos x="54" y="16"/>
                </a:cxn>
                <a:cxn ang="0">
                  <a:pos x="55" y="19"/>
                </a:cxn>
                <a:cxn ang="0">
                  <a:pos x="60" y="20"/>
                </a:cxn>
                <a:cxn ang="0">
                  <a:pos x="70" y="10"/>
                </a:cxn>
                <a:cxn ang="0">
                  <a:pos x="54" y="3"/>
                </a:cxn>
                <a:cxn ang="0">
                  <a:pos x="75" y="9"/>
                </a:cxn>
                <a:cxn ang="0">
                  <a:pos x="90" y="25"/>
                </a:cxn>
                <a:cxn ang="0">
                  <a:pos x="104" y="28"/>
                </a:cxn>
                <a:cxn ang="0">
                  <a:pos x="109" y="25"/>
                </a:cxn>
                <a:cxn ang="0">
                  <a:pos x="114" y="41"/>
                </a:cxn>
                <a:cxn ang="0">
                  <a:pos x="122" y="31"/>
                </a:cxn>
                <a:cxn ang="0">
                  <a:pos x="134" y="34"/>
                </a:cxn>
                <a:cxn ang="0">
                  <a:pos x="133" y="44"/>
                </a:cxn>
                <a:cxn ang="0">
                  <a:pos x="144" y="42"/>
                </a:cxn>
                <a:cxn ang="0">
                  <a:pos x="144" y="51"/>
                </a:cxn>
                <a:cxn ang="0">
                  <a:pos x="152" y="54"/>
                </a:cxn>
                <a:cxn ang="0">
                  <a:pos x="172" y="65"/>
                </a:cxn>
                <a:cxn ang="0">
                  <a:pos x="174" y="64"/>
                </a:cxn>
                <a:cxn ang="0">
                  <a:pos x="175" y="60"/>
                </a:cxn>
                <a:cxn ang="0">
                  <a:pos x="190" y="65"/>
                </a:cxn>
                <a:cxn ang="0">
                  <a:pos x="193" y="69"/>
                </a:cxn>
                <a:cxn ang="0">
                  <a:pos x="213" y="71"/>
                </a:cxn>
                <a:cxn ang="0">
                  <a:pos x="208" y="72"/>
                </a:cxn>
                <a:cxn ang="0">
                  <a:pos x="217" y="79"/>
                </a:cxn>
                <a:cxn ang="0">
                  <a:pos x="207" y="81"/>
                </a:cxn>
                <a:cxn ang="0">
                  <a:pos x="210" y="97"/>
                </a:cxn>
                <a:cxn ang="0">
                  <a:pos x="201" y="83"/>
                </a:cxn>
                <a:cxn ang="0">
                  <a:pos x="193" y="84"/>
                </a:cxn>
                <a:cxn ang="0">
                  <a:pos x="179" y="98"/>
                </a:cxn>
                <a:cxn ang="0">
                  <a:pos x="183" y="96"/>
                </a:cxn>
                <a:cxn ang="0">
                  <a:pos x="190" y="103"/>
                </a:cxn>
                <a:cxn ang="0">
                  <a:pos x="203" y="104"/>
                </a:cxn>
                <a:cxn ang="0">
                  <a:pos x="208" y="109"/>
                </a:cxn>
                <a:cxn ang="0">
                  <a:pos x="216" y="113"/>
                </a:cxn>
                <a:cxn ang="0">
                  <a:pos x="227" y="135"/>
                </a:cxn>
                <a:cxn ang="0">
                  <a:pos x="211" y="151"/>
                </a:cxn>
                <a:cxn ang="0">
                  <a:pos x="184" y="138"/>
                </a:cxn>
                <a:cxn ang="0">
                  <a:pos x="164" y="133"/>
                </a:cxn>
                <a:cxn ang="0">
                  <a:pos x="169" y="130"/>
                </a:cxn>
                <a:cxn ang="0">
                  <a:pos x="149" y="123"/>
                </a:cxn>
                <a:cxn ang="0">
                  <a:pos x="146" y="101"/>
                </a:cxn>
                <a:cxn ang="0">
                  <a:pos x="162" y="87"/>
                </a:cxn>
                <a:cxn ang="0">
                  <a:pos x="144" y="80"/>
                </a:cxn>
                <a:cxn ang="0">
                  <a:pos x="124" y="66"/>
                </a:cxn>
                <a:cxn ang="0">
                  <a:pos x="118" y="65"/>
                </a:cxn>
                <a:cxn ang="0">
                  <a:pos x="107" y="60"/>
                </a:cxn>
                <a:cxn ang="0">
                  <a:pos x="101" y="55"/>
                </a:cxn>
                <a:cxn ang="0">
                  <a:pos x="90" y="48"/>
                </a:cxn>
                <a:cxn ang="0">
                  <a:pos x="76" y="38"/>
                </a:cxn>
                <a:cxn ang="0">
                  <a:pos x="65" y="49"/>
                </a:cxn>
                <a:cxn ang="0">
                  <a:pos x="58" y="50"/>
                </a:cxn>
                <a:cxn ang="0">
                  <a:pos x="21" y="43"/>
                </a:cxn>
                <a:cxn ang="0">
                  <a:pos x="5" y="18"/>
                </a:cxn>
              </a:cxnLst>
              <a:rect l="0" t="0" r="r" b="b"/>
              <a:pathLst>
                <a:path w="227" h="151">
                  <a:moveTo>
                    <a:pt x="184" y="67"/>
                  </a:moveTo>
                  <a:lnTo>
                    <a:pt x="184" y="67"/>
                  </a:lnTo>
                  <a:lnTo>
                    <a:pt x="185" y="68"/>
                  </a:lnTo>
                  <a:lnTo>
                    <a:pt x="187" y="68"/>
                  </a:lnTo>
                  <a:lnTo>
                    <a:pt x="189" y="67"/>
                  </a:lnTo>
                  <a:lnTo>
                    <a:pt x="187" y="67"/>
                  </a:lnTo>
                  <a:lnTo>
                    <a:pt x="186" y="67"/>
                  </a:lnTo>
                  <a:lnTo>
                    <a:pt x="184" y="67"/>
                  </a:lnTo>
                  <a:close/>
                  <a:moveTo>
                    <a:pt x="20" y="0"/>
                  </a:moveTo>
                  <a:lnTo>
                    <a:pt x="23" y="0"/>
                  </a:lnTo>
                  <a:lnTo>
                    <a:pt x="24" y="0"/>
                  </a:lnTo>
                  <a:lnTo>
                    <a:pt x="25" y="1"/>
                  </a:lnTo>
                  <a:lnTo>
                    <a:pt x="25" y="2"/>
                  </a:lnTo>
                  <a:lnTo>
                    <a:pt x="24" y="5"/>
                  </a:lnTo>
                  <a:lnTo>
                    <a:pt x="19" y="10"/>
                  </a:lnTo>
                  <a:lnTo>
                    <a:pt x="18" y="13"/>
                  </a:lnTo>
                  <a:lnTo>
                    <a:pt x="18" y="18"/>
                  </a:lnTo>
                  <a:lnTo>
                    <a:pt x="21" y="23"/>
                  </a:lnTo>
                  <a:lnTo>
                    <a:pt x="24" y="28"/>
                  </a:lnTo>
                  <a:lnTo>
                    <a:pt x="29" y="33"/>
                  </a:lnTo>
                  <a:lnTo>
                    <a:pt x="33" y="35"/>
                  </a:lnTo>
                  <a:lnTo>
                    <a:pt x="33" y="35"/>
                  </a:lnTo>
                  <a:lnTo>
                    <a:pt x="34" y="34"/>
                  </a:lnTo>
                  <a:lnTo>
                    <a:pt x="34" y="33"/>
                  </a:lnTo>
                  <a:lnTo>
                    <a:pt x="34" y="32"/>
                  </a:lnTo>
                  <a:lnTo>
                    <a:pt x="34" y="30"/>
                  </a:lnTo>
                  <a:lnTo>
                    <a:pt x="34" y="29"/>
                  </a:lnTo>
                  <a:lnTo>
                    <a:pt x="33" y="28"/>
                  </a:lnTo>
                  <a:lnTo>
                    <a:pt x="32" y="27"/>
                  </a:lnTo>
                  <a:lnTo>
                    <a:pt x="29" y="26"/>
                  </a:lnTo>
                  <a:lnTo>
                    <a:pt x="23" y="24"/>
                  </a:lnTo>
                  <a:lnTo>
                    <a:pt x="21" y="22"/>
                  </a:lnTo>
                  <a:lnTo>
                    <a:pt x="20" y="20"/>
                  </a:lnTo>
                  <a:lnTo>
                    <a:pt x="20" y="16"/>
                  </a:lnTo>
                  <a:lnTo>
                    <a:pt x="23" y="13"/>
                  </a:lnTo>
                  <a:lnTo>
                    <a:pt x="25" y="12"/>
                  </a:lnTo>
                  <a:lnTo>
                    <a:pt x="27" y="13"/>
                  </a:lnTo>
                  <a:lnTo>
                    <a:pt x="29" y="14"/>
                  </a:lnTo>
                  <a:lnTo>
                    <a:pt x="31" y="14"/>
                  </a:lnTo>
                  <a:lnTo>
                    <a:pt x="33" y="14"/>
                  </a:lnTo>
                  <a:lnTo>
                    <a:pt x="36" y="11"/>
                  </a:lnTo>
                  <a:lnTo>
                    <a:pt x="37" y="8"/>
                  </a:lnTo>
                  <a:lnTo>
                    <a:pt x="38" y="5"/>
                  </a:lnTo>
                  <a:lnTo>
                    <a:pt x="40" y="1"/>
                  </a:lnTo>
                  <a:lnTo>
                    <a:pt x="42" y="1"/>
                  </a:lnTo>
                  <a:lnTo>
                    <a:pt x="45" y="2"/>
                  </a:lnTo>
                  <a:lnTo>
                    <a:pt x="48" y="4"/>
                  </a:lnTo>
                  <a:lnTo>
                    <a:pt x="51" y="8"/>
                  </a:lnTo>
                  <a:lnTo>
                    <a:pt x="54" y="12"/>
                  </a:lnTo>
                  <a:lnTo>
                    <a:pt x="54" y="16"/>
                  </a:lnTo>
                  <a:lnTo>
                    <a:pt x="53" y="20"/>
                  </a:lnTo>
                  <a:lnTo>
                    <a:pt x="54" y="24"/>
                  </a:lnTo>
                  <a:lnTo>
                    <a:pt x="54" y="23"/>
                  </a:lnTo>
                  <a:lnTo>
                    <a:pt x="54" y="21"/>
                  </a:lnTo>
                  <a:lnTo>
                    <a:pt x="55" y="19"/>
                  </a:lnTo>
                  <a:lnTo>
                    <a:pt x="56" y="18"/>
                  </a:lnTo>
                  <a:lnTo>
                    <a:pt x="57" y="18"/>
                  </a:lnTo>
                  <a:lnTo>
                    <a:pt x="58" y="19"/>
                  </a:lnTo>
                  <a:lnTo>
                    <a:pt x="59" y="19"/>
                  </a:lnTo>
                  <a:lnTo>
                    <a:pt x="60" y="20"/>
                  </a:lnTo>
                  <a:lnTo>
                    <a:pt x="60" y="20"/>
                  </a:lnTo>
                  <a:lnTo>
                    <a:pt x="65" y="16"/>
                  </a:lnTo>
                  <a:lnTo>
                    <a:pt x="69" y="12"/>
                  </a:lnTo>
                  <a:lnTo>
                    <a:pt x="72" y="10"/>
                  </a:lnTo>
                  <a:lnTo>
                    <a:pt x="70" y="10"/>
                  </a:lnTo>
                  <a:lnTo>
                    <a:pt x="69" y="9"/>
                  </a:lnTo>
                  <a:lnTo>
                    <a:pt x="68" y="9"/>
                  </a:lnTo>
                  <a:lnTo>
                    <a:pt x="67" y="9"/>
                  </a:lnTo>
                  <a:lnTo>
                    <a:pt x="59" y="6"/>
                  </a:lnTo>
                  <a:lnTo>
                    <a:pt x="54" y="3"/>
                  </a:lnTo>
                  <a:lnTo>
                    <a:pt x="50" y="2"/>
                  </a:lnTo>
                  <a:lnTo>
                    <a:pt x="48" y="1"/>
                  </a:lnTo>
                  <a:lnTo>
                    <a:pt x="47" y="0"/>
                  </a:lnTo>
                  <a:lnTo>
                    <a:pt x="61" y="4"/>
                  </a:lnTo>
                  <a:lnTo>
                    <a:pt x="75" y="9"/>
                  </a:lnTo>
                  <a:lnTo>
                    <a:pt x="77" y="9"/>
                  </a:lnTo>
                  <a:lnTo>
                    <a:pt x="81" y="11"/>
                  </a:lnTo>
                  <a:lnTo>
                    <a:pt x="85" y="15"/>
                  </a:lnTo>
                  <a:lnTo>
                    <a:pt x="88" y="18"/>
                  </a:lnTo>
                  <a:lnTo>
                    <a:pt x="90" y="25"/>
                  </a:lnTo>
                  <a:lnTo>
                    <a:pt x="92" y="28"/>
                  </a:lnTo>
                  <a:lnTo>
                    <a:pt x="95" y="30"/>
                  </a:lnTo>
                  <a:lnTo>
                    <a:pt x="99" y="31"/>
                  </a:lnTo>
                  <a:lnTo>
                    <a:pt x="103" y="30"/>
                  </a:lnTo>
                  <a:lnTo>
                    <a:pt x="104" y="28"/>
                  </a:lnTo>
                  <a:lnTo>
                    <a:pt x="105" y="23"/>
                  </a:lnTo>
                  <a:lnTo>
                    <a:pt x="106" y="21"/>
                  </a:lnTo>
                  <a:lnTo>
                    <a:pt x="107" y="21"/>
                  </a:lnTo>
                  <a:lnTo>
                    <a:pt x="108" y="22"/>
                  </a:lnTo>
                  <a:lnTo>
                    <a:pt x="109" y="25"/>
                  </a:lnTo>
                  <a:lnTo>
                    <a:pt x="109" y="28"/>
                  </a:lnTo>
                  <a:lnTo>
                    <a:pt x="109" y="32"/>
                  </a:lnTo>
                  <a:lnTo>
                    <a:pt x="110" y="35"/>
                  </a:lnTo>
                  <a:lnTo>
                    <a:pt x="112" y="38"/>
                  </a:lnTo>
                  <a:lnTo>
                    <a:pt x="114" y="41"/>
                  </a:lnTo>
                  <a:lnTo>
                    <a:pt x="117" y="41"/>
                  </a:lnTo>
                  <a:lnTo>
                    <a:pt x="121" y="40"/>
                  </a:lnTo>
                  <a:lnTo>
                    <a:pt x="122" y="39"/>
                  </a:lnTo>
                  <a:lnTo>
                    <a:pt x="122" y="34"/>
                  </a:lnTo>
                  <a:lnTo>
                    <a:pt x="122" y="31"/>
                  </a:lnTo>
                  <a:lnTo>
                    <a:pt x="122" y="28"/>
                  </a:lnTo>
                  <a:lnTo>
                    <a:pt x="124" y="27"/>
                  </a:lnTo>
                  <a:lnTo>
                    <a:pt x="127" y="28"/>
                  </a:lnTo>
                  <a:lnTo>
                    <a:pt x="131" y="30"/>
                  </a:lnTo>
                  <a:lnTo>
                    <a:pt x="134" y="34"/>
                  </a:lnTo>
                  <a:lnTo>
                    <a:pt x="135" y="38"/>
                  </a:lnTo>
                  <a:lnTo>
                    <a:pt x="135" y="41"/>
                  </a:lnTo>
                  <a:lnTo>
                    <a:pt x="134" y="42"/>
                  </a:lnTo>
                  <a:lnTo>
                    <a:pt x="133" y="43"/>
                  </a:lnTo>
                  <a:lnTo>
                    <a:pt x="133" y="44"/>
                  </a:lnTo>
                  <a:lnTo>
                    <a:pt x="133" y="44"/>
                  </a:lnTo>
                  <a:lnTo>
                    <a:pt x="133" y="45"/>
                  </a:lnTo>
                  <a:lnTo>
                    <a:pt x="137" y="45"/>
                  </a:lnTo>
                  <a:lnTo>
                    <a:pt x="140" y="44"/>
                  </a:lnTo>
                  <a:lnTo>
                    <a:pt x="144" y="42"/>
                  </a:lnTo>
                  <a:lnTo>
                    <a:pt x="148" y="42"/>
                  </a:lnTo>
                  <a:lnTo>
                    <a:pt x="150" y="43"/>
                  </a:lnTo>
                  <a:lnTo>
                    <a:pt x="151" y="44"/>
                  </a:lnTo>
                  <a:lnTo>
                    <a:pt x="149" y="47"/>
                  </a:lnTo>
                  <a:lnTo>
                    <a:pt x="144" y="51"/>
                  </a:lnTo>
                  <a:lnTo>
                    <a:pt x="142" y="53"/>
                  </a:lnTo>
                  <a:lnTo>
                    <a:pt x="144" y="54"/>
                  </a:lnTo>
                  <a:lnTo>
                    <a:pt x="145" y="55"/>
                  </a:lnTo>
                  <a:lnTo>
                    <a:pt x="150" y="54"/>
                  </a:lnTo>
                  <a:lnTo>
                    <a:pt x="152" y="54"/>
                  </a:lnTo>
                  <a:lnTo>
                    <a:pt x="155" y="55"/>
                  </a:lnTo>
                  <a:lnTo>
                    <a:pt x="158" y="56"/>
                  </a:lnTo>
                  <a:lnTo>
                    <a:pt x="161" y="58"/>
                  </a:lnTo>
                  <a:lnTo>
                    <a:pt x="170" y="64"/>
                  </a:lnTo>
                  <a:lnTo>
                    <a:pt x="172" y="65"/>
                  </a:lnTo>
                  <a:lnTo>
                    <a:pt x="172" y="65"/>
                  </a:lnTo>
                  <a:lnTo>
                    <a:pt x="173" y="65"/>
                  </a:lnTo>
                  <a:lnTo>
                    <a:pt x="174" y="66"/>
                  </a:lnTo>
                  <a:lnTo>
                    <a:pt x="174" y="65"/>
                  </a:lnTo>
                  <a:lnTo>
                    <a:pt x="174" y="64"/>
                  </a:lnTo>
                  <a:lnTo>
                    <a:pt x="174" y="63"/>
                  </a:lnTo>
                  <a:lnTo>
                    <a:pt x="173" y="62"/>
                  </a:lnTo>
                  <a:lnTo>
                    <a:pt x="172" y="61"/>
                  </a:lnTo>
                  <a:lnTo>
                    <a:pt x="173" y="61"/>
                  </a:lnTo>
                  <a:lnTo>
                    <a:pt x="175" y="60"/>
                  </a:lnTo>
                  <a:lnTo>
                    <a:pt x="178" y="60"/>
                  </a:lnTo>
                  <a:lnTo>
                    <a:pt x="181" y="61"/>
                  </a:lnTo>
                  <a:lnTo>
                    <a:pt x="182" y="61"/>
                  </a:lnTo>
                  <a:lnTo>
                    <a:pt x="185" y="62"/>
                  </a:lnTo>
                  <a:lnTo>
                    <a:pt x="190" y="65"/>
                  </a:lnTo>
                  <a:lnTo>
                    <a:pt x="191" y="67"/>
                  </a:lnTo>
                  <a:lnTo>
                    <a:pt x="190" y="67"/>
                  </a:lnTo>
                  <a:lnTo>
                    <a:pt x="192" y="67"/>
                  </a:lnTo>
                  <a:lnTo>
                    <a:pt x="193" y="68"/>
                  </a:lnTo>
                  <a:lnTo>
                    <a:pt x="193" y="69"/>
                  </a:lnTo>
                  <a:lnTo>
                    <a:pt x="194" y="70"/>
                  </a:lnTo>
                  <a:lnTo>
                    <a:pt x="196" y="70"/>
                  </a:lnTo>
                  <a:lnTo>
                    <a:pt x="199" y="69"/>
                  </a:lnTo>
                  <a:lnTo>
                    <a:pt x="207" y="69"/>
                  </a:lnTo>
                  <a:lnTo>
                    <a:pt x="213" y="71"/>
                  </a:lnTo>
                  <a:lnTo>
                    <a:pt x="213" y="71"/>
                  </a:lnTo>
                  <a:lnTo>
                    <a:pt x="209" y="71"/>
                  </a:lnTo>
                  <a:lnTo>
                    <a:pt x="208" y="72"/>
                  </a:lnTo>
                  <a:lnTo>
                    <a:pt x="208" y="72"/>
                  </a:lnTo>
                  <a:lnTo>
                    <a:pt x="208" y="72"/>
                  </a:lnTo>
                  <a:lnTo>
                    <a:pt x="209" y="74"/>
                  </a:lnTo>
                  <a:lnTo>
                    <a:pt x="211" y="74"/>
                  </a:lnTo>
                  <a:lnTo>
                    <a:pt x="214" y="75"/>
                  </a:lnTo>
                  <a:lnTo>
                    <a:pt x="217" y="77"/>
                  </a:lnTo>
                  <a:lnTo>
                    <a:pt x="217" y="79"/>
                  </a:lnTo>
                  <a:lnTo>
                    <a:pt x="216" y="81"/>
                  </a:lnTo>
                  <a:lnTo>
                    <a:pt x="214" y="81"/>
                  </a:lnTo>
                  <a:lnTo>
                    <a:pt x="210" y="80"/>
                  </a:lnTo>
                  <a:lnTo>
                    <a:pt x="208" y="80"/>
                  </a:lnTo>
                  <a:lnTo>
                    <a:pt x="207" y="81"/>
                  </a:lnTo>
                  <a:lnTo>
                    <a:pt x="208" y="86"/>
                  </a:lnTo>
                  <a:lnTo>
                    <a:pt x="210" y="91"/>
                  </a:lnTo>
                  <a:lnTo>
                    <a:pt x="211" y="95"/>
                  </a:lnTo>
                  <a:lnTo>
                    <a:pt x="211" y="96"/>
                  </a:lnTo>
                  <a:lnTo>
                    <a:pt x="210" y="97"/>
                  </a:lnTo>
                  <a:lnTo>
                    <a:pt x="210" y="97"/>
                  </a:lnTo>
                  <a:lnTo>
                    <a:pt x="209" y="97"/>
                  </a:lnTo>
                  <a:lnTo>
                    <a:pt x="206" y="93"/>
                  </a:lnTo>
                  <a:lnTo>
                    <a:pt x="204" y="88"/>
                  </a:lnTo>
                  <a:lnTo>
                    <a:pt x="201" y="83"/>
                  </a:lnTo>
                  <a:lnTo>
                    <a:pt x="197" y="80"/>
                  </a:lnTo>
                  <a:lnTo>
                    <a:pt x="195" y="80"/>
                  </a:lnTo>
                  <a:lnTo>
                    <a:pt x="194" y="81"/>
                  </a:lnTo>
                  <a:lnTo>
                    <a:pt x="193" y="82"/>
                  </a:lnTo>
                  <a:lnTo>
                    <a:pt x="193" y="84"/>
                  </a:lnTo>
                  <a:lnTo>
                    <a:pt x="192" y="85"/>
                  </a:lnTo>
                  <a:lnTo>
                    <a:pt x="191" y="87"/>
                  </a:lnTo>
                  <a:lnTo>
                    <a:pt x="190" y="88"/>
                  </a:lnTo>
                  <a:lnTo>
                    <a:pt x="185" y="93"/>
                  </a:lnTo>
                  <a:lnTo>
                    <a:pt x="179" y="98"/>
                  </a:lnTo>
                  <a:lnTo>
                    <a:pt x="180" y="98"/>
                  </a:lnTo>
                  <a:lnTo>
                    <a:pt x="181" y="97"/>
                  </a:lnTo>
                  <a:lnTo>
                    <a:pt x="181" y="97"/>
                  </a:lnTo>
                  <a:lnTo>
                    <a:pt x="182" y="96"/>
                  </a:lnTo>
                  <a:lnTo>
                    <a:pt x="183" y="96"/>
                  </a:lnTo>
                  <a:lnTo>
                    <a:pt x="185" y="97"/>
                  </a:lnTo>
                  <a:lnTo>
                    <a:pt x="186" y="98"/>
                  </a:lnTo>
                  <a:lnTo>
                    <a:pt x="187" y="100"/>
                  </a:lnTo>
                  <a:lnTo>
                    <a:pt x="189" y="101"/>
                  </a:lnTo>
                  <a:lnTo>
                    <a:pt x="190" y="103"/>
                  </a:lnTo>
                  <a:lnTo>
                    <a:pt x="192" y="105"/>
                  </a:lnTo>
                  <a:lnTo>
                    <a:pt x="195" y="106"/>
                  </a:lnTo>
                  <a:lnTo>
                    <a:pt x="197" y="107"/>
                  </a:lnTo>
                  <a:lnTo>
                    <a:pt x="199" y="106"/>
                  </a:lnTo>
                  <a:lnTo>
                    <a:pt x="203" y="104"/>
                  </a:lnTo>
                  <a:lnTo>
                    <a:pt x="204" y="103"/>
                  </a:lnTo>
                  <a:lnTo>
                    <a:pt x="206" y="104"/>
                  </a:lnTo>
                  <a:lnTo>
                    <a:pt x="209" y="108"/>
                  </a:lnTo>
                  <a:lnTo>
                    <a:pt x="209" y="109"/>
                  </a:lnTo>
                  <a:lnTo>
                    <a:pt x="208" y="109"/>
                  </a:lnTo>
                  <a:lnTo>
                    <a:pt x="206" y="111"/>
                  </a:lnTo>
                  <a:lnTo>
                    <a:pt x="207" y="111"/>
                  </a:lnTo>
                  <a:lnTo>
                    <a:pt x="210" y="112"/>
                  </a:lnTo>
                  <a:lnTo>
                    <a:pt x="213" y="112"/>
                  </a:lnTo>
                  <a:lnTo>
                    <a:pt x="216" y="113"/>
                  </a:lnTo>
                  <a:lnTo>
                    <a:pt x="219" y="117"/>
                  </a:lnTo>
                  <a:lnTo>
                    <a:pt x="222" y="120"/>
                  </a:lnTo>
                  <a:lnTo>
                    <a:pt x="225" y="125"/>
                  </a:lnTo>
                  <a:lnTo>
                    <a:pt x="227" y="130"/>
                  </a:lnTo>
                  <a:lnTo>
                    <a:pt x="227" y="135"/>
                  </a:lnTo>
                  <a:lnTo>
                    <a:pt x="227" y="140"/>
                  </a:lnTo>
                  <a:lnTo>
                    <a:pt x="225" y="145"/>
                  </a:lnTo>
                  <a:lnTo>
                    <a:pt x="221" y="148"/>
                  </a:lnTo>
                  <a:lnTo>
                    <a:pt x="216" y="151"/>
                  </a:lnTo>
                  <a:lnTo>
                    <a:pt x="211" y="151"/>
                  </a:lnTo>
                  <a:lnTo>
                    <a:pt x="207" y="150"/>
                  </a:lnTo>
                  <a:lnTo>
                    <a:pt x="203" y="147"/>
                  </a:lnTo>
                  <a:lnTo>
                    <a:pt x="195" y="142"/>
                  </a:lnTo>
                  <a:lnTo>
                    <a:pt x="191" y="140"/>
                  </a:lnTo>
                  <a:lnTo>
                    <a:pt x="184" y="138"/>
                  </a:lnTo>
                  <a:lnTo>
                    <a:pt x="178" y="137"/>
                  </a:lnTo>
                  <a:lnTo>
                    <a:pt x="170" y="136"/>
                  </a:lnTo>
                  <a:lnTo>
                    <a:pt x="164" y="134"/>
                  </a:lnTo>
                  <a:lnTo>
                    <a:pt x="164" y="134"/>
                  </a:lnTo>
                  <a:lnTo>
                    <a:pt x="164" y="133"/>
                  </a:lnTo>
                  <a:lnTo>
                    <a:pt x="165" y="133"/>
                  </a:lnTo>
                  <a:lnTo>
                    <a:pt x="168" y="132"/>
                  </a:lnTo>
                  <a:lnTo>
                    <a:pt x="170" y="131"/>
                  </a:lnTo>
                  <a:lnTo>
                    <a:pt x="170" y="131"/>
                  </a:lnTo>
                  <a:lnTo>
                    <a:pt x="169" y="130"/>
                  </a:lnTo>
                  <a:lnTo>
                    <a:pt x="165" y="129"/>
                  </a:lnTo>
                  <a:lnTo>
                    <a:pt x="161" y="127"/>
                  </a:lnTo>
                  <a:lnTo>
                    <a:pt x="156" y="125"/>
                  </a:lnTo>
                  <a:lnTo>
                    <a:pt x="152" y="124"/>
                  </a:lnTo>
                  <a:lnTo>
                    <a:pt x="149" y="123"/>
                  </a:lnTo>
                  <a:lnTo>
                    <a:pt x="132" y="118"/>
                  </a:lnTo>
                  <a:lnTo>
                    <a:pt x="135" y="115"/>
                  </a:lnTo>
                  <a:lnTo>
                    <a:pt x="137" y="110"/>
                  </a:lnTo>
                  <a:lnTo>
                    <a:pt x="140" y="106"/>
                  </a:lnTo>
                  <a:lnTo>
                    <a:pt x="146" y="101"/>
                  </a:lnTo>
                  <a:lnTo>
                    <a:pt x="153" y="96"/>
                  </a:lnTo>
                  <a:lnTo>
                    <a:pt x="155" y="94"/>
                  </a:lnTo>
                  <a:lnTo>
                    <a:pt x="159" y="92"/>
                  </a:lnTo>
                  <a:lnTo>
                    <a:pt x="161" y="90"/>
                  </a:lnTo>
                  <a:lnTo>
                    <a:pt x="162" y="87"/>
                  </a:lnTo>
                  <a:lnTo>
                    <a:pt x="162" y="84"/>
                  </a:lnTo>
                  <a:lnTo>
                    <a:pt x="160" y="82"/>
                  </a:lnTo>
                  <a:lnTo>
                    <a:pt x="157" y="81"/>
                  </a:lnTo>
                  <a:lnTo>
                    <a:pt x="153" y="81"/>
                  </a:lnTo>
                  <a:lnTo>
                    <a:pt x="144" y="80"/>
                  </a:lnTo>
                  <a:lnTo>
                    <a:pt x="139" y="79"/>
                  </a:lnTo>
                  <a:lnTo>
                    <a:pt x="136" y="78"/>
                  </a:lnTo>
                  <a:lnTo>
                    <a:pt x="132" y="75"/>
                  </a:lnTo>
                  <a:lnTo>
                    <a:pt x="128" y="70"/>
                  </a:lnTo>
                  <a:lnTo>
                    <a:pt x="124" y="66"/>
                  </a:lnTo>
                  <a:lnTo>
                    <a:pt x="123" y="65"/>
                  </a:lnTo>
                  <a:lnTo>
                    <a:pt x="122" y="65"/>
                  </a:lnTo>
                  <a:lnTo>
                    <a:pt x="120" y="66"/>
                  </a:lnTo>
                  <a:lnTo>
                    <a:pt x="119" y="66"/>
                  </a:lnTo>
                  <a:lnTo>
                    <a:pt x="118" y="65"/>
                  </a:lnTo>
                  <a:lnTo>
                    <a:pt x="117" y="65"/>
                  </a:lnTo>
                  <a:lnTo>
                    <a:pt x="117" y="62"/>
                  </a:lnTo>
                  <a:lnTo>
                    <a:pt x="116" y="61"/>
                  </a:lnTo>
                  <a:lnTo>
                    <a:pt x="113" y="60"/>
                  </a:lnTo>
                  <a:lnTo>
                    <a:pt x="107" y="60"/>
                  </a:lnTo>
                  <a:lnTo>
                    <a:pt x="106" y="59"/>
                  </a:lnTo>
                  <a:lnTo>
                    <a:pt x="105" y="58"/>
                  </a:lnTo>
                  <a:lnTo>
                    <a:pt x="103" y="57"/>
                  </a:lnTo>
                  <a:lnTo>
                    <a:pt x="102" y="56"/>
                  </a:lnTo>
                  <a:lnTo>
                    <a:pt x="101" y="55"/>
                  </a:lnTo>
                  <a:lnTo>
                    <a:pt x="96" y="53"/>
                  </a:lnTo>
                  <a:lnTo>
                    <a:pt x="92" y="51"/>
                  </a:lnTo>
                  <a:lnTo>
                    <a:pt x="91" y="50"/>
                  </a:lnTo>
                  <a:lnTo>
                    <a:pt x="90" y="50"/>
                  </a:lnTo>
                  <a:lnTo>
                    <a:pt x="90" y="48"/>
                  </a:lnTo>
                  <a:lnTo>
                    <a:pt x="89" y="48"/>
                  </a:lnTo>
                  <a:lnTo>
                    <a:pt x="88" y="47"/>
                  </a:lnTo>
                  <a:lnTo>
                    <a:pt x="83" y="43"/>
                  </a:lnTo>
                  <a:lnTo>
                    <a:pt x="80" y="40"/>
                  </a:lnTo>
                  <a:lnTo>
                    <a:pt x="76" y="38"/>
                  </a:lnTo>
                  <a:lnTo>
                    <a:pt x="71" y="38"/>
                  </a:lnTo>
                  <a:lnTo>
                    <a:pt x="68" y="40"/>
                  </a:lnTo>
                  <a:lnTo>
                    <a:pt x="67" y="42"/>
                  </a:lnTo>
                  <a:lnTo>
                    <a:pt x="66" y="46"/>
                  </a:lnTo>
                  <a:lnTo>
                    <a:pt x="65" y="49"/>
                  </a:lnTo>
                  <a:lnTo>
                    <a:pt x="63" y="52"/>
                  </a:lnTo>
                  <a:lnTo>
                    <a:pt x="63" y="52"/>
                  </a:lnTo>
                  <a:lnTo>
                    <a:pt x="62" y="52"/>
                  </a:lnTo>
                  <a:lnTo>
                    <a:pt x="59" y="51"/>
                  </a:lnTo>
                  <a:lnTo>
                    <a:pt x="58" y="50"/>
                  </a:lnTo>
                  <a:lnTo>
                    <a:pt x="58" y="51"/>
                  </a:lnTo>
                  <a:lnTo>
                    <a:pt x="56" y="52"/>
                  </a:lnTo>
                  <a:lnTo>
                    <a:pt x="55" y="52"/>
                  </a:lnTo>
                  <a:lnTo>
                    <a:pt x="38" y="48"/>
                  </a:lnTo>
                  <a:lnTo>
                    <a:pt x="21" y="43"/>
                  </a:lnTo>
                  <a:lnTo>
                    <a:pt x="4" y="37"/>
                  </a:lnTo>
                  <a:lnTo>
                    <a:pt x="1" y="35"/>
                  </a:lnTo>
                  <a:lnTo>
                    <a:pt x="0" y="31"/>
                  </a:lnTo>
                  <a:lnTo>
                    <a:pt x="0" y="27"/>
                  </a:lnTo>
                  <a:lnTo>
                    <a:pt x="5" y="18"/>
                  </a:lnTo>
                  <a:lnTo>
                    <a:pt x="11" y="9"/>
                  </a:lnTo>
                  <a:lnTo>
                    <a:pt x="18" y="1"/>
                  </a:lnTo>
                  <a:lnTo>
                    <a:pt x="20" y="0"/>
                  </a:lnTo>
                  <a:close/>
                </a:path>
              </a:pathLst>
            </a:custGeom>
            <a:grpFill/>
            <a:ln>
              <a:solidFill>
                <a:srgbClr val="476655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vert="horz" wrap="square" lIns="91416" tIns="45708" rIns="91416" bIns="45708" numCol="1" anchor="t" anchorCtr="0" compatLnSpc="1"/>
            <a:lstStyle/>
            <a:p>
              <a:endParaRPr lang="en-US" sz="2400"/>
            </a:p>
          </p:txBody>
        </p:sp>
        <p:sp>
          <p:nvSpPr>
            <p:cNvPr id="53" name="Freeform 131">
              <a:extLst>
                <a:ext uri="{FF2B5EF4-FFF2-40B4-BE49-F238E27FC236}">
                  <a16:creationId xmlns:a16="http://schemas.microsoft.com/office/drawing/2014/main" id="{1BB4322C-3B8E-4346-ACDA-F60B9BA96333}"/>
                </a:ext>
              </a:extLst>
            </p:cNvPr>
            <p:cNvSpPr/>
            <p:nvPr/>
          </p:nvSpPr>
          <p:spPr bwMode="auto">
            <a:xfrm>
              <a:off x="2468202" y="2903509"/>
              <a:ext cx="7241" cy="289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" y="1"/>
                </a:cxn>
                <a:cxn ang="0">
                  <a:pos x="4" y="2"/>
                </a:cxn>
                <a:cxn ang="0">
                  <a:pos x="3" y="2"/>
                </a:cxn>
                <a:cxn ang="0">
                  <a:pos x="1" y="2"/>
                </a:cxn>
                <a:cxn ang="0">
                  <a:pos x="1" y="1"/>
                </a:cxn>
                <a:cxn ang="0">
                  <a:pos x="0" y="1"/>
                </a:cxn>
                <a:cxn ang="0">
                  <a:pos x="0" y="0"/>
                </a:cxn>
              </a:cxnLst>
              <a:rect l="0" t="0" r="r" b="b"/>
              <a:pathLst>
                <a:path w="5" h="2">
                  <a:moveTo>
                    <a:pt x="0" y="0"/>
                  </a:moveTo>
                  <a:lnTo>
                    <a:pt x="5" y="1"/>
                  </a:lnTo>
                  <a:lnTo>
                    <a:pt x="4" y="2"/>
                  </a:lnTo>
                  <a:lnTo>
                    <a:pt x="3" y="2"/>
                  </a:lnTo>
                  <a:lnTo>
                    <a:pt x="1" y="2"/>
                  </a:lnTo>
                  <a:lnTo>
                    <a:pt x="1" y="1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rgbClr val="476655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vert="horz" wrap="square" lIns="91416" tIns="45708" rIns="91416" bIns="45708" numCol="1" anchor="t" anchorCtr="0" compatLnSpc="1"/>
            <a:lstStyle/>
            <a:p>
              <a:endParaRPr lang="en-US" sz="2400"/>
            </a:p>
          </p:txBody>
        </p:sp>
        <p:sp>
          <p:nvSpPr>
            <p:cNvPr id="54" name="Freeform 132">
              <a:extLst>
                <a:ext uri="{FF2B5EF4-FFF2-40B4-BE49-F238E27FC236}">
                  <a16:creationId xmlns:a16="http://schemas.microsoft.com/office/drawing/2014/main" id="{F58B176F-6F7B-4121-BAFD-EFDD4558F859}"/>
                </a:ext>
              </a:extLst>
            </p:cNvPr>
            <p:cNvSpPr/>
            <p:nvPr/>
          </p:nvSpPr>
          <p:spPr bwMode="auto">
            <a:xfrm>
              <a:off x="2442135" y="2891924"/>
              <a:ext cx="26066" cy="11585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4" y="0"/>
                </a:cxn>
                <a:cxn ang="0">
                  <a:pos x="8" y="1"/>
                </a:cxn>
                <a:cxn ang="0">
                  <a:pos x="12" y="2"/>
                </a:cxn>
                <a:cxn ang="0">
                  <a:pos x="15" y="3"/>
                </a:cxn>
                <a:cxn ang="0">
                  <a:pos x="16" y="3"/>
                </a:cxn>
                <a:cxn ang="0">
                  <a:pos x="17" y="4"/>
                </a:cxn>
                <a:cxn ang="0">
                  <a:pos x="18" y="8"/>
                </a:cxn>
                <a:cxn ang="0">
                  <a:pos x="1" y="1"/>
                </a:cxn>
                <a:cxn ang="0">
                  <a:pos x="0" y="0"/>
                </a:cxn>
                <a:cxn ang="0">
                  <a:pos x="1" y="0"/>
                </a:cxn>
              </a:cxnLst>
              <a:rect l="0" t="0" r="r" b="b"/>
              <a:pathLst>
                <a:path w="18" h="8">
                  <a:moveTo>
                    <a:pt x="1" y="0"/>
                  </a:moveTo>
                  <a:lnTo>
                    <a:pt x="4" y="0"/>
                  </a:lnTo>
                  <a:lnTo>
                    <a:pt x="8" y="1"/>
                  </a:lnTo>
                  <a:lnTo>
                    <a:pt x="12" y="2"/>
                  </a:lnTo>
                  <a:lnTo>
                    <a:pt x="15" y="3"/>
                  </a:lnTo>
                  <a:lnTo>
                    <a:pt x="16" y="3"/>
                  </a:lnTo>
                  <a:lnTo>
                    <a:pt x="17" y="4"/>
                  </a:lnTo>
                  <a:lnTo>
                    <a:pt x="18" y="8"/>
                  </a:lnTo>
                  <a:lnTo>
                    <a:pt x="1" y="1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solidFill>
                <a:srgbClr val="476655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vert="horz" wrap="square" lIns="91416" tIns="45708" rIns="91416" bIns="45708" numCol="1" anchor="t" anchorCtr="0" compatLnSpc="1"/>
            <a:lstStyle/>
            <a:p>
              <a:endParaRPr lang="en-US" sz="2400"/>
            </a:p>
          </p:txBody>
        </p:sp>
        <p:sp>
          <p:nvSpPr>
            <p:cNvPr id="55" name="Freeform 133">
              <a:extLst>
                <a:ext uri="{FF2B5EF4-FFF2-40B4-BE49-F238E27FC236}">
                  <a16:creationId xmlns:a16="http://schemas.microsoft.com/office/drawing/2014/main" id="{6FCAF8BC-A396-4ECB-8A4A-1A0A986E62C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17199" y="2683394"/>
              <a:ext cx="76751" cy="56477"/>
            </a:xfrm>
            <a:custGeom>
              <a:avLst/>
              <a:gdLst/>
              <a:ahLst/>
              <a:cxnLst>
                <a:cxn ang="0">
                  <a:pos x="22" y="26"/>
                </a:cxn>
                <a:cxn ang="0">
                  <a:pos x="23" y="26"/>
                </a:cxn>
                <a:cxn ang="0">
                  <a:pos x="22" y="26"/>
                </a:cxn>
                <a:cxn ang="0">
                  <a:pos x="8" y="0"/>
                </a:cxn>
                <a:cxn ang="0">
                  <a:pos x="8" y="0"/>
                </a:cxn>
                <a:cxn ang="0">
                  <a:pos x="9" y="0"/>
                </a:cxn>
                <a:cxn ang="0">
                  <a:pos x="10" y="1"/>
                </a:cxn>
                <a:cxn ang="0">
                  <a:pos x="12" y="1"/>
                </a:cxn>
                <a:cxn ang="0">
                  <a:pos x="13" y="1"/>
                </a:cxn>
                <a:cxn ang="0">
                  <a:pos x="14" y="2"/>
                </a:cxn>
                <a:cxn ang="0">
                  <a:pos x="21" y="4"/>
                </a:cxn>
                <a:cxn ang="0">
                  <a:pos x="28" y="6"/>
                </a:cxn>
                <a:cxn ang="0">
                  <a:pos x="35" y="9"/>
                </a:cxn>
                <a:cxn ang="0">
                  <a:pos x="41" y="14"/>
                </a:cxn>
                <a:cxn ang="0">
                  <a:pos x="41" y="15"/>
                </a:cxn>
                <a:cxn ang="0">
                  <a:pos x="41" y="16"/>
                </a:cxn>
                <a:cxn ang="0">
                  <a:pos x="41" y="17"/>
                </a:cxn>
                <a:cxn ang="0">
                  <a:pos x="42" y="19"/>
                </a:cxn>
                <a:cxn ang="0">
                  <a:pos x="47" y="22"/>
                </a:cxn>
                <a:cxn ang="0">
                  <a:pos x="48" y="24"/>
                </a:cxn>
                <a:cxn ang="0">
                  <a:pos x="50" y="26"/>
                </a:cxn>
                <a:cxn ang="0">
                  <a:pos x="52" y="29"/>
                </a:cxn>
                <a:cxn ang="0">
                  <a:pos x="53" y="31"/>
                </a:cxn>
                <a:cxn ang="0">
                  <a:pos x="53" y="33"/>
                </a:cxn>
                <a:cxn ang="0">
                  <a:pos x="51" y="36"/>
                </a:cxn>
                <a:cxn ang="0">
                  <a:pos x="48" y="37"/>
                </a:cxn>
                <a:cxn ang="0">
                  <a:pos x="43" y="39"/>
                </a:cxn>
                <a:cxn ang="0">
                  <a:pos x="28" y="39"/>
                </a:cxn>
                <a:cxn ang="0">
                  <a:pos x="24" y="37"/>
                </a:cxn>
                <a:cxn ang="0">
                  <a:pos x="22" y="35"/>
                </a:cxn>
                <a:cxn ang="0">
                  <a:pos x="21" y="33"/>
                </a:cxn>
                <a:cxn ang="0">
                  <a:pos x="21" y="30"/>
                </a:cxn>
                <a:cxn ang="0">
                  <a:pos x="20" y="27"/>
                </a:cxn>
                <a:cxn ang="0">
                  <a:pos x="18" y="26"/>
                </a:cxn>
                <a:cxn ang="0">
                  <a:pos x="17" y="26"/>
                </a:cxn>
                <a:cxn ang="0">
                  <a:pos x="15" y="29"/>
                </a:cxn>
                <a:cxn ang="0">
                  <a:pos x="15" y="30"/>
                </a:cxn>
                <a:cxn ang="0">
                  <a:pos x="14" y="32"/>
                </a:cxn>
                <a:cxn ang="0">
                  <a:pos x="14" y="33"/>
                </a:cxn>
                <a:cxn ang="0">
                  <a:pos x="13" y="33"/>
                </a:cxn>
                <a:cxn ang="0">
                  <a:pos x="7" y="30"/>
                </a:cxn>
                <a:cxn ang="0">
                  <a:pos x="3" y="28"/>
                </a:cxn>
                <a:cxn ang="0">
                  <a:pos x="1" y="24"/>
                </a:cxn>
                <a:cxn ang="0">
                  <a:pos x="0" y="21"/>
                </a:cxn>
                <a:cxn ang="0">
                  <a:pos x="1" y="20"/>
                </a:cxn>
                <a:cxn ang="0">
                  <a:pos x="5" y="19"/>
                </a:cxn>
                <a:cxn ang="0">
                  <a:pos x="10" y="19"/>
                </a:cxn>
                <a:cxn ang="0">
                  <a:pos x="14" y="21"/>
                </a:cxn>
                <a:cxn ang="0">
                  <a:pos x="19" y="24"/>
                </a:cxn>
                <a:cxn ang="0">
                  <a:pos x="21" y="25"/>
                </a:cxn>
                <a:cxn ang="0">
                  <a:pos x="20" y="24"/>
                </a:cxn>
                <a:cxn ang="0">
                  <a:pos x="19" y="23"/>
                </a:cxn>
                <a:cxn ang="0">
                  <a:pos x="18" y="22"/>
                </a:cxn>
                <a:cxn ang="0">
                  <a:pos x="17" y="22"/>
                </a:cxn>
                <a:cxn ang="0">
                  <a:pos x="20" y="22"/>
                </a:cxn>
                <a:cxn ang="0">
                  <a:pos x="20" y="21"/>
                </a:cxn>
                <a:cxn ang="0">
                  <a:pos x="16" y="16"/>
                </a:cxn>
                <a:cxn ang="0">
                  <a:pos x="13" y="11"/>
                </a:cxn>
                <a:cxn ang="0">
                  <a:pos x="9" y="6"/>
                </a:cxn>
                <a:cxn ang="0">
                  <a:pos x="7" y="1"/>
                </a:cxn>
                <a:cxn ang="0">
                  <a:pos x="7" y="0"/>
                </a:cxn>
                <a:cxn ang="0">
                  <a:pos x="8" y="0"/>
                </a:cxn>
              </a:cxnLst>
              <a:rect l="0" t="0" r="r" b="b"/>
              <a:pathLst>
                <a:path w="53" h="39">
                  <a:moveTo>
                    <a:pt x="22" y="26"/>
                  </a:moveTo>
                  <a:lnTo>
                    <a:pt x="23" y="26"/>
                  </a:lnTo>
                  <a:lnTo>
                    <a:pt x="22" y="26"/>
                  </a:lnTo>
                  <a:close/>
                  <a:moveTo>
                    <a:pt x="8" y="0"/>
                  </a:moveTo>
                  <a:lnTo>
                    <a:pt x="8" y="0"/>
                  </a:lnTo>
                  <a:lnTo>
                    <a:pt x="9" y="0"/>
                  </a:lnTo>
                  <a:lnTo>
                    <a:pt x="10" y="1"/>
                  </a:lnTo>
                  <a:lnTo>
                    <a:pt x="12" y="1"/>
                  </a:lnTo>
                  <a:lnTo>
                    <a:pt x="13" y="1"/>
                  </a:lnTo>
                  <a:lnTo>
                    <a:pt x="14" y="2"/>
                  </a:lnTo>
                  <a:lnTo>
                    <a:pt x="21" y="4"/>
                  </a:lnTo>
                  <a:lnTo>
                    <a:pt x="28" y="6"/>
                  </a:lnTo>
                  <a:lnTo>
                    <a:pt x="35" y="9"/>
                  </a:lnTo>
                  <a:lnTo>
                    <a:pt x="41" y="14"/>
                  </a:lnTo>
                  <a:lnTo>
                    <a:pt x="41" y="15"/>
                  </a:lnTo>
                  <a:lnTo>
                    <a:pt x="41" y="16"/>
                  </a:lnTo>
                  <a:lnTo>
                    <a:pt x="41" y="17"/>
                  </a:lnTo>
                  <a:lnTo>
                    <a:pt x="42" y="19"/>
                  </a:lnTo>
                  <a:lnTo>
                    <a:pt x="47" y="22"/>
                  </a:lnTo>
                  <a:lnTo>
                    <a:pt x="48" y="24"/>
                  </a:lnTo>
                  <a:lnTo>
                    <a:pt x="50" y="26"/>
                  </a:lnTo>
                  <a:lnTo>
                    <a:pt x="52" y="29"/>
                  </a:lnTo>
                  <a:lnTo>
                    <a:pt x="53" y="31"/>
                  </a:lnTo>
                  <a:lnTo>
                    <a:pt x="53" y="33"/>
                  </a:lnTo>
                  <a:lnTo>
                    <a:pt x="51" y="36"/>
                  </a:lnTo>
                  <a:lnTo>
                    <a:pt x="48" y="37"/>
                  </a:lnTo>
                  <a:lnTo>
                    <a:pt x="43" y="39"/>
                  </a:lnTo>
                  <a:lnTo>
                    <a:pt x="28" y="39"/>
                  </a:lnTo>
                  <a:lnTo>
                    <a:pt x="24" y="37"/>
                  </a:lnTo>
                  <a:lnTo>
                    <a:pt x="22" y="35"/>
                  </a:lnTo>
                  <a:lnTo>
                    <a:pt x="21" y="33"/>
                  </a:lnTo>
                  <a:lnTo>
                    <a:pt x="21" y="30"/>
                  </a:lnTo>
                  <a:lnTo>
                    <a:pt x="20" y="27"/>
                  </a:lnTo>
                  <a:lnTo>
                    <a:pt x="18" y="26"/>
                  </a:lnTo>
                  <a:lnTo>
                    <a:pt x="17" y="26"/>
                  </a:lnTo>
                  <a:lnTo>
                    <a:pt x="15" y="29"/>
                  </a:lnTo>
                  <a:lnTo>
                    <a:pt x="15" y="30"/>
                  </a:lnTo>
                  <a:lnTo>
                    <a:pt x="14" y="32"/>
                  </a:lnTo>
                  <a:lnTo>
                    <a:pt x="14" y="33"/>
                  </a:lnTo>
                  <a:lnTo>
                    <a:pt x="13" y="33"/>
                  </a:lnTo>
                  <a:lnTo>
                    <a:pt x="7" y="30"/>
                  </a:lnTo>
                  <a:lnTo>
                    <a:pt x="3" y="28"/>
                  </a:lnTo>
                  <a:lnTo>
                    <a:pt x="1" y="24"/>
                  </a:lnTo>
                  <a:lnTo>
                    <a:pt x="0" y="21"/>
                  </a:lnTo>
                  <a:lnTo>
                    <a:pt x="1" y="20"/>
                  </a:lnTo>
                  <a:lnTo>
                    <a:pt x="5" y="19"/>
                  </a:lnTo>
                  <a:lnTo>
                    <a:pt x="10" y="19"/>
                  </a:lnTo>
                  <a:lnTo>
                    <a:pt x="14" y="21"/>
                  </a:lnTo>
                  <a:lnTo>
                    <a:pt x="19" y="24"/>
                  </a:lnTo>
                  <a:lnTo>
                    <a:pt x="21" y="25"/>
                  </a:lnTo>
                  <a:lnTo>
                    <a:pt x="20" y="24"/>
                  </a:lnTo>
                  <a:lnTo>
                    <a:pt x="19" y="23"/>
                  </a:lnTo>
                  <a:lnTo>
                    <a:pt x="18" y="22"/>
                  </a:lnTo>
                  <a:lnTo>
                    <a:pt x="17" y="22"/>
                  </a:lnTo>
                  <a:lnTo>
                    <a:pt x="20" y="22"/>
                  </a:lnTo>
                  <a:lnTo>
                    <a:pt x="20" y="21"/>
                  </a:lnTo>
                  <a:lnTo>
                    <a:pt x="16" y="16"/>
                  </a:lnTo>
                  <a:lnTo>
                    <a:pt x="13" y="11"/>
                  </a:lnTo>
                  <a:lnTo>
                    <a:pt x="9" y="6"/>
                  </a:lnTo>
                  <a:lnTo>
                    <a:pt x="7" y="1"/>
                  </a:lnTo>
                  <a:lnTo>
                    <a:pt x="7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>
              <a:solidFill>
                <a:srgbClr val="476655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vert="horz" wrap="square" lIns="91416" tIns="45708" rIns="91416" bIns="45708" numCol="1" anchor="t" anchorCtr="0" compatLnSpc="1"/>
            <a:lstStyle/>
            <a:p>
              <a:endParaRPr lang="en-US" sz="2400"/>
            </a:p>
          </p:txBody>
        </p:sp>
        <p:sp>
          <p:nvSpPr>
            <p:cNvPr id="56" name="Freeform 134">
              <a:extLst>
                <a:ext uri="{FF2B5EF4-FFF2-40B4-BE49-F238E27FC236}">
                  <a16:creationId xmlns:a16="http://schemas.microsoft.com/office/drawing/2014/main" id="{3DE2F483-5F64-44C5-81C3-A4039C48483B}"/>
                </a:ext>
              </a:extLst>
            </p:cNvPr>
            <p:cNvSpPr/>
            <p:nvPr/>
          </p:nvSpPr>
          <p:spPr bwMode="auto">
            <a:xfrm>
              <a:off x="2336422" y="2900613"/>
              <a:ext cx="79647" cy="53581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17" y="0"/>
                </a:cxn>
                <a:cxn ang="0">
                  <a:pos x="20" y="2"/>
                </a:cxn>
                <a:cxn ang="0">
                  <a:pos x="25" y="4"/>
                </a:cxn>
                <a:cxn ang="0">
                  <a:pos x="28" y="6"/>
                </a:cxn>
                <a:cxn ang="0">
                  <a:pos x="31" y="7"/>
                </a:cxn>
                <a:cxn ang="0">
                  <a:pos x="32" y="8"/>
                </a:cxn>
                <a:cxn ang="0">
                  <a:pos x="38" y="15"/>
                </a:cxn>
                <a:cxn ang="0">
                  <a:pos x="44" y="21"/>
                </a:cxn>
                <a:cxn ang="0">
                  <a:pos x="46" y="23"/>
                </a:cxn>
                <a:cxn ang="0">
                  <a:pos x="50" y="24"/>
                </a:cxn>
                <a:cxn ang="0">
                  <a:pos x="53" y="25"/>
                </a:cxn>
                <a:cxn ang="0">
                  <a:pos x="55" y="27"/>
                </a:cxn>
                <a:cxn ang="0">
                  <a:pos x="55" y="29"/>
                </a:cxn>
                <a:cxn ang="0">
                  <a:pos x="53" y="30"/>
                </a:cxn>
                <a:cxn ang="0">
                  <a:pos x="51" y="30"/>
                </a:cxn>
                <a:cxn ang="0">
                  <a:pos x="47" y="29"/>
                </a:cxn>
                <a:cxn ang="0">
                  <a:pos x="43" y="28"/>
                </a:cxn>
                <a:cxn ang="0">
                  <a:pos x="39" y="26"/>
                </a:cxn>
                <a:cxn ang="0">
                  <a:pos x="37" y="24"/>
                </a:cxn>
                <a:cxn ang="0">
                  <a:pos x="34" y="23"/>
                </a:cxn>
                <a:cxn ang="0">
                  <a:pos x="34" y="21"/>
                </a:cxn>
                <a:cxn ang="0">
                  <a:pos x="35" y="20"/>
                </a:cxn>
                <a:cxn ang="0">
                  <a:pos x="35" y="19"/>
                </a:cxn>
                <a:cxn ang="0">
                  <a:pos x="34" y="19"/>
                </a:cxn>
                <a:cxn ang="0">
                  <a:pos x="31" y="23"/>
                </a:cxn>
                <a:cxn ang="0">
                  <a:pos x="29" y="28"/>
                </a:cxn>
                <a:cxn ang="0">
                  <a:pos x="26" y="32"/>
                </a:cxn>
                <a:cxn ang="0">
                  <a:pos x="23" y="35"/>
                </a:cxn>
                <a:cxn ang="0">
                  <a:pos x="19" y="37"/>
                </a:cxn>
                <a:cxn ang="0">
                  <a:pos x="17" y="37"/>
                </a:cxn>
                <a:cxn ang="0">
                  <a:pos x="16" y="35"/>
                </a:cxn>
                <a:cxn ang="0">
                  <a:pos x="15" y="32"/>
                </a:cxn>
                <a:cxn ang="0">
                  <a:pos x="14" y="29"/>
                </a:cxn>
                <a:cxn ang="0">
                  <a:pos x="13" y="28"/>
                </a:cxn>
                <a:cxn ang="0">
                  <a:pos x="10" y="28"/>
                </a:cxn>
                <a:cxn ang="0">
                  <a:pos x="5" y="31"/>
                </a:cxn>
                <a:cxn ang="0">
                  <a:pos x="2" y="32"/>
                </a:cxn>
                <a:cxn ang="0">
                  <a:pos x="0" y="31"/>
                </a:cxn>
                <a:cxn ang="0">
                  <a:pos x="0" y="30"/>
                </a:cxn>
                <a:cxn ang="0">
                  <a:pos x="4" y="26"/>
                </a:cxn>
                <a:cxn ang="0">
                  <a:pos x="6" y="24"/>
                </a:cxn>
                <a:cxn ang="0">
                  <a:pos x="8" y="22"/>
                </a:cxn>
                <a:cxn ang="0">
                  <a:pos x="8" y="21"/>
                </a:cxn>
                <a:cxn ang="0">
                  <a:pos x="8" y="20"/>
                </a:cxn>
                <a:cxn ang="0">
                  <a:pos x="6" y="19"/>
                </a:cxn>
                <a:cxn ang="0">
                  <a:pos x="5" y="18"/>
                </a:cxn>
                <a:cxn ang="0">
                  <a:pos x="4" y="16"/>
                </a:cxn>
                <a:cxn ang="0">
                  <a:pos x="4" y="15"/>
                </a:cxn>
                <a:cxn ang="0">
                  <a:pos x="8" y="11"/>
                </a:cxn>
                <a:cxn ang="0">
                  <a:pos x="12" y="8"/>
                </a:cxn>
                <a:cxn ang="0">
                  <a:pos x="15" y="5"/>
                </a:cxn>
                <a:cxn ang="0">
                  <a:pos x="16" y="4"/>
                </a:cxn>
                <a:cxn ang="0">
                  <a:pos x="16" y="2"/>
                </a:cxn>
                <a:cxn ang="0">
                  <a:pos x="16" y="1"/>
                </a:cxn>
                <a:cxn ang="0">
                  <a:pos x="16" y="0"/>
                </a:cxn>
              </a:cxnLst>
              <a:rect l="0" t="0" r="r" b="b"/>
              <a:pathLst>
                <a:path w="55" h="37">
                  <a:moveTo>
                    <a:pt x="16" y="0"/>
                  </a:moveTo>
                  <a:lnTo>
                    <a:pt x="17" y="0"/>
                  </a:lnTo>
                  <a:lnTo>
                    <a:pt x="20" y="2"/>
                  </a:lnTo>
                  <a:lnTo>
                    <a:pt x="25" y="4"/>
                  </a:lnTo>
                  <a:lnTo>
                    <a:pt x="28" y="6"/>
                  </a:lnTo>
                  <a:lnTo>
                    <a:pt x="31" y="7"/>
                  </a:lnTo>
                  <a:lnTo>
                    <a:pt x="32" y="8"/>
                  </a:lnTo>
                  <a:lnTo>
                    <a:pt x="38" y="15"/>
                  </a:lnTo>
                  <a:lnTo>
                    <a:pt x="44" y="21"/>
                  </a:lnTo>
                  <a:lnTo>
                    <a:pt x="46" y="23"/>
                  </a:lnTo>
                  <a:lnTo>
                    <a:pt x="50" y="24"/>
                  </a:lnTo>
                  <a:lnTo>
                    <a:pt x="53" y="25"/>
                  </a:lnTo>
                  <a:lnTo>
                    <a:pt x="55" y="27"/>
                  </a:lnTo>
                  <a:lnTo>
                    <a:pt x="55" y="29"/>
                  </a:lnTo>
                  <a:lnTo>
                    <a:pt x="53" y="30"/>
                  </a:lnTo>
                  <a:lnTo>
                    <a:pt x="51" y="30"/>
                  </a:lnTo>
                  <a:lnTo>
                    <a:pt x="47" y="29"/>
                  </a:lnTo>
                  <a:lnTo>
                    <a:pt x="43" y="28"/>
                  </a:lnTo>
                  <a:lnTo>
                    <a:pt x="39" y="26"/>
                  </a:lnTo>
                  <a:lnTo>
                    <a:pt x="37" y="24"/>
                  </a:lnTo>
                  <a:lnTo>
                    <a:pt x="34" y="23"/>
                  </a:lnTo>
                  <a:lnTo>
                    <a:pt x="34" y="21"/>
                  </a:lnTo>
                  <a:lnTo>
                    <a:pt x="35" y="20"/>
                  </a:lnTo>
                  <a:lnTo>
                    <a:pt x="35" y="19"/>
                  </a:lnTo>
                  <a:lnTo>
                    <a:pt x="34" y="19"/>
                  </a:lnTo>
                  <a:lnTo>
                    <a:pt x="31" y="23"/>
                  </a:lnTo>
                  <a:lnTo>
                    <a:pt x="29" y="28"/>
                  </a:lnTo>
                  <a:lnTo>
                    <a:pt x="26" y="32"/>
                  </a:lnTo>
                  <a:lnTo>
                    <a:pt x="23" y="35"/>
                  </a:lnTo>
                  <a:lnTo>
                    <a:pt x="19" y="37"/>
                  </a:lnTo>
                  <a:lnTo>
                    <a:pt x="17" y="37"/>
                  </a:lnTo>
                  <a:lnTo>
                    <a:pt x="16" y="35"/>
                  </a:lnTo>
                  <a:lnTo>
                    <a:pt x="15" y="32"/>
                  </a:lnTo>
                  <a:lnTo>
                    <a:pt x="14" y="29"/>
                  </a:lnTo>
                  <a:lnTo>
                    <a:pt x="13" y="28"/>
                  </a:lnTo>
                  <a:lnTo>
                    <a:pt x="10" y="28"/>
                  </a:lnTo>
                  <a:lnTo>
                    <a:pt x="5" y="31"/>
                  </a:lnTo>
                  <a:lnTo>
                    <a:pt x="2" y="32"/>
                  </a:lnTo>
                  <a:lnTo>
                    <a:pt x="0" y="31"/>
                  </a:lnTo>
                  <a:lnTo>
                    <a:pt x="0" y="30"/>
                  </a:lnTo>
                  <a:lnTo>
                    <a:pt x="4" y="26"/>
                  </a:lnTo>
                  <a:lnTo>
                    <a:pt x="6" y="24"/>
                  </a:lnTo>
                  <a:lnTo>
                    <a:pt x="8" y="22"/>
                  </a:lnTo>
                  <a:lnTo>
                    <a:pt x="8" y="21"/>
                  </a:lnTo>
                  <a:lnTo>
                    <a:pt x="8" y="20"/>
                  </a:lnTo>
                  <a:lnTo>
                    <a:pt x="6" y="19"/>
                  </a:lnTo>
                  <a:lnTo>
                    <a:pt x="5" y="18"/>
                  </a:lnTo>
                  <a:lnTo>
                    <a:pt x="4" y="16"/>
                  </a:lnTo>
                  <a:lnTo>
                    <a:pt x="4" y="15"/>
                  </a:lnTo>
                  <a:lnTo>
                    <a:pt x="8" y="11"/>
                  </a:lnTo>
                  <a:lnTo>
                    <a:pt x="12" y="8"/>
                  </a:lnTo>
                  <a:lnTo>
                    <a:pt x="15" y="5"/>
                  </a:lnTo>
                  <a:lnTo>
                    <a:pt x="16" y="4"/>
                  </a:lnTo>
                  <a:lnTo>
                    <a:pt x="16" y="2"/>
                  </a:lnTo>
                  <a:lnTo>
                    <a:pt x="16" y="1"/>
                  </a:lnTo>
                  <a:lnTo>
                    <a:pt x="16" y="0"/>
                  </a:lnTo>
                  <a:close/>
                </a:path>
              </a:pathLst>
            </a:custGeom>
            <a:grpFill/>
            <a:ln>
              <a:solidFill>
                <a:srgbClr val="476655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vert="horz" wrap="square" lIns="91416" tIns="45708" rIns="91416" bIns="45708" numCol="1" anchor="t" anchorCtr="0" compatLnSpc="1"/>
            <a:lstStyle/>
            <a:p>
              <a:endParaRPr lang="en-US" sz="2400"/>
            </a:p>
          </p:txBody>
        </p:sp>
        <p:sp>
          <p:nvSpPr>
            <p:cNvPr id="57" name="Freeform 135">
              <a:extLst>
                <a:ext uri="{FF2B5EF4-FFF2-40B4-BE49-F238E27FC236}">
                  <a16:creationId xmlns:a16="http://schemas.microsoft.com/office/drawing/2014/main" id="{44E244DA-F667-45AD-BA80-DEECF046DFA3}"/>
                </a:ext>
              </a:extLst>
            </p:cNvPr>
            <p:cNvSpPr/>
            <p:nvPr/>
          </p:nvSpPr>
          <p:spPr bwMode="auto">
            <a:xfrm>
              <a:off x="2458064" y="2932471"/>
              <a:ext cx="11585" cy="2896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2" y="0"/>
                </a:cxn>
                <a:cxn ang="0">
                  <a:pos x="3" y="0"/>
                </a:cxn>
                <a:cxn ang="0">
                  <a:pos x="4" y="0"/>
                </a:cxn>
                <a:cxn ang="0">
                  <a:pos x="5" y="1"/>
                </a:cxn>
                <a:cxn ang="0">
                  <a:pos x="6" y="1"/>
                </a:cxn>
                <a:cxn ang="0">
                  <a:pos x="7" y="2"/>
                </a:cxn>
                <a:cxn ang="0">
                  <a:pos x="8" y="2"/>
                </a:cxn>
                <a:cxn ang="0">
                  <a:pos x="4" y="2"/>
                </a:cxn>
                <a:cxn ang="0">
                  <a:pos x="2" y="2"/>
                </a:cxn>
                <a:cxn ang="0">
                  <a:pos x="0" y="1"/>
                </a:cxn>
                <a:cxn ang="0">
                  <a:pos x="0" y="1"/>
                </a:cxn>
                <a:cxn ang="0">
                  <a:pos x="0" y="1"/>
                </a:cxn>
                <a:cxn ang="0">
                  <a:pos x="1" y="0"/>
                </a:cxn>
              </a:cxnLst>
              <a:rect l="0" t="0" r="r" b="b"/>
              <a:pathLst>
                <a:path w="8" h="2">
                  <a:moveTo>
                    <a:pt x="1" y="0"/>
                  </a:moveTo>
                  <a:lnTo>
                    <a:pt x="2" y="0"/>
                  </a:lnTo>
                  <a:lnTo>
                    <a:pt x="3" y="0"/>
                  </a:lnTo>
                  <a:lnTo>
                    <a:pt x="4" y="0"/>
                  </a:lnTo>
                  <a:lnTo>
                    <a:pt x="5" y="1"/>
                  </a:lnTo>
                  <a:lnTo>
                    <a:pt x="6" y="1"/>
                  </a:lnTo>
                  <a:lnTo>
                    <a:pt x="7" y="2"/>
                  </a:lnTo>
                  <a:lnTo>
                    <a:pt x="8" y="2"/>
                  </a:lnTo>
                  <a:lnTo>
                    <a:pt x="4" y="2"/>
                  </a:lnTo>
                  <a:lnTo>
                    <a:pt x="2" y="2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solidFill>
                <a:srgbClr val="476655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vert="horz" wrap="square" lIns="91416" tIns="45708" rIns="91416" bIns="45708" numCol="1" anchor="t" anchorCtr="0" compatLnSpc="1"/>
            <a:lstStyle/>
            <a:p>
              <a:endParaRPr lang="en-US" sz="2400"/>
            </a:p>
          </p:txBody>
        </p:sp>
        <p:sp>
          <p:nvSpPr>
            <p:cNvPr id="58" name="Freeform 136">
              <a:extLst>
                <a:ext uri="{FF2B5EF4-FFF2-40B4-BE49-F238E27FC236}">
                  <a16:creationId xmlns:a16="http://schemas.microsoft.com/office/drawing/2014/main" id="{2751F1B1-A5D1-4003-98B4-E1B4A65FB717}"/>
                </a:ext>
              </a:extLst>
            </p:cNvPr>
            <p:cNvSpPr/>
            <p:nvPr/>
          </p:nvSpPr>
          <p:spPr bwMode="auto">
            <a:xfrm>
              <a:off x="1663045" y="2996189"/>
              <a:ext cx="17377" cy="33307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9" y="0"/>
                </a:cxn>
                <a:cxn ang="0">
                  <a:pos x="11" y="1"/>
                </a:cxn>
                <a:cxn ang="0">
                  <a:pos x="12" y="1"/>
                </a:cxn>
                <a:cxn ang="0">
                  <a:pos x="7" y="12"/>
                </a:cxn>
                <a:cxn ang="0">
                  <a:pos x="1" y="22"/>
                </a:cxn>
                <a:cxn ang="0">
                  <a:pos x="0" y="23"/>
                </a:cxn>
                <a:cxn ang="0">
                  <a:pos x="0" y="21"/>
                </a:cxn>
                <a:cxn ang="0">
                  <a:pos x="1" y="20"/>
                </a:cxn>
                <a:cxn ang="0">
                  <a:pos x="1" y="19"/>
                </a:cxn>
                <a:cxn ang="0">
                  <a:pos x="2" y="17"/>
                </a:cxn>
                <a:cxn ang="0">
                  <a:pos x="2" y="15"/>
                </a:cxn>
                <a:cxn ang="0">
                  <a:pos x="4" y="11"/>
                </a:cxn>
                <a:cxn ang="0">
                  <a:pos x="5" y="6"/>
                </a:cxn>
                <a:cxn ang="0">
                  <a:pos x="7" y="1"/>
                </a:cxn>
                <a:cxn ang="0">
                  <a:pos x="8" y="0"/>
                </a:cxn>
              </a:cxnLst>
              <a:rect l="0" t="0" r="r" b="b"/>
              <a:pathLst>
                <a:path w="12" h="23">
                  <a:moveTo>
                    <a:pt x="8" y="0"/>
                  </a:moveTo>
                  <a:lnTo>
                    <a:pt x="9" y="0"/>
                  </a:lnTo>
                  <a:lnTo>
                    <a:pt x="11" y="1"/>
                  </a:lnTo>
                  <a:lnTo>
                    <a:pt x="12" y="1"/>
                  </a:lnTo>
                  <a:lnTo>
                    <a:pt x="7" y="12"/>
                  </a:lnTo>
                  <a:lnTo>
                    <a:pt x="1" y="22"/>
                  </a:lnTo>
                  <a:lnTo>
                    <a:pt x="0" y="23"/>
                  </a:lnTo>
                  <a:lnTo>
                    <a:pt x="0" y="21"/>
                  </a:lnTo>
                  <a:lnTo>
                    <a:pt x="1" y="20"/>
                  </a:lnTo>
                  <a:lnTo>
                    <a:pt x="1" y="19"/>
                  </a:lnTo>
                  <a:lnTo>
                    <a:pt x="2" y="17"/>
                  </a:lnTo>
                  <a:lnTo>
                    <a:pt x="2" y="15"/>
                  </a:lnTo>
                  <a:lnTo>
                    <a:pt x="4" y="11"/>
                  </a:lnTo>
                  <a:lnTo>
                    <a:pt x="5" y="6"/>
                  </a:lnTo>
                  <a:lnTo>
                    <a:pt x="7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>
              <a:solidFill>
                <a:srgbClr val="476655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vert="horz" wrap="square" lIns="91416" tIns="45708" rIns="91416" bIns="45708" numCol="1" anchor="t" anchorCtr="0" compatLnSpc="1"/>
            <a:lstStyle/>
            <a:p>
              <a:endParaRPr lang="en-US" sz="2400"/>
            </a:p>
          </p:txBody>
        </p:sp>
        <p:sp>
          <p:nvSpPr>
            <p:cNvPr id="59" name="Freeform 137">
              <a:extLst>
                <a:ext uri="{FF2B5EF4-FFF2-40B4-BE49-F238E27FC236}">
                  <a16:creationId xmlns:a16="http://schemas.microsoft.com/office/drawing/2014/main" id="{0181BD7D-5F83-4AFD-AE15-EDA34B86101B}"/>
                </a:ext>
              </a:extLst>
            </p:cNvPr>
            <p:cNvSpPr/>
            <p:nvPr/>
          </p:nvSpPr>
          <p:spPr bwMode="auto">
            <a:xfrm>
              <a:off x="3038762" y="2764489"/>
              <a:ext cx="5792" cy="289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0"/>
                </a:cxn>
                <a:cxn ang="0">
                  <a:pos x="2" y="1"/>
                </a:cxn>
                <a:cxn ang="0">
                  <a:pos x="3" y="1"/>
                </a:cxn>
                <a:cxn ang="0">
                  <a:pos x="4" y="2"/>
                </a:cxn>
                <a:cxn ang="0">
                  <a:pos x="2" y="2"/>
                </a:cxn>
                <a:cxn ang="0">
                  <a:pos x="0" y="0"/>
                </a:cxn>
              </a:cxnLst>
              <a:rect l="0" t="0" r="r" b="b"/>
              <a:pathLst>
                <a:path w="4" h="2">
                  <a:moveTo>
                    <a:pt x="0" y="0"/>
                  </a:moveTo>
                  <a:lnTo>
                    <a:pt x="1" y="0"/>
                  </a:lnTo>
                  <a:lnTo>
                    <a:pt x="2" y="1"/>
                  </a:lnTo>
                  <a:lnTo>
                    <a:pt x="3" y="1"/>
                  </a:lnTo>
                  <a:lnTo>
                    <a:pt x="4" y="2"/>
                  </a:lnTo>
                  <a:lnTo>
                    <a:pt x="2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rgbClr val="476655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vert="horz" wrap="square" lIns="91416" tIns="45708" rIns="91416" bIns="45708" numCol="1" anchor="t" anchorCtr="0" compatLnSpc="1"/>
            <a:lstStyle/>
            <a:p>
              <a:endParaRPr lang="en-US" sz="2400"/>
            </a:p>
          </p:txBody>
        </p:sp>
        <p:sp>
          <p:nvSpPr>
            <p:cNvPr id="60" name="Freeform 138">
              <a:extLst>
                <a:ext uri="{FF2B5EF4-FFF2-40B4-BE49-F238E27FC236}">
                  <a16:creationId xmlns:a16="http://schemas.microsoft.com/office/drawing/2014/main" id="{65D62741-81BF-4E92-BEB4-10A121E45D7C}"/>
                </a:ext>
              </a:extLst>
            </p:cNvPr>
            <p:cNvSpPr/>
            <p:nvPr/>
          </p:nvSpPr>
          <p:spPr bwMode="auto">
            <a:xfrm>
              <a:off x="3035866" y="2761593"/>
              <a:ext cx="2896" cy="289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1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0" y="0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lnTo>
                    <a:pt x="1" y="1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rgbClr val="476655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vert="horz" wrap="square" lIns="91416" tIns="45708" rIns="91416" bIns="45708" numCol="1" anchor="t" anchorCtr="0" compatLnSpc="1"/>
            <a:lstStyle/>
            <a:p>
              <a:endParaRPr lang="en-US" sz="2400"/>
            </a:p>
          </p:txBody>
        </p:sp>
        <p:sp>
          <p:nvSpPr>
            <p:cNvPr id="61" name="Freeform 139">
              <a:extLst>
                <a:ext uri="{FF2B5EF4-FFF2-40B4-BE49-F238E27FC236}">
                  <a16:creationId xmlns:a16="http://schemas.microsoft.com/office/drawing/2014/main" id="{8E9EEB85-2925-4656-B7D8-CFA39939B98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668838" y="3029495"/>
              <a:ext cx="11585" cy="44892"/>
            </a:xfrm>
            <a:custGeom>
              <a:avLst/>
              <a:gdLst/>
              <a:ahLst/>
              <a:cxnLst>
                <a:cxn ang="0">
                  <a:pos x="5" y="11"/>
                </a:cxn>
                <a:cxn ang="0">
                  <a:pos x="4" y="17"/>
                </a:cxn>
                <a:cxn ang="0">
                  <a:pos x="5" y="18"/>
                </a:cxn>
                <a:cxn ang="0">
                  <a:pos x="8" y="21"/>
                </a:cxn>
                <a:cxn ang="0">
                  <a:pos x="8" y="22"/>
                </a:cxn>
                <a:cxn ang="0">
                  <a:pos x="7" y="25"/>
                </a:cxn>
                <a:cxn ang="0">
                  <a:pos x="6" y="28"/>
                </a:cxn>
                <a:cxn ang="0">
                  <a:pos x="4" y="31"/>
                </a:cxn>
                <a:cxn ang="0">
                  <a:pos x="2" y="31"/>
                </a:cxn>
                <a:cxn ang="0">
                  <a:pos x="0" y="30"/>
                </a:cxn>
                <a:cxn ang="0">
                  <a:pos x="0" y="28"/>
                </a:cxn>
                <a:cxn ang="0">
                  <a:pos x="1" y="25"/>
                </a:cxn>
                <a:cxn ang="0">
                  <a:pos x="3" y="20"/>
                </a:cxn>
                <a:cxn ang="0">
                  <a:pos x="4" y="15"/>
                </a:cxn>
                <a:cxn ang="0">
                  <a:pos x="5" y="11"/>
                </a:cxn>
                <a:cxn ang="0">
                  <a:pos x="6" y="2"/>
                </a:cxn>
                <a:cxn ang="0">
                  <a:pos x="6" y="5"/>
                </a:cxn>
                <a:cxn ang="0">
                  <a:pos x="5" y="11"/>
                </a:cxn>
                <a:cxn ang="0">
                  <a:pos x="5" y="8"/>
                </a:cxn>
                <a:cxn ang="0">
                  <a:pos x="6" y="2"/>
                </a:cxn>
                <a:cxn ang="0">
                  <a:pos x="7" y="0"/>
                </a:cxn>
                <a:cxn ang="0">
                  <a:pos x="6" y="2"/>
                </a:cxn>
                <a:cxn ang="0">
                  <a:pos x="6" y="1"/>
                </a:cxn>
                <a:cxn ang="0">
                  <a:pos x="7" y="0"/>
                </a:cxn>
              </a:cxnLst>
              <a:rect l="0" t="0" r="r" b="b"/>
              <a:pathLst>
                <a:path w="8" h="31">
                  <a:moveTo>
                    <a:pt x="5" y="11"/>
                  </a:moveTo>
                  <a:lnTo>
                    <a:pt x="4" y="17"/>
                  </a:lnTo>
                  <a:lnTo>
                    <a:pt x="5" y="18"/>
                  </a:lnTo>
                  <a:lnTo>
                    <a:pt x="8" y="21"/>
                  </a:lnTo>
                  <a:lnTo>
                    <a:pt x="8" y="22"/>
                  </a:lnTo>
                  <a:lnTo>
                    <a:pt x="7" y="25"/>
                  </a:lnTo>
                  <a:lnTo>
                    <a:pt x="6" y="28"/>
                  </a:lnTo>
                  <a:lnTo>
                    <a:pt x="4" y="31"/>
                  </a:lnTo>
                  <a:lnTo>
                    <a:pt x="2" y="31"/>
                  </a:lnTo>
                  <a:lnTo>
                    <a:pt x="0" y="30"/>
                  </a:lnTo>
                  <a:lnTo>
                    <a:pt x="0" y="28"/>
                  </a:lnTo>
                  <a:lnTo>
                    <a:pt x="1" y="25"/>
                  </a:lnTo>
                  <a:lnTo>
                    <a:pt x="3" y="20"/>
                  </a:lnTo>
                  <a:lnTo>
                    <a:pt x="4" y="15"/>
                  </a:lnTo>
                  <a:lnTo>
                    <a:pt x="5" y="11"/>
                  </a:lnTo>
                  <a:close/>
                  <a:moveTo>
                    <a:pt x="6" y="2"/>
                  </a:moveTo>
                  <a:lnTo>
                    <a:pt x="6" y="5"/>
                  </a:lnTo>
                  <a:lnTo>
                    <a:pt x="5" y="11"/>
                  </a:lnTo>
                  <a:lnTo>
                    <a:pt x="5" y="8"/>
                  </a:lnTo>
                  <a:lnTo>
                    <a:pt x="6" y="2"/>
                  </a:lnTo>
                  <a:close/>
                  <a:moveTo>
                    <a:pt x="7" y="0"/>
                  </a:moveTo>
                  <a:lnTo>
                    <a:pt x="6" y="2"/>
                  </a:lnTo>
                  <a:lnTo>
                    <a:pt x="6" y="1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solidFill>
                <a:srgbClr val="476655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vert="horz" wrap="square" lIns="91416" tIns="45708" rIns="91416" bIns="45708" numCol="1" anchor="t" anchorCtr="0" compatLnSpc="1"/>
            <a:lstStyle/>
            <a:p>
              <a:endParaRPr lang="en-US" sz="2400"/>
            </a:p>
          </p:txBody>
        </p:sp>
        <p:sp>
          <p:nvSpPr>
            <p:cNvPr id="62" name="Freeform 140">
              <a:extLst>
                <a:ext uri="{FF2B5EF4-FFF2-40B4-BE49-F238E27FC236}">
                  <a16:creationId xmlns:a16="http://schemas.microsoft.com/office/drawing/2014/main" id="{332C5B18-8449-4978-9B4B-E2557B3E75B1}"/>
                </a:ext>
              </a:extLst>
            </p:cNvPr>
            <p:cNvSpPr/>
            <p:nvPr/>
          </p:nvSpPr>
          <p:spPr bwMode="auto">
            <a:xfrm>
              <a:off x="3044554" y="2764489"/>
              <a:ext cx="17377" cy="1303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1"/>
                </a:cxn>
                <a:cxn ang="0">
                  <a:pos x="5" y="3"/>
                </a:cxn>
                <a:cxn ang="0">
                  <a:pos x="6" y="4"/>
                </a:cxn>
                <a:cxn ang="0">
                  <a:pos x="6" y="5"/>
                </a:cxn>
                <a:cxn ang="0">
                  <a:pos x="8" y="6"/>
                </a:cxn>
                <a:cxn ang="0">
                  <a:pos x="9" y="6"/>
                </a:cxn>
                <a:cxn ang="0">
                  <a:pos x="12" y="9"/>
                </a:cxn>
                <a:cxn ang="0">
                  <a:pos x="7" y="6"/>
                </a:cxn>
                <a:cxn ang="0">
                  <a:pos x="2" y="2"/>
                </a:cxn>
                <a:cxn ang="0">
                  <a:pos x="1" y="1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2" h="9">
                  <a:moveTo>
                    <a:pt x="0" y="0"/>
                  </a:moveTo>
                  <a:lnTo>
                    <a:pt x="2" y="1"/>
                  </a:lnTo>
                  <a:lnTo>
                    <a:pt x="5" y="3"/>
                  </a:lnTo>
                  <a:lnTo>
                    <a:pt x="6" y="4"/>
                  </a:lnTo>
                  <a:lnTo>
                    <a:pt x="6" y="5"/>
                  </a:lnTo>
                  <a:lnTo>
                    <a:pt x="8" y="6"/>
                  </a:lnTo>
                  <a:lnTo>
                    <a:pt x="9" y="6"/>
                  </a:lnTo>
                  <a:lnTo>
                    <a:pt x="12" y="9"/>
                  </a:lnTo>
                  <a:lnTo>
                    <a:pt x="7" y="6"/>
                  </a:lnTo>
                  <a:lnTo>
                    <a:pt x="2" y="2"/>
                  </a:lnTo>
                  <a:lnTo>
                    <a:pt x="1" y="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rgbClr val="476655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vert="horz" wrap="square" lIns="91416" tIns="45708" rIns="91416" bIns="45708" numCol="1" anchor="t" anchorCtr="0" compatLnSpc="1"/>
            <a:lstStyle/>
            <a:p>
              <a:endParaRPr lang="en-US" sz="2400"/>
            </a:p>
          </p:txBody>
        </p:sp>
        <p:sp>
          <p:nvSpPr>
            <p:cNvPr id="63" name="Freeform 141">
              <a:extLst>
                <a:ext uri="{FF2B5EF4-FFF2-40B4-BE49-F238E27FC236}">
                  <a16:creationId xmlns:a16="http://schemas.microsoft.com/office/drawing/2014/main" id="{930CA284-0AA9-4F83-B4C6-9DA28C1FAD8A}"/>
                </a:ext>
              </a:extLst>
            </p:cNvPr>
            <p:cNvSpPr/>
            <p:nvPr/>
          </p:nvSpPr>
          <p:spPr bwMode="auto">
            <a:xfrm>
              <a:off x="2995318" y="2726838"/>
              <a:ext cx="149157" cy="112954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11" y="1"/>
                </a:cxn>
                <a:cxn ang="0">
                  <a:pos x="25" y="12"/>
                </a:cxn>
                <a:cxn ang="0">
                  <a:pos x="30" y="18"/>
                </a:cxn>
                <a:cxn ang="0">
                  <a:pos x="34" y="21"/>
                </a:cxn>
                <a:cxn ang="0">
                  <a:pos x="33" y="20"/>
                </a:cxn>
                <a:cxn ang="0">
                  <a:pos x="33" y="18"/>
                </a:cxn>
                <a:cxn ang="0">
                  <a:pos x="32" y="16"/>
                </a:cxn>
                <a:cxn ang="0">
                  <a:pos x="32" y="16"/>
                </a:cxn>
                <a:cxn ang="0">
                  <a:pos x="42" y="21"/>
                </a:cxn>
                <a:cxn ang="0">
                  <a:pos x="57" y="29"/>
                </a:cxn>
                <a:cxn ang="0">
                  <a:pos x="73" y="39"/>
                </a:cxn>
                <a:cxn ang="0">
                  <a:pos x="86" y="50"/>
                </a:cxn>
                <a:cxn ang="0">
                  <a:pos x="91" y="55"/>
                </a:cxn>
                <a:cxn ang="0">
                  <a:pos x="96" y="66"/>
                </a:cxn>
                <a:cxn ang="0">
                  <a:pos x="103" y="78"/>
                </a:cxn>
                <a:cxn ang="0">
                  <a:pos x="101" y="75"/>
                </a:cxn>
                <a:cxn ang="0">
                  <a:pos x="94" y="67"/>
                </a:cxn>
                <a:cxn ang="0">
                  <a:pos x="88" y="59"/>
                </a:cxn>
                <a:cxn ang="0">
                  <a:pos x="84" y="57"/>
                </a:cxn>
                <a:cxn ang="0">
                  <a:pos x="89" y="62"/>
                </a:cxn>
                <a:cxn ang="0">
                  <a:pos x="89" y="65"/>
                </a:cxn>
                <a:cxn ang="0">
                  <a:pos x="81" y="57"/>
                </a:cxn>
                <a:cxn ang="0">
                  <a:pos x="77" y="54"/>
                </a:cxn>
                <a:cxn ang="0">
                  <a:pos x="75" y="55"/>
                </a:cxn>
                <a:cxn ang="0">
                  <a:pos x="69" y="47"/>
                </a:cxn>
                <a:cxn ang="0">
                  <a:pos x="66" y="43"/>
                </a:cxn>
                <a:cxn ang="0">
                  <a:pos x="64" y="41"/>
                </a:cxn>
                <a:cxn ang="0">
                  <a:pos x="59" y="37"/>
                </a:cxn>
                <a:cxn ang="0">
                  <a:pos x="50" y="29"/>
                </a:cxn>
                <a:cxn ang="0">
                  <a:pos x="46" y="28"/>
                </a:cxn>
                <a:cxn ang="0">
                  <a:pos x="46" y="31"/>
                </a:cxn>
                <a:cxn ang="0">
                  <a:pos x="50" y="34"/>
                </a:cxn>
                <a:cxn ang="0">
                  <a:pos x="51" y="37"/>
                </a:cxn>
                <a:cxn ang="0">
                  <a:pos x="44" y="32"/>
                </a:cxn>
                <a:cxn ang="0">
                  <a:pos x="38" y="26"/>
                </a:cxn>
                <a:cxn ang="0">
                  <a:pos x="30" y="23"/>
                </a:cxn>
                <a:cxn ang="0">
                  <a:pos x="27" y="20"/>
                </a:cxn>
                <a:cxn ang="0">
                  <a:pos x="28" y="21"/>
                </a:cxn>
                <a:cxn ang="0">
                  <a:pos x="29" y="23"/>
                </a:cxn>
                <a:cxn ang="0">
                  <a:pos x="30" y="24"/>
                </a:cxn>
                <a:cxn ang="0">
                  <a:pos x="14" y="12"/>
                </a:cxn>
                <a:cxn ang="0">
                  <a:pos x="6" y="7"/>
                </a:cxn>
                <a:cxn ang="0">
                  <a:pos x="1" y="3"/>
                </a:cxn>
                <a:cxn ang="0">
                  <a:pos x="5" y="3"/>
                </a:cxn>
                <a:cxn ang="0">
                  <a:pos x="10" y="5"/>
                </a:cxn>
                <a:cxn ang="0">
                  <a:pos x="12" y="7"/>
                </a:cxn>
                <a:cxn ang="0">
                  <a:pos x="13" y="9"/>
                </a:cxn>
                <a:cxn ang="0">
                  <a:pos x="15" y="10"/>
                </a:cxn>
                <a:cxn ang="0">
                  <a:pos x="14" y="6"/>
                </a:cxn>
                <a:cxn ang="0">
                  <a:pos x="10" y="0"/>
                </a:cxn>
              </a:cxnLst>
              <a:rect l="0" t="0" r="r" b="b"/>
              <a:pathLst>
                <a:path w="103" h="78">
                  <a:moveTo>
                    <a:pt x="10" y="0"/>
                  </a:moveTo>
                  <a:lnTo>
                    <a:pt x="10" y="0"/>
                  </a:lnTo>
                  <a:lnTo>
                    <a:pt x="11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25" y="12"/>
                  </a:lnTo>
                  <a:lnTo>
                    <a:pt x="28" y="15"/>
                  </a:lnTo>
                  <a:lnTo>
                    <a:pt x="30" y="18"/>
                  </a:lnTo>
                  <a:lnTo>
                    <a:pt x="33" y="21"/>
                  </a:lnTo>
                  <a:lnTo>
                    <a:pt x="34" y="21"/>
                  </a:lnTo>
                  <a:lnTo>
                    <a:pt x="34" y="20"/>
                  </a:lnTo>
                  <a:lnTo>
                    <a:pt x="33" y="20"/>
                  </a:lnTo>
                  <a:lnTo>
                    <a:pt x="33" y="19"/>
                  </a:lnTo>
                  <a:lnTo>
                    <a:pt x="33" y="18"/>
                  </a:lnTo>
                  <a:lnTo>
                    <a:pt x="32" y="17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8" y="18"/>
                  </a:lnTo>
                  <a:lnTo>
                    <a:pt x="42" y="21"/>
                  </a:lnTo>
                  <a:lnTo>
                    <a:pt x="47" y="24"/>
                  </a:lnTo>
                  <a:lnTo>
                    <a:pt x="57" y="29"/>
                  </a:lnTo>
                  <a:lnTo>
                    <a:pt x="65" y="33"/>
                  </a:lnTo>
                  <a:lnTo>
                    <a:pt x="73" y="39"/>
                  </a:lnTo>
                  <a:lnTo>
                    <a:pt x="82" y="46"/>
                  </a:lnTo>
                  <a:lnTo>
                    <a:pt x="86" y="50"/>
                  </a:lnTo>
                  <a:lnTo>
                    <a:pt x="90" y="54"/>
                  </a:lnTo>
                  <a:lnTo>
                    <a:pt x="91" y="55"/>
                  </a:lnTo>
                  <a:lnTo>
                    <a:pt x="92" y="60"/>
                  </a:lnTo>
                  <a:lnTo>
                    <a:pt x="96" y="66"/>
                  </a:lnTo>
                  <a:lnTo>
                    <a:pt x="100" y="72"/>
                  </a:lnTo>
                  <a:lnTo>
                    <a:pt x="103" y="78"/>
                  </a:lnTo>
                  <a:lnTo>
                    <a:pt x="102" y="77"/>
                  </a:lnTo>
                  <a:lnTo>
                    <a:pt x="101" y="75"/>
                  </a:lnTo>
                  <a:lnTo>
                    <a:pt x="98" y="71"/>
                  </a:lnTo>
                  <a:lnTo>
                    <a:pt x="94" y="67"/>
                  </a:lnTo>
                  <a:lnTo>
                    <a:pt x="91" y="62"/>
                  </a:lnTo>
                  <a:lnTo>
                    <a:pt x="88" y="59"/>
                  </a:lnTo>
                  <a:lnTo>
                    <a:pt x="85" y="56"/>
                  </a:lnTo>
                  <a:lnTo>
                    <a:pt x="84" y="57"/>
                  </a:lnTo>
                  <a:lnTo>
                    <a:pt x="85" y="59"/>
                  </a:lnTo>
                  <a:lnTo>
                    <a:pt x="89" y="62"/>
                  </a:lnTo>
                  <a:lnTo>
                    <a:pt x="90" y="64"/>
                  </a:lnTo>
                  <a:lnTo>
                    <a:pt x="89" y="65"/>
                  </a:lnTo>
                  <a:lnTo>
                    <a:pt x="86" y="63"/>
                  </a:lnTo>
                  <a:lnTo>
                    <a:pt x="81" y="57"/>
                  </a:lnTo>
                  <a:lnTo>
                    <a:pt x="78" y="54"/>
                  </a:lnTo>
                  <a:lnTo>
                    <a:pt x="77" y="54"/>
                  </a:lnTo>
                  <a:lnTo>
                    <a:pt x="77" y="55"/>
                  </a:lnTo>
                  <a:lnTo>
                    <a:pt x="75" y="55"/>
                  </a:lnTo>
                  <a:lnTo>
                    <a:pt x="71" y="50"/>
                  </a:lnTo>
                  <a:lnTo>
                    <a:pt x="69" y="47"/>
                  </a:lnTo>
                  <a:lnTo>
                    <a:pt x="67" y="45"/>
                  </a:lnTo>
                  <a:lnTo>
                    <a:pt x="66" y="43"/>
                  </a:lnTo>
                  <a:lnTo>
                    <a:pt x="65" y="42"/>
                  </a:lnTo>
                  <a:lnTo>
                    <a:pt x="64" y="41"/>
                  </a:lnTo>
                  <a:lnTo>
                    <a:pt x="62" y="39"/>
                  </a:lnTo>
                  <a:lnTo>
                    <a:pt x="59" y="37"/>
                  </a:lnTo>
                  <a:lnTo>
                    <a:pt x="55" y="34"/>
                  </a:lnTo>
                  <a:lnTo>
                    <a:pt x="50" y="29"/>
                  </a:lnTo>
                  <a:lnTo>
                    <a:pt x="48" y="28"/>
                  </a:lnTo>
                  <a:lnTo>
                    <a:pt x="46" y="28"/>
                  </a:lnTo>
                  <a:lnTo>
                    <a:pt x="45" y="29"/>
                  </a:lnTo>
                  <a:lnTo>
                    <a:pt x="46" y="31"/>
                  </a:lnTo>
                  <a:lnTo>
                    <a:pt x="48" y="33"/>
                  </a:lnTo>
                  <a:lnTo>
                    <a:pt x="50" y="34"/>
                  </a:lnTo>
                  <a:lnTo>
                    <a:pt x="52" y="36"/>
                  </a:lnTo>
                  <a:lnTo>
                    <a:pt x="51" y="37"/>
                  </a:lnTo>
                  <a:lnTo>
                    <a:pt x="48" y="37"/>
                  </a:lnTo>
                  <a:lnTo>
                    <a:pt x="44" y="32"/>
                  </a:lnTo>
                  <a:lnTo>
                    <a:pt x="42" y="29"/>
                  </a:lnTo>
                  <a:lnTo>
                    <a:pt x="38" y="26"/>
                  </a:lnTo>
                  <a:lnTo>
                    <a:pt x="32" y="24"/>
                  </a:lnTo>
                  <a:lnTo>
                    <a:pt x="30" y="23"/>
                  </a:lnTo>
                  <a:lnTo>
                    <a:pt x="28" y="21"/>
                  </a:lnTo>
                  <a:lnTo>
                    <a:pt x="27" y="20"/>
                  </a:lnTo>
                  <a:lnTo>
                    <a:pt x="27" y="20"/>
                  </a:lnTo>
                  <a:lnTo>
                    <a:pt x="28" y="21"/>
                  </a:lnTo>
                  <a:lnTo>
                    <a:pt x="29" y="22"/>
                  </a:lnTo>
                  <a:lnTo>
                    <a:pt x="29" y="23"/>
                  </a:lnTo>
                  <a:lnTo>
                    <a:pt x="30" y="24"/>
                  </a:lnTo>
                  <a:lnTo>
                    <a:pt x="30" y="24"/>
                  </a:lnTo>
                  <a:lnTo>
                    <a:pt x="24" y="20"/>
                  </a:lnTo>
                  <a:lnTo>
                    <a:pt x="14" y="12"/>
                  </a:lnTo>
                  <a:lnTo>
                    <a:pt x="11" y="10"/>
                  </a:lnTo>
                  <a:lnTo>
                    <a:pt x="6" y="7"/>
                  </a:lnTo>
                  <a:lnTo>
                    <a:pt x="3" y="4"/>
                  </a:lnTo>
                  <a:lnTo>
                    <a:pt x="1" y="3"/>
                  </a:lnTo>
                  <a:lnTo>
                    <a:pt x="0" y="2"/>
                  </a:lnTo>
                  <a:lnTo>
                    <a:pt x="5" y="3"/>
                  </a:lnTo>
                  <a:lnTo>
                    <a:pt x="9" y="5"/>
                  </a:lnTo>
                  <a:lnTo>
                    <a:pt x="10" y="5"/>
                  </a:lnTo>
                  <a:lnTo>
                    <a:pt x="11" y="6"/>
                  </a:lnTo>
                  <a:lnTo>
                    <a:pt x="12" y="7"/>
                  </a:lnTo>
                  <a:lnTo>
                    <a:pt x="13" y="8"/>
                  </a:lnTo>
                  <a:lnTo>
                    <a:pt x="13" y="9"/>
                  </a:lnTo>
                  <a:lnTo>
                    <a:pt x="14" y="10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4" y="6"/>
                  </a:lnTo>
                  <a:lnTo>
                    <a:pt x="10" y="0"/>
                  </a:lnTo>
                  <a:lnTo>
                    <a:pt x="10" y="0"/>
                  </a:lnTo>
                  <a:close/>
                </a:path>
              </a:pathLst>
            </a:custGeom>
            <a:grpFill/>
            <a:ln>
              <a:solidFill>
                <a:srgbClr val="476655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vert="horz" wrap="square" lIns="91416" tIns="45708" rIns="91416" bIns="45708" numCol="1" anchor="t" anchorCtr="0" compatLnSpc="1"/>
            <a:lstStyle/>
            <a:p>
              <a:endParaRPr lang="en-US" sz="2400"/>
            </a:p>
          </p:txBody>
        </p:sp>
        <p:sp>
          <p:nvSpPr>
            <p:cNvPr id="64" name="Freeform 142">
              <a:extLst>
                <a:ext uri="{FF2B5EF4-FFF2-40B4-BE49-F238E27FC236}">
                  <a16:creationId xmlns:a16="http://schemas.microsoft.com/office/drawing/2014/main" id="{7584EA71-2116-4FBE-8D92-C6D47A8FD299}"/>
                </a:ext>
              </a:extLst>
            </p:cNvPr>
            <p:cNvSpPr/>
            <p:nvPr/>
          </p:nvSpPr>
          <p:spPr bwMode="auto">
            <a:xfrm>
              <a:off x="1641323" y="3088869"/>
              <a:ext cx="26066" cy="20274"/>
            </a:xfrm>
            <a:custGeom>
              <a:avLst/>
              <a:gdLst/>
              <a:ahLst/>
              <a:cxnLst>
                <a:cxn ang="0">
                  <a:pos x="13" y="0"/>
                </a:cxn>
                <a:cxn ang="0">
                  <a:pos x="18" y="0"/>
                </a:cxn>
                <a:cxn ang="0">
                  <a:pos x="10" y="10"/>
                </a:cxn>
                <a:cxn ang="0">
                  <a:pos x="6" y="13"/>
                </a:cxn>
                <a:cxn ang="0">
                  <a:pos x="5" y="14"/>
                </a:cxn>
                <a:cxn ang="0">
                  <a:pos x="2" y="14"/>
                </a:cxn>
                <a:cxn ang="0">
                  <a:pos x="0" y="13"/>
                </a:cxn>
                <a:cxn ang="0">
                  <a:pos x="0" y="12"/>
                </a:cxn>
                <a:cxn ang="0">
                  <a:pos x="0" y="11"/>
                </a:cxn>
                <a:cxn ang="0">
                  <a:pos x="3" y="6"/>
                </a:cxn>
                <a:cxn ang="0">
                  <a:pos x="8" y="3"/>
                </a:cxn>
                <a:cxn ang="0">
                  <a:pos x="12" y="1"/>
                </a:cxn>
                <a:cxn ang="0">
                  <a:pos x="13" y="0"/>
                </a:cxn>
              </a:cxnLst>
              <a:rect l="0" t="0" r="r" b="b"/>
              <a:pathLst>
                <a:path w="18" h="14">
                  <a:moveTo>
                    <a:pt x="13" y="0"/>
                  </a:moveTo>
                  <a:lnTo>
                    <a:pt x="18" y="0"/>
                  </a:lnTo>
                  <a:lnTo>
                    <a:pt x="10" y="10"/>
                  </a:lnTo>
                  <a:lnTo>
                    <a:pt x="6" y="13"/>
                  </a:lnTo>
                  <a:lnTo>
                    <a:pt x="5" y="14"/>
                  </a:lnTo>
                  <a:lnTo>
                    <a:pt x="2" y="14"/>
                  </a:lnTo>
                  <a:lnTo>
                    <a:pt x="0" y="13"/>
                  </a:lnTo>
                  <a:lnTo>
                    <a:pt x="0" y="12"/>
                  </a:lnTo>
                  <a:lnTo>
                    <a:pt x="0" y="11"/>
                  </a:lnTo>
                  <a:lnTo>
                    <a:pt x="3" y="6"/>
                  </a:lnTo>
                  <a:lnTo>
                    <a:pt x="8" y="3"/>
                  </a:lnTo>
                  <a:lnTo>
                    <a:pt x="12" y="1"/>
                  </a:lnTo>
                  <a:lnTo>
                    <a:pt x="13" y="0"/>
                  </a:lnTo>
                  <a:close/>
                </a:path>
              </a:pathLst>
            </a:custGeom>
            <a:grpFill/>
            <a:ln>
              <a:solidFill>
                <a:srgbClr val="476655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vert="horz" wrap="square" lIns="91416" tIns="45708" rIns="91416" bIns="45708" numCol="1" anchor="t" anchorCtr="0" compatLnSpc="1"/>
            <a:lstStyle/>
            <a:p>
              <a:endParaRPr lang="en-US" sz="2400"/>
            </a:p>
          </p:txBody>
        </p:sp>
        <p:sp>
          <p:nvSpPr>
            <p:cNvPr id="65" name="Freeform 143">
              <a:extLst>
                <a:ext uri="{FF2B5EF4-FFF2-40B4-BE49-F238E27FC236}">
                  <a16:creationId xmlns:a16="http://schemas.microsoft.com/office/drawing/2014/main" id="{3ABC2FB9-0F3F-4470-84E0-A321A3087BD0}"/>
                </a:ext>
              </a:extLst>
            </p:cNvPr>
            <p:cNvSpPr/>
            <p:nvPr/>
          </p:nvSpPr>
          <p:spPr bwMode="auto">
            <a:xfrm>
              <a:off x="3069172" y="2789107"/>
              <a:ext cx="70958" cy="69510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2" y="0"/>
                </a:cxn>
                <a:cxn ang="0">
                  <a:pos x="7" y="3"/>
                </a:cxn>
                <a:cxn ang="0">
                  <a:pos x="9" y="5"/>
                </a:cxn>
                <a:cxn ang="0">
                  <a:pos x="11" y="6"/>
                </a:cxn>
                <a:cxn ang="0">
                  <a:pos x="20" y="13"/>
                </a:cxn>
                <a:cxn ang="0">
                  <a:pos x="27" y="18"/>
                </a:cxn>
                <a:cxn ang="0">
                  <a:pos x="34" y="25"/>
                </a:cxn>
                <a:cxn ang="0">
                  <a:pos x="39" y="32"/>
                </a:cxn>
                <a:cxn ang="0">
                  <a:pos x="45" y="41"/>
                </a:cxn>
                <a:cxn ang="0">
                  <a:pos x="46" y="43"/>
                </a:cxn>
                <a:cxn ang="0">
                  <a:pos x="47" y="44"/>
                </a:cxn>
                <a:cxn ang="0">
                  <a:pos x="49" y="47"/>
                </a:cxn>
                <a:cxn ang="0">
                  <a:pos x="49" y="47"/>
                </a:cxn>
                <a:cxn ang="0">
                  <a:pos x="48" y="48"/>
                </a:cxn>
                <a:cxn ang="0">
                  <a:pos x="45" y="48"/>
                </a:cxn>
                <a:cxn ang="0">
                  <a:pos x="42" y="46"/>
                </a:cxn>
                <a:cxn ang="0">
                  <a:pos x="39" y="43"/>
                </a:cxn>
                <a:cxn ang="0">
                  <a:pos x="36" y="39"/>
                </a:cxn>
                <a:cxn ang="0">
                  <a:pos x="34" y="35"/>
                </a:cxn>
                <a:cxn ang="0">
                  <a:pos x="32" y="31"/>
                </a:cxn>
                <a:cxn ang="0">
                  <a:pos x="32" y="30"/>
                </a:cxn>
                <a:cxn ang="0">
                  <a:pos x="32" y="31"/>
                </a:cxn>
                <a:cxn ang="0">
                  <a:pos x="33" y="32"/>
                </a:cxn>
                <a:cxn ang="0">
                  <a:pos x="33" y="33"/>
                </a:cxn>
                <a:cxn ang="0">
                  <a:pos x="33" y="34"/>
                </a:cxn>
                <a:cxn ang="0">
                  <a:pos x="34" y="36"/>
                </a:cxn>
                <a:cxn ang="0">
                  <a:pos x="35" y="37"/>
                </a:cxn>
                <a:cxn ang="0">
                  <a:pos x="35" y="37"/>
                </a:cxn>
                <a:cxn ang="0">
                  <a:pos x="34" y="37"/>
                </a:cxn>
                <a:cxn ang="0">
                  <a:pos x="31" y="33"/>
                </a:cxn>
                <a:cxn ang="0">
                  <a:pos x="28" y="29"/>
                </a:cxn>
                <a:cxn ang="0">
                  <a:pos x="25" y="26"/>
                </a:cxn>
                <a:cxn ang="0">
                  <a:pos x="22" y="25"/>
                </a:cxn>
                <a:cxn ang="0">
                  <a:pos x="16" y="23"/>
                </a:cxn>
                <a:cxn ang="0">
                  <a:pos x="13" y="21"/>
                </a:cxn>
                <a:cxn ang="0">
                  <a:pos x="11" y="18"/>
                </a:cxn>
                <a:cxn ang="0">
                  <a:pos x="11" y="16"/>
                </a:cxn>
                <a:cxn ang="0">
                  <a:pos x="12" y="16"/>
                </a:cxn>
                <a:cxn ang="0">
                  <a:pos x="12" y="15"/>
                </a:cxn>
                <a:cxn ang="0">
                  <a:pos x="7" y="9"/>
                </a:cxn>
                <a:cxn ang="0">
                  <a:pos x="4" y="6"/>
                </a:cxn>
                <a:cxn ang="0">
                  <a:pos x="1" y="4"/>
                </a:cxn>
                <a:cxn ang="0">
                  <a:pos x="0" y="1"/>
                </a:cxn>
                <a:cxn ang="0">
                  <a:pos x="1" y="0"/>
                </a:cxn>
              </a:cxnLst>
              <a:rect l="0" t="0" r="r" b="b"/>
              <a:pathLst>
                <a:path w="49" h="48">
                  <a:moveTo>
                    <a:pt x="1" y="0"/>
                  </a:moveTo>
                  <a:lnTo>
                    <a:pt x="2" y="0"/>
                  </a:lnTo>
                  <a:lnTo>
                    <a:pt x="7" y="3"/>
                  </a:lnTo>
                  <a:lnTo>
                    <a:pt x="9" y="5"/>
                  </a:lnTo>
                  <a:lnTo>
                    <a:pt x="11" y="6"/>
                  </a:lnTo>
                  <a:lnTo>
                    <a:pt x="20" y="13"/>
                  </a:lnTo>
                  <a:lnTo>
                    <a:pt x="27" y="18"/>
                  </a:lnTo>
                  <a:lnTo>
                    <a:pt x="34" y="25"/>
                  </a:lnTo>
                  <a:lnTo>
                    <a:pt x="39" y="32"/>
                  </a:lnTo>
                  <a:lnTo>
                    <a:pt x="45" y="41"/>
                  </a:lnTo>
                  <a:lnTo>
                    <a:pt x="46" y="43"/>
                  </a:lnTo>
                  <a:lnTo>
                    <a:pt x="47" y="44"/>
                  </a:lnTo>
                  <a:lnTo>
                    <a:pt x="49" y="47"/>
                  </a:lnTo>
                  <a:lnTo>
                    <a:pt x="49" y="47"/>
                  </a:lnTo>
                  <a:lnTo>
                    <a:pt x="48" y="48"/>
                  </a:lnTo>
                  <a:lnTo>
                    <a:pt x="45" y="48"/>
                  </a:lnTo>
                  <a:lnTo>
                    <a:pt x="42" y="46"/>
                  </a:lnTo>
                  <a:lnTo>
                    <a:pt x="39" y="43"/>
                  </a:lnTo>
                  <a:lnTo>
                    <a:pt x="36" y="39"/>
                  </a:lnTo>
                  <a:lnTo>
                    <a:pt x="34" y="35"/>
                  </a:lnTo>
                  <a:lnTo>
                    <a:pt x="32" y="31"/>
                  </a:lnTo>
                  <a:lnTo>
                    <a:pt x="32" y="30"/>
                  </a:lnTo>
                  <a:lnTo>
                    <a:pt x="32" y="31"/>
                  </a:lnTo>
                  <a:lnTo>
                    <a:pt x="33" y="32"/>
                  </a:lnTo>
                  <a:lnTo>
                    <a:pt x="33" y="33"/>
                  </a:lnTo>
                  <a:lnTo>
                    <a:pt x="33" y="34"/>
                  </a:lnTo>
                  <a:lnTo>
                    <a:pt x="34" y="36"/>
                  </a:lnTo>
                  <a:lnTo>
                    <a:pt x="35" y="37"/>
                  </a:lnTo>
                  <a:lnTo>
                    <a:pt x="35" y="37"/>
                  </a:lnTo>
                  <a:lnTo>
                    <a:pt x="34" y="37"/>
                  </a:lnTo>
                  <a:lnTo>
                    <a:pt x="31" y="33"/>
                  </a:lnTo>
                  <a:lnTo>
                    <a:pt x="28" y="29"/>
                  </a:lnTo>
                  <a:lnTo>
                    <a:pt x="25" y="26"/>
                  </a:lnTo>
                  <a:lnTo>
                    <a:pt x="22" y="25"/>
                  </a:lnTo>
                  <a:lnTo>
                    <a:pt x="16" y="23"/>
                  </a:lnTo>
                  <a:lnTo>
                    <a:pt x="13" y="21"/>
                  </a:lnTo>
                  <a:lnTo>
                    <a:pt x="11" y="18"/>
                  </a:lnTo>
                  <a:lnTo>
                    <a:pt x="11" y="16"/>
                  </a:lnTo>
                  <a:lnTo>
                    <a:pt x="12" y="16"/>
                  </a:lnTo>
                  <a:lnTo>
                    <a:pt x="12" y="15"/>
                  </a:lnTo>
                  <a:lnTo>
                    <a:pt x="7" y="9"/>
                  </a:lnTo>
                  <a:lnTo>
                    <a:pt x="4" y="6"/>
                  </a:lnTo>
                  <a:lnTo>
                    <a:pt x="1" y="4"/>
                  </a:lnTo>
                  <a:lnTo>
                    <a:pt x="0" y="1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solidFill>
                <a:srgbClr val="476655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vert="horz" wrap="square" lIns="91416" tIns="45708" rIns="91416" bIns="45708" numCol="1" anchor="t" anchorCtr="0" compatLnSpc="1"/>
            <a:lstStyle/>
            <a:p>
              <a:endParaRPr lang="en-US" sz="2400"/>
            </a:p>
          </p:txBody>
        </p:sp>
        <p:sp>
          <p:nvSpPr>
            <p:cNvPr id="66" name="Freeform 144">
              <a:extLst>
                <a:ext uri="{FF2B5EF4-FFF2-40B4-BE49-F238E27FC236}">
                  <a16:creationId xmlns:a16="http://schemas.microsoft.com/office/drawing/2014/main" id="{FD41DD6B-3167-4A99-91FD-075DD4C9F262}"/>
                </a:ext>
              </a:extLst>
            </p:cNvPr>
            <p:cNvSpPr/>
            <p:nvPr/>
          </p:nvSpPr>
          <p:spPr bwMode="auto">
            <a:xfrm>
              <a:off x="1668838" y="3193133"/>
              <a:ext cx="41996" cy="78199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13" y="6"/>
                </a:cxn>
                <a:cxn ang="0">
                  <a:pos x="20" y="13"/>
                </a:cxn>
                <a:cxn ang="0">
                  <a:pos x="21" y="14"/>
                </a:cxn>
                <a:cxn ang="0">
                  <a:pos x="20" y="15"/>
                </a:cxn>
                <a:cxn ang="0">
                  <a:pos x="20" y="15"/>
                </a:cxn>
                <a:cxn ang="0">
                  <a:pos x="19" y="16"/>
                </a:cxn>
                <a:cxn ang="0">
                  <a:pos x="19" y="17"/>
                </a:cxn>
                <a:cxn ang="0">
                  <a:pos x="23" y="27"/>
                </a:cxn>
                <a:cxn ang="0">
                  <a:pos x="27" y="37"/>
                </a:cxn>
                <a:cxn ang="0">
                  <a:pos x="28" y="40"/>
                </a:cxn>
                <a:cxn ang="0">
                  <a:pos x="29" y="43"/>
                </a:cxn>
                <a:cxn ang="0">
                  <a:pos x="29" y="50"/>
                </a:cxn>
                <a:cxn ang="0">
                  <a:pos x="28" y="53"/>
                </a:cxn>
                <a:cxn ang="0">
                  <a:pos x="25" y="54"/>
                </a:cxn>
                <a:cxn ang="0">
                  <a:pos x="22" y="54"/>
                </a:cxn>
                <a:cxn ang="0">
                  <a:pos x="17" y="51"/>
                </a:cxn>
                <a:cxn ang="0">
                  <a:pos x="13" y="47"/>
                </a:cxn>
                <a:cxn ang="0">
                  <a:pos x="10" y="42"/>
                </a:cxn>
                <a:cxn ang="0">
                  <a:pos x="10" y="41"/>
                </a:cxn>
                <a:cxn ang="0">
                  <a:pos x="11" y="40"/>
                </a:cxn>
                <a:cxn ang="0">
                  <a:pos x="12" y="40"/>
                </a:cxn>
                <a:cxn ang="0">
                  <a:pos x="14" y="39"/>
                </a:cxn>
                <a:cxn ang="0">
                  <a:pos x="15" y="38"/>
                </a:cxn>
                <a:cxn ang="0">
                  <a:pos x="16" y="38"/>
                </a:cxn>
                <a:cxn ang="0">
                  <a:pos x="17" y="37"/>
                </a:cxn>
                <a:cxn ang="0">
                  <a:pos x="18" y="36"/>
                </a:cxn>
                <a:cxn ang="0">
                  <a:pos x="18" y="36"/>
                </a:cxn>
                <a:cxn ang="0">
                  <a:pos x="18" y="35"/>
                </a:cxn>
                <a:cxn ang="0">
                  <a:pos x="16" y="34"/>
                </a:cxn>
                <a:cxn ang="0">
                  <a:pos x="15" y="35"/>
                </a:cxn>
                <a:cxn ang="0">
                  <a:pos x="12" y="37"/>
                </a:cxn>
                <a:cxn ang="0">
                  <a:pos x="10" y="38"/>
                </a:cxn>
                <a:cxn ang="0">
                  <a:pos x="8" y="38"/>
                </a:cxn>
                <a:cxn ang="0">
                  <a:pos x="7" y="36"/>
                </a:cxn>
                <a:cxn ang="0">
                  <a:pos x="8" y="34"/>
                </a:cxn>
                <a:cxn ang="0">
                  <a:pos x="9" y="31"/>
                </a:cxn>
                <a:cxn ang="0">
                  <a:pos x="9" y="29"/>
                </a:cxn>
                <a:cxn ang="0">
                  <a:pos x="8" y="28"/>
                </a:cxn>
                <a:cxn ang="0">
                  <a:pos x="7" y="27"/>
                </a:cxn>
                <a:cxn ang="0">
                  <a:pos x="6" y="27"/>
                </a:cxn>
                <a:cxn ang="0">
                  <a:pos x="4" y="27"/>
                </a:cxn>
                <a:cxn ang="0">
                  <a:pos x="3" y="27"/>
                </a:cxn>
                <a:cxn ang="0">
                  <a:pos x="2" y="26"/>
                </a:cxn>
                <a:cxn ang="0">
                  <a:pos x="1" y="25"/>
                </a:cxn>
                <a:cxn ang="0">
                  <a:pos x="0" y="22"/>
                </a:cxn>
                <a:cxn ang="0">
                  <a:pos x="0" y="17"/>
                </a:cxn>
                <a:cxn ang="0">
                  <a:pos x="0" y="12"/>
                </a:cxn>
                <a:cxn ang="0">
                  <a:pos x="1" y="8"/>
                </a:cxn>
                <a:cxn ang="0">
                  <a:pos x="2" y="3"/>
                </a:cxn>
                <a:cxn ang="0">
                  <a:pos x="3" y="1"/>
                </a:cxn>
                <a:cxn ang="0">
                  <a:pos x="4" y="0"/>
                </a:cxn>
              </a:cxnLst>
              <a:rect l="0" t="0" r="r" b="b"/>
              <a:pathLst>
                <a:path w="29" h="54">
                  <a:moveTo>
                    <a:pt x="4" y="0"/>
                  </a:moveTo>
                  <a:lnTo>
                    <a:pt x="13" y="6"/>
                  </a:lnTo>
                  <a:lnTo>
                    <a:pt x="20" y="13"/>
                  </a:lnTo>
                  <a:lnTo>
                    <a:pt x="21" y="14"/>
                  </a:lnTo>
                  <a:lnTo>
                    <a:pt x="20" y="15"/>
                  </a:lnTo>
                  <a:lnTo>
                    <a:pt x="20" y="15"/>
                  </a:lnTo>
                  <a:lnTo>
                    <a:pt x="19" y="16"/>
                  </a:lnTo>
                  <a:lnTo>
                    <a:pt x="19" y="17"/>
                  </a:lnTo>
                  <a:lnTo>
                    <a:pt x="23" y="27"/>
                  </a:lnTo>
                  <a:lnTo>
                    <a:pt x="27" y="37"/>
                  </a:lnTo>
                  <a:lnTo>
                    <a:pt x="28" y="40"/>
                  </a:lnTo>
                  <a:lnTo>
                    <a:pt x="29" y="43"/>
                  </a:lnTo>
                  <a:lnTo>
                    <a:pt x="29" y="50"/>
                  </a:lnTo>
                  <a:lnTo>
                    <a:pt x="28" y="53"/>
                  </a:lnTo>
                  <a:lnTo>
                    <a:pt x="25" y="54"/>
                  </a:lnTo>
                  <a:lnTo>
                    <a:pt x="22" y="54"/>
                  </a:lnTo>
                  <a:lnTo>
                    <a:pt x="17" y="51"/>
                  </a:lnTo>
                  <a:lnTo>
                    <a:pt x="13" y="47"/>
                  </a:lnTo>
                  <a:lnTo>
                    <a:pt x="10" y="42"/>
                  </a:lnTo>
                  <a:lnTo>
                    <a:pt x="10" y="41"/>
                  </a:lnTo>
                  <a:lnTo>
                    <a:pt x="11" y="40"/>
                  </a:lnTo>
                  <a:lnTo>
                    <a:pt x="12" y="40"/>
                  </a:lnTo>
                  <a:lnTo>
                    <a:pt x="14" y="39"/>
                  </a:lnTo>
                  <a:lnTo>
                    <a:pt x="15" y="38"/>
                  </a:lnTo>
                  <a:lnTo>
                    <a:pt x="16" y="38"/>
                  </a:lnTo>
                  <a:lnTo>
                    <a:pt x="17" y="37"/>
                  </a:lnTo>
                  <a:lnTo>
                    <a:pt x="18" y="36"/>
                  </a:lnTo>
                  <a:lnTo>
                    <a:pt x="18" y="36"/>
                  </a:lnTo>
                  <a:lnTo>
                    <a:pt x="18" y="35"/>
                  </a:lnTo>
                  <a:lnTo>
                    <a:pt x="16" y="34"/>
                  </a:lnTo>
                  <a:lnTo>
                    <a:pt x="15" y="35"/>
                  </a:lnTo>
                  <a:lnTo>
                    <a:pt x="12" y="37"/>
                  </a:lnTo>
                  <a:lnTo>
                    <a:pt x="10" y="38"/>
                  </a:lnTo>
                  <a:lnTo>
                    <a:pt x="8" y="38"/>
                  </a:lnTo>
                  <a:lnTo>
                    <a:pt x="7" y="36"/>
                  </a:lnTo>
                  <a:lnTo>
                    <a:pt x="8" y="34"/>
                  </a:lnTo>
                  <a:lnTo>
                    <a:pt x="9" y="31"/>
                  </a:lnTo>
                  <a:lnTo>
                    <a:pt x="9" y="29"/>
                  </a:lnTo>
                  <a:lnTo>
                    <a:pt x="8" y="28"/>
                  </a:lnTo>
                  <a:lnTo>
                    <a:pt x="7" y="27"/>
                  </a:lnTo>
                  <a:lnTo>
                    <a:pt x="6" y="27"/>
                  </a:lnTo>
                  <a:lnTo>
                    <a:pt x="4" y="27"/>
                  </a:lnTo>
                  <a:lnTo>
                    <a:pt x="3" y="27"/>
                  </a:lnTo>
                  <a:lnTo>
                    <a:pt x="2" y="26"/>
                  </a:lnTo>
                  <a:lnTo>
                    <a:pt x="1" y="25"/>
                  </a:lnTo>
                  <a:lnTo>
                    <a:pt x="0" y="22"/>
                  </a:lnTo>
                  <a:lnTo>
                    <a:pt x="0" y="17"/>
                  </a:lnTo>
                  <a:lnTo>
                    <a:pt x="0" y="12"/>
                  </a:lnTo>
                  <a:lnTo>
                    <a:pt x="1" y="8"/>
                  </a:lnTo>
                  <a:lnTo>
                    <a:pt x="2" y="3"/>
                  </a:lnTo>
                  <a:lnTo>
                    <a:pt x="3" y="1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solidFill>
                <a:srgbClr val="476655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vert="horz" wrap="square" lIns="91416" tIns="45708" rIns="91416" bIns="45708" numCol="1" anchor="t" anchorCtr="0" compatLnSpc="1"/>
            <a:lstStyle/>
            <a:p>
              <a:endParaRPr lang="en-US" sz="2400"/>
            </a:p>
          </p:txBody>
        </p:sp>
        <p:sp>
          <p:nvSpPr>
            <p:cNvPr id="67" name="Freeform 145">
              <a:extLst>
                <a:ext uri="{FF2B5EF4-FFF2-40B4-BE49-F238E27FC236}">
                  <a16:creationId xmlns:a16="http://schemas.microsoft.com/office/drawing/2014/main" id="{33D33D99-16FD-419F-9553-F9570DFF8B07}"/>
                </a:ext>
              </a:extLst>
            </p:cNvPr>
            <p:cNvSpPr/>
            <p:nvPr/>
          </p:nvSpPr>
          <p:spPr bwMode="auto">
            <a:xfrm>
              <a:off x="2792581" y="3229336"/>
              <a:ext cx="36204" cy="1448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" y="2"/>
                </a:cxn>
                <a:cxn ang="0">
                  <a:pos x="16" y="4"/>
                </a:cxn>
                <a:cxn ang="0">
                  <a:pos x="24" y="8"/>
                </a:cxn>
                <a:cxn ang="0">
                  <a:pos x="25" y="9"/>
                </a:cxn>
                <a:cxn ang="0">
                  <a:pos x="24" y="9"/>
                </a:cxn>
                <a:cxn ang="0">
                  <a:pos x="24" y="9"/>
                </a:cxn>
                <a:cxn ang="0">
                  <a:pos x="23" y="10"/>
                </a:cxn>
                <a:cxn ang="0">
                  <a:pos x="19" y="10"/>
                </a:cxn>
                <a:cxn ang="0">
                  <a:pos x="16" y="8"/>
                </a:cxn>
                <a:cxn ang="0">
                  <a:pos x="8" y="4"/>
                </a:cxn>
                <a:cxn ang="0">
                  <a:pos x="4" y="2"/>
                </a:cxn>
                <a:cxn ang="0">
                  <a:pos x="1" y="0"/>
                </a:cxn>
                <a:cxn ang="0">
                  <a:pos x="0" y="0"/>
                </a:cxn>
              </a:cxnLst>
              <a:rect l="0" t="0" r="r" b="b"/>
              <a:pathLst>
                <a:path w="25" h="10">
                  <a:moveTo>
                    <a:pt x="0" y="0"/>
                  </a:moveTo>
                  <a:lnTo>
                    <a:pt x="9" y="2"/>
                  </a:lnTo>
                  <a:lnTo>
                    <a:pt x="16" y="4"/>
                  </a:lnTo>
                  <a:lnTo>
                    <a:pt x="24" y="8"/>
                  </a:lnTo>
                  <a:lnTo>
                    <a:pt x="25" y="9"/>
                  </a:lnTo>
                  <a:lnTo>
                    <a:pt x="24" y="9"/>
                  </a:lnTo>
                  <a:lnTo>
                    <a:pt x="24" y="9"/>
                  </a:lnTo>
                  <a:lnTo>
                    <a:pt x="23" y="10"/>
                  </a:lnTo>
                  <a:lnTo>
                    <a:pt x="19" y="10"/>
                  </a:lnTo>
                  <a:lnTo>
                    <a:pt x="16" y="8"/>
                  </a:lnTo>
                  <a:lnTo>
                    <a:pt x="8" y="4"/>
                  </a:lnTo>
                  <a:lnTo>
                    <a:pt x="4" y="2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rgbClr val="476655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vert="horz" wrap="square" lIns="91416" tIns="45708" rIns="91416" bIns="45708" numCol="1" anchor="t" anchorCtr="0" compatLnSpc="1"/>
            <a:lstStyle/>
            <a:p>
              <a:endParaRPr lang="en-US" sz="2400"/>
            </a:p>
          </p:txBody>
        </p:sp>
        <p:sp>
          <p:nvSpPr>
            <p:cNvPr id="68" name="Freeform 146">
              <a:extLst>
                <a:ext uri="{FF2B5EF4-FFF2-40B4-BE49-F238E27FC236}">
                  <a16:creationId xmlns:a16="http://schemas.microsoft.com/office/drawing/2014/main" id="{24AD62C7-9877-4EBA-BA20-11C36FD2BCC9}"/>
                </a:ext>
              </a:extLst>
            </p:cNvPr>
            <p:cNvSpPr/>
            <p:nvPr/>
          </p:nvSpPr>
          <p:spPr bwMode="auto">
            <a:xfrm>
              <a:off x="2962011" y="3197477"/>
              <a:ext cx="18826" cy="59373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" y="2"/>
                </a:cxn>
                <a:cxn ang="0">
                  <a:pos x="5" y="9"/>
                </a:cxn>
                <a:cxn ang="0">
                  <a:pos x="7" y="16"/>
                </a:cxn>
                <a:cxn ang="0">
                  <a:pos x="10" y="25"/>
                </a:cxn>
                <a:cxn ang="0">
                  <a:pos x="13" y="38"/>
                </a:cxn>
                <a:cxn ang="0">
                  <a:pos x="13" y="39"/>
                </a:cxn>
                <a:cxn ang="0">
                  <a:pos x="12" y="39"/>
                </a:cxn>
                <a:cxn ang="0">
                  <a:pos x="9" y="41"/>
                </a:cxn>
                <a:cxn ang="0">
                  <a:pos x="8" y="40"/>
                </a:cxn>
                <a:cxn ang="0">
                  <a:pos x="5" y="37"/>
                </a:cxn>
                <a:cxn ang="0">
                  <a:pos x="4" y="33"/>
                </a:cxn>
                <a:cxn ang="0">
                  <a:pos x="4" y="30"/>
                </a:cxn>
                <a:cxn ang="0">
                  <a:pos x="2" y="26"/>
                </a:cxn>
                <a:cxn ang="0">
                  <a:pos x="0" y="24"/>
                </a:cxn>
                <a:cxn ang="0">
                  <a:pos x="1" y="22"/>
                </a:cxn>
                <a:cxn ang="0">
                  <a:pos x="1" y="3"/>
                </a:cxn>
                <a:cxn ang="0">
                  <a:pos x="1" y="1"/>
                </a:cxn>
                <a:cxn ang="0">
                  <a:pos x="2" y="0"/>
                </a:cxn>
              </a:cxnLst>
              <a:rect l="0" t="0" r="r" b="b"/>
              <a:pathLst>
                <a:path w="13" h="41">
                  <a:moveTo>
                    <a:pt x="2" y="0"/>
                  </a:moveTo>
                  <a:lnTo>
                    <a:pt x="2" y="2"/>
                  </a:lnTo>
                  <a:lnTo>
                    <a:pt x="5" y="9"/>
                  </a:lnTo>
                  <a:lnTo>
                    <a:pt x="7" y="16"/>
                  </a:lnTo>
                  <a:lnTo>
                    <a:pt x="10" y="25"/>
                  </a:lnTo>
                  <a:lnTo>
                    <a:pt x="13" y="38"/>
                  </a:lnTo>
                  <a:lnTo>
                    <a:pt x="13" y="39"/>
                  </a:lnTo>
                  <a:lnTo>
                    <a:pt x="12" y="39"/>
                  </a:lnTo>
                  <a:lnTo>
                    <a:pt x="9" y="41"/>
                  </a:lnTo>
                  <a:lnTo>
                    <a:pt x="8" y="40"/>
                  </a:lnTo>
                  <a:lnTo>
                    <a:pt x="5" y="37"/>
                  </a:lnTo>
                  <a:lnTo>
                    <a:pt x="4" y="33"/>
                  </a:lnTo>
                  <a:lnTo>
                    <a:pt x="4" y="30"/>
                  </a:lnTo>
                  <a:lnTo>
                    <a:pt x="2" y="26"/>
                  </a:lnTo>
                  <a:lnTo>
                    <a:pt x="0" y="24"/>
                  </a:lnTo>
                  <a:lnTo>
                    <a:pt x="1" y="22"/>
                  </a:lnTo>
                  <a:lnTo>
                    <a:pt x="1" y="3"/>
                  </a:lnTo>
                  <a:lnTo>
                    <a:pt x="1" y="1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solidFill>
                <a:srgbClr val="476655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vert="horz" wrap="square" lIns="91416" tIns="45708" rIns="91416" bIns="45708" numCol="1" anchor="t" anchorCtr="0" compatLnSpc="1"/>
            <a:lstStyle/>
            <a:p>
              <a:endParaRPr lang="en-US" sz="2400"/>
            </a:p>
          </p:txBody>
        </p:sp>
        <p:sp>
          <p:nvSpPr>
            <p:cNvPr id="69" name="Freeform 147">
              <a:extLst>
                <a:ext uri="{FF2B5EF4-FFF2-40B4-BE49-F238E27FC236}">
                  <a16:creationId xmlns:a16="http://schemas.microsoft.com/office/drawing/2014/main" id="{0A1825AC-C1D6-4BF8-BE24-EDD7C3E4101B}"/>
                </a:ext>
              </a:extLst>
            </p:cNvPr>
            <p:cNvSpPr/>
            <p:nvPr/>
          </p:nvSpPr>
          <p:spPr bwMode="auto">
            <a:xfrm>
              <a:off x="2869331" y="3145345"/>
              <a:ext cx="86887" cy="120195"/>
            </a:xfrm>
            <a:custGeom>
              <a:avLst/>
              <a:gdLst/>
              <a:ahLst/>
              <a:cxnLst>
                <a:cxn ang="0">
                  <a:pos x="10" y="7"/>
                </a:cxn>
                <a:cxn ang="0">
                  <a:pos x="12" y="16"/>
                </a:cxn>
                <a:cxn ang="0">
                  <a:pos x="20" y="24"/>
                </a:cxn>
                <a:cxn ang="0">
                  <a:pos x="25" y="29"/>
                </a:cxn>
                <a:cxn ang="0">
                  <a:pos x="23" y="33"/>
                </a:cxn>
                <a:cxn ang="0">
                  <a:pos x="22" y="38"/>
                </a:cxn>
                <a:cxn ang="0">
                  <a:pos x="22" y="42"/>
                </a:cxn>
                <a:cxn ang="0">
                  <a:pos x="28" y="43"/>
                </a:cxn>
                <a:cxn ang="0">
                  <a:pos x="34" y="42"/>
                </a:cxn>
                <a:cxn ang="0">
                  <a:pos x="35" y="36"/>
                </a:cxn>
                <a:cxn ang="0">
                  <a:pos x="37" y="30"/>
                </a:cxn>
                <a:cxn ang="0">
                  <a:pos x="41" y="27"/>
                </a:cxn>
                <a:cxn ang="0">
                  <a:pos x="48" y="31"/>
                </a:cxn>
                <a:cxn ang="0">
                  <a:pos x="48" y="36"/>
                </a:cxn>
                <a:cxn ang="0">
                  <a:pos x="47" y="43"/>
                </a:cxn>
                <a:cxn ang="0">
                  <a:pos x="48" y="43"/>
                </a:cxn>
                <a:cxn ang="0">
                  <a:pos x="53" y="41"/>
                </a:cxn>
                <a:cxn ang="0">
                  <a:pos x="53" y="44"/>
                </a:cxn>
                <a:cxn ang="0">
                  <a:pos x="50" y="48"/>
                </a:cxn>
                <a:cxn ang="0">
                  <a:pos x="51" y="49"/>
                </a:cxn>
                <a:cxn ang="0">
                  <a:pos x="55" y="45"/>
                </a:cxn>
                <a:cxn ang="0">
                  <a:pos x="60" y="41"/>
                </a:cxn>
                <a:cxn ang="0">
                  <a:pos x="59" y="44"/>
                </a:cxn>
                <a:cxn ang="0">
                  <a:pos x="55" y="48"/>
                </a:cxn>
                <a:cxn ang="0">
                  <a:pos x="55" y="52"/>
                </a:cxn>
                <a:cxn ang="0">
                  <a:pos x="56" y="56"/>
                </a:cxn>
                <a:cxn ang="0">
                  <a:pos x="56" y="58"/>
                </a:cxn>
                <a:cxn ang="0">
                  <a:pos x="54" y="58"/>
                </a:cxn>
                <a:cxn ang="0">
                  <a:pos x="56" y="61"/>
                </a:cxn>
                <a:cxn ang="0">
                  <a:pos x="58" y="66"/>
                </a:cxn>
                <a:cxn ang="0">
                  <a:pos x="51" y="76"/>
                </a:cxn>
                <a:cxn ang="0">
                  <a:pos x="47" y="79"/>
                </a:cxn>
                <a:cxn ang="0">
                  <a:pos x="49" y="75"/>
                </a:cxn>
                <a:cxn ang="0">
                  <a:pos x="54" y="67"/>
                </a:cxn>
                <a:cxn ang="0">
                  <a:pos x="51" y="61"/>
                </a:cxn>
                <a:cxn ang="0">
                  <a:pos x="44" y="61"/>
                </a:cxn>
                <a:cxn ang="0">
                  <a:pos x="39" y="65"/>
                </a:cxn>
                <a:cxn ang="0">
                  <a:pos x="37" y="72"/>
                </a:cxn>
                <a:cxn ang="0">
                  <a:pos x="31" y="75"/>
                </a:cxn>
                <a:cxn ang="0">
                  <a:pos x="18" y="76"/>
                </a:cxn>
                <a:cxn ang="0">
                  <a:pos x="13" y="81"/>
                </a:cxn>
                <a:cxn ang="0">
                  <a:pos x="7" y="82"/>
                </a:cxn>
                <a:cxn ang="0">
                  <a:pos x="6" y="79"/>
                </a:cxn>
                <a:cxn ang="0">
                  <a:pos x="10" y="70"/>
                </a:cxn>
                <a:cxn ang="0">
                  <a:pos x="12" y="63"/>
                </a:cxn>
                <a:cxn ang="0">
                  <a:pos x="8" y="63"/>
                </a:cxn>
                <a:cxn ang="0">
                  <a:pos x="4" y="66"/>
                </a:cxn>
                <a:cxn ang="0">
                  <a:pos x="1" y="65"/>
                </a:cxn>
                <a:cxn ang="0">
                  <a:pos x="3" y="62"/>
                </a:cxn>
                <a:cxn ang="0">
                  <a:pos x="4" y="60"/>
                </a:cxn>
                <a:cxn ang="0">
                  <a:pos x="1" y="26"/>
                </a:cxn>
                <a:cxn ang="0">
                  <a:pos x="0" y="7"/>
                </a:cxn>
                <a:cxn ang="0">
                  <a:pos x="4" y="2"/>
                </a:cxn>
                <a:cxn ang="0">
                  <a:pos x="6" y="0"/>
                </a:cxn>
              </a:cxnLst>
              <a:rect l="0" t="0" r="r" b="b"/>
              <a:pathLst>
                <a:path w="60" h="83">
                  <a:moveTo>
                    <a:pt x="6" y="0"/>
                  </a:moveTo>
                  <a:lnTo>
                    <a:pt x="10" y="7"/>
                  </a:lnTo>
                  <a:lnTo>
                    <a:pt x="12" y="12"/>
                  </a:lnTo>
                  <a:lnTo>
                    <a:pt x="12" y="16"/>
                  </a:lnTo>
                  <a:lnTo>
                    <a:pt x="16" y="20"/>
                  </a:lnTo>
                  <a:lnTo>
                    <a:pt x="20" y="24"/>
                  </a:lnTo>
                  <a:lnTo>
                    <a:pt x="24" y="27"/>
                  </a:lnTo>
                  <a:lnTo>
                    <a:pt x="25" y="29"/>
                  </a:lnTo>
                  <a:lnTo>
                    <a:pt x="24" y="31"/>
                  </a:lnTo>
                  <a:lnTo>
                    <a:pt x="23" y="33"/>
                  </a:lnTo>
                  <a:lnTo>
                    <a:pt x="22" y="35"/>
                  </a:lnTo>
                  <a:lnTo>
                    <a:pt x="22" y="38"/>
                  </a:lnTo>
                  <a:lnTo>
                    <a:pt x="21" y="40"/>
                  </a:lnTo>
                  <a:lnTo>
                    <a:pt x="22" y="42"/>
                  </a:lnTo>
                  <a:lnTo>
                    <a:pt x="25" y="43"/>
                  </a:lnTo>
                  <a:lnTo>
                    <a:pt x="28" y="43"/>
                  </a:lnTo>
                  <a:lnTo>
                    <a:pt x="34" y="43"/>
                  </a:lnTo>
                  <a:lnTo>
                    <a:pt x="34" y="42"/>
                  </a:lnTo>
                  <a:lnTo>
                    <a:pt x="34" y="40"/>
                  </a:lnTo>
                  <a:lnTo>
                    <a:pt x="35" y="36"/>
                  </a:lnTo>
                  <a:lnTo>
                    <a:pt x="36" y="33"/>
                  </a:lnTo>
                  <a:lnTo>
                    <a:pt x="37" y="30"/>
                  </a:lnTo>
                  <a:lnTo>
                    <a:pt x="39" y="28"/>
                  </a:lnTo>
                  <a:lnTo>
                    <a:pt x="41" y="27"/>
                  </a:lnTo>
                  <a:lnTo>
                    <a:pt x="44" y="27"/>
                  </a:lnTo>
                  <a:lnTo>
                    <a:pt x="48" y="31"/>
                  </a:lnTo>
                  <a:lnTo>
                    <a:pt x="48" y="33"/>
                  </a:lnTo>
                  <a:lnTo>
                    <a:pt x="48" y="36"/>
                  </a:lnTo>
                  <a:lnTo>
                    <a:pt x="47" y="40"/>
                  </a:lnTo>
                  <a:lnTo>
                    <a:pt x="47" y="43"/>
                  </a:lnTo>
                  <a:lnTo>
                    <a:pt x="47" y="43"/>
                  </a:lnTo>
                  <a:lnTo>
                    <a:pt x="48" y="43"/>
                  </a:lnTo>
                  <a:lnTo>
                    <a:pt x="52" y="41"/>
                  </a:lnTo>
                  <a:lnTo>
                    <a:pt x="53" y="41"/>
                  </a:lnTo>
                  <a:lnTo>
                    <a:pt x="53" y="42"/>
                  </a:lnTo>
                  <a:lnTo>
                    <a:pt x="53" y="44"/>
                  </a:lnTo>
                  <a:lnTo>
                    <a:pt x="51" y="46"/>
                  </a:lnTo>
                  <a:lnTo>
                    <a:pt x="50" y="48"/>
                  </a:lnTo>
                  <a:lnTo>
                    <a:pt x="50" y="49"/>
                  </a:lnTo>
                  <a:lnTo>
                    <a:pt x="51" y="49"/>
                  </a:lnTo>
                  <a:lnTo>
                    <a:pt x="53" y="48"/>
                  </a:lnTo>
                  <a:lnTo>
                    <a:pt x="55" y="45"/>
                  </a:lnTo>
                  <a:lnTo>
                    <a:pt x="58" y="41"/>
                  </a:lnTo>
                  <a:lnTo>
                    <a:pt x="60" y="41"/>
                  </a:lnTo>
                  <a:lnTo>
                    <a:pt x="60" y="42"/>
                  </a:lnTo>
                  <a:lnTo>
                    <a:pt x="59" y="44"/>
                  </a:lnTo>
                  <a:lnTo>
                    <a:pt x="57" y="46"/>
                  </a:lnTo>
                  <a:lnTo>
                    <a:pt x="55" y="48"/>
                  </a:lnTo>
                  <a:lnTo>
                    <a:pt x="55" y="50"/>
                  </a:lnTo>
                  <a:lnTo>
                    <a:pt x="55" y="52"/>
                  </a:lnTo>
                  <a:lnTo>
                    <a:pt x="55" y="54"/>
                  </a:lnTo>
                  <a:lnTo>
                    <a:pt x="56" y="56"/>
                  </a:lnTo>
                  <a:lnTo>
                    <a:pt x="57" y="58"/>
                  </a:lnTo>
                  <a:lnTo>
                    <a:pt x="56" y="58"/>
                  </a:lnTo>
                  <a:lnTo>
                    <a:pt x="55" y="57"/>
                  </a:lnTo>
                  <a:lnTo>
                    <a:pt x="54" y="58"/>
                  </a:lnTo>
                  <a:lnTo>
                    <a:pt x="55" y="59"/>
                  </a:lnTo>
                  <a:lnTo>
                    <a:pt x="56" y="61"/>
                  </a:lnTo>
                  <a:lnTo>
                    <a:pt x="58" y="63"/>
                  </a:lnTo>
                  <a:lnTo>
                    <a:pt x="58" y="66"/>
                  </a:lnTo>
                  <a:lnTo>
                    <a:pt x="55" y="71"/>
                  </a:lnTo>
                  <a:lnTo>
                    <a:pt x="51" y="76"/>
                  </a:lnTo>
                  <a:lnTo>
                    <a:pt x="47" y="81"/>
                  </a:lnTo>
                  <a:lnTo>
                    <a:pt x="47" y="79"/>
                  </a:lnTo>
                  <a:lnTo>
                    <a:pt x="48" y="79"/>
                  </a:lnTo>
                  <a:lnTo>
                    <a:pt x="49" y="75"/>
                  </a:lnTo>
                  <a:lnTo>
                    <a:pt x="52" y="71"/>
                  </a:lnTo>
                  <a:lnTo>
                    <a:pt x="54" y="67"/>
                  </a:lnTo>
                  <a:lnTo>
                    <a:pt x="53" y="63"/>
                  </a:lnTo>
                  <a:lnTo>
                    <a:pt x="51" y="61"/>
                  </a:lnTo>
                  <a:lnTo>
                    <a:pt x="47" y="61"/>
                  </a:lnTo>
                  <a:lnTo>
                    <a:pt x="44" y="61"/>
                  </a:lnTo>
                  <a:lnTo>
                    <a:pt x="41" y="63"/>
                  </a:lnTo>
                  <a:lnTo>
                    <a:pt x="39" y="65"/>
                  </a:lnTo>
                  <a:lnTo>
                    <a:pt x="38" y="68"/>
                  </a:lnTo>
                  <a:lnTo>
                    <a:pt x="37" y="72"/>
                  </a:lnTo>
                  <a:lnTo>
                    <a:pt x="35" y="74"/>
                  </a:lnTo>
                  <a:lnTo>
                    <a:pt x="31" y="75"/>
                  </a:lnTo>
                  <a:lnTo>
                    <a:pt x="22" y="75"/>
                  </a:lnTo>
                  <a:lnTo>
                    <a:pt x="18" y="76"/>
                  </a:lnTo>
                  <a:lnTo>
                    <a:pt x="15" y="78"/>
                  </a:lnTo>
                  <a:lnTo>
                    <a:pt x="13" y="81"/>
                  </a:lnTo>
                  <a:lnTo>
                    <a:pt x="9" y="83"/>
                  </a:lnTo>
                  <a:lnTo>
                    <a:pt x="7" y="82"/>
                  </a:lnTo>
                  <a:lnTo>
                    <a:pt x="6" y="80"/>
                  </a:lnTo>
                  <a:lnTo>
                    <a:pt x="6" y="79"/>
                  </a:lnTo>
                  <a:lnTo>
                    <a:pt x="7" y="74"/>
                  </a:lnTo>
                  <a:lnTo>
                    <a:pt x="10" y="70"/>
                  </a:lnTo>
                  <a:lnTo>
                    <a:pt x="12" y="67"/>
                  </a:lnTo>
                  <a:lnTo>
                    <a:pt x="12" y="63"/>
                  </a:lnTo>
                  <a:lnTo>
                    <a:pt x="11" y="62"/>
                  </a:lnTo>
                  <a:lnTo>
                    <a:pt x="8" y="63"/>
                  </a:lnTo>
                  <a:lnTo>
                    <a:pt x="6" y="64"/>
                  </a:lnTo>
                  <a:lnTo>
                    <a:pt x="4" y="66"/>
                  </a:lnTo>
                  <a:lnTo>
                    <a:pt x="2" y="66"/>
                  </a:lnTo>
                  <a:lnTo>
                    <a:pt x="1" y="65"/>
                  </a:lnTo>
                  <a:lnTo>
                    <a:pt x="2" y="64"/>
                  </a:lnTo>
                  <a:lnTo>
                    <a:pt x="3" y="62"/>
                  </a:lnTo>
                  <a:lnTo>
                    <a:pt x="4" y="61"/>
                  </a:lnTo>
                  <a:lnTo>
                    <a:pt x="4" y="60"/>
                  </a:lnTo>
                  <a:lnTo>
                    <a:pt x="3" y="43"/>
                  </a:lnTo>
                  <a:lnTo>
                    <a:pt x="1" y="26"/>
                  </a:lnTo>
                  <a:lnTo>
                    <a:pt x="0" y="9"/>
                  </a:lnTo>
                  <a:lnTo>
                    <a:pt x="0" y="7"/>
                  </a:lnTo>
                  <a:lnTo>
                    <a:pt x="2" y="4"/>
                  </a:lnTo>
                  <a:lnTo>
                    <a:pt x="4" y="2"/>
                  </a:lnTo>
                  <a:lnTo>
                    <a:pt x="6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>
              <a:solidFill>
                <a:srgbClr val="476655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vert="horz" wrap="square" lIns="91416" tIns="45708" rIns="91416" bIns="45708" numCol="1" anchor="t" anchorCtr="0" compatLnSpc="1"/>
            <a:lstStyle/>
            <a:p>
              <a:endParaRPr lang="en-US" sz="2400"/>
            </a:p>
          </p:txBody>
        </p:sp>
        <p:sp>
          <p:nvSpPr>
            <p:cNvPr id="70" name="Freeform 148">
              <a:extLst>
                <a:ext uri="{FF2B5EF4-FFF2-40B4-BE49-F238E27FC236}">
                  <a16:creationId xmlns:a16="http://schemas.microsoft.com/office/drawing/2014/main" id="{10BBB0FD-5ABE-46AD-9E7D-9F5EE1DE5BE8}"/>
                </a:ext>
              </a:extLst>
            </p:cNvPr>
            <p:cNvSpPr/>
            <p:nvPr/>
          </p:nvSpPr>
          <p:spPr bwMode="auto">
            <a:xfrm>
              <a:off x="2951875" y="3229336"/>
              <a:ext cx="10137" cy="434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0"/>
                </a:cxn>
                <a:cxn ang="0">
                  <a:pos x="5" y="1"/>
                </a:cxn>
                <a:cxn ang="0">
                  <a:pos x="6" y="1"/>
                </a:cxn>
                <a:cxn ang="0">
                  <a:pos x="7" y="2"/>
                </a:cxn>
                <a:cxn ang="0">
                  <a:pos x="7" y="3"/>
                </a:cxn>
                <a:cxn ang="0">
                  <a:pos x="7" y="3"/>
                </a:cxn>
                <a:cxn ang="0">
                  <a:pos x="5" y="3"/>
                </a:cxn>
                <a:cxn ang="0">
                  <a:pos x="3" y="3"/>
                </a:cxn>
                <a:cxn ang="0">
                  <a:pos x="0" y="0"/>
                </a:cxn>
              </a:cxnLst>
              <a:rect l="0" t="0" r="r" b="b"/>
              <a:pathLst>
                <a:path w="7" h="3">
                  <a:moveTo>
                    <a:pt x="0" y="0"/>
                  </a:moveTo>
                  <a:lnTo>
                    <a:pt x="3" y="0"/>
                  </a:lnTo>
                  <a:lnTo>
                    <a:pt x="5" y="1"/>
                  </a:lnTo>
                  <a:lnTo>
                    <a:pt x="6" y="1"/>
                  </a:lnTo>
                  <a:lnTo>
                    <a:pt x="7" y="2"/>
                  </a:lnTo>
                  <a:lnTo>
                    <a:pt x="7" y="3"/>
                  </a:lnTo>
                  <a:lnTo>
                    <a:pt x="7" y="3"/>
                  </a:lnTo>
                  <a:lnTo>
                    <a:pt x="5" y="3"/>
                  </a:lnTo>
                  <a:lnTo>
                    <a:pt x="3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rgbClr val="476655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vert="horz" wrap="square" lIns="91416" tIns="45708" rIns="91416" bIns="45708" numCol="1" anchor="t" anchorCtr="0" compatLnSpc="1"/>
            <a:lstStyle/>
            <a:p>
              <a:endParaRPr lang="en-US" sz="2400"/>
            </a:p>
          </p:txBody>
        </p:sp>
        <p:sp>
          <p:nvSpPr>
            <p:cNvPr id="71" name="Freeform 149">
              <a:extLst>
                <a:ext uri="{FF2B5EF4-FFF2-40B4-BE49-F238E27FC236}">
                  <a16:creationId xmlns:a16="http://schemas.microsoft.com/office/drawing/2014/main" id="{97054431-93B9-451B-BFA2-11A1D3A8717A}"/>
                </a:ext>
              </a:extLst>
            </p:cNvPr>
            <p:cNvSpPr/>
            <p:nvPr/>
          </p:nvSpPr>
          <p:spPr bwMode="auto">
            <a:xfrm>
              <a:off x="2691212" y="3508824"/>
              <a:ext cx="39100" cy="23170"/>
            </a:xfrm>
            <a:custGeom>
              <a:avLst/>
              <a:gdLst/>
              <a:ahLst/>
              <a:cxnLst>
                <a:cxn ang="0">
                  <a:pos x="27" y="0"/>
                </a:cxn>
                <a:cxn ang="0">
                  <a:pos x="7" y="14"/>
                </a:cxn>
                <a:cxn ang="0">
                  <a:pos x="5" y="15"/>
                </a:cxn>
                <a:cxn ang="0">
                  <a:pos x="3" y="15"/>
                </a:cxn>
                <a:cxn ang="0">
                  <a:pos x="2" y="16"/>
                </a:cxn>
                <a:cxn ang="0">
                  <a:pos x="1" y="16"/>
                </a:cxn>
                <a:cxn ang="0">
                  <a:pos x="0" y="16"/>
                </a:cxn>
                <a:cxn ang="0">
                  <a:pos x="0" y="16"/>
                </a:cxn>
                <a:cxn ang="0">
                  <a:pos x="9" y="9"/>
                </a:cxn>
                <a:cxn ang="0">
                  <a:pos x="17" y="3"/>
                </a:cxn>
                <a:cxn ang="0">
                  <a:pos x="24" y="1"/>
                </a:cxn>
                <a:cxn ang="0">
                  <a:pos x="26" y="1"/>
                </a:cxn>
                <a:cxn ang="0">
                  <a:pos x="27" y="0"/>
                </a:cxn>
              </a:cxnLst>
              <a:rect l="0" t="0" r="r" b="b"/>
              <a:pathLst>
                <a:path w="27" h="16">
                  <a:moveTo>
                    <a:pt x="27" y="0"/>
                  </a:moveTo>
                  <a:lnTo>
                    <a:pt x="7" y="14"/>
                  </a:lnTo>
                  <a:lnTo>
                    <a:pt x="5" y="15"/>
                  </a:lnTo>
                  <a:lnTo>
                    <a:pt x="3" y="15"/>
                  </a:lnTo>
                  <a:lnTo>
                    <a:pt x="2" y="16"/>
                  </a:lnTo>
                  <a:lnTo>
                    <a:pt x="1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9" y="9"/>
                  </a:lnTo>
                  <a:lnTo>
                    <a:pt x="17" y="3"/>
                  </a:lnTo>
                  <a:lnTo>
                    <a:pt x="24" y="1"/>
                  </a:lnTo>
                  <a:lnTo>
                    <a:pt x="26" y="1"/>
                  </a:lnTo>
                  <a:lnTo>
                    <a:pt x="27" y="0"/>
                  </a:lnTo>
                  <a:close/>
                </a:path>
              </a:pathLst>
            </a:custGeom>
            <a:grpFill/>
            <a:ln>
              <a:solidFill>
                <a:srgbClr val="476655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vert="horz" wrap="square" lIns="91416" tIns="45708" rIns="91416" bIns="45708" numCol="1" anchor="t" anchorCtr="0" compatLnSpc="1"/>
            <a:lstStyle/>
            <a:p>
              <a:endParaRPr lang="en-US" sz="2400"/>
            </a:p>
          </p:txBody>
        </p:sp>
        <p:sp>
          <p:nvSpPr>
            <p:cNvPr id="72" name="Freeform 150">
              <a:extLst>
                <a:ext uri="{FF2B5EF4-FFF2-40B4-BE49-F238E27FC236}">
                  <a16:creationId xmlns:a16="http://schemas.microsoft.com/office/drawing/2014/main" id="{DC0CC1BD-8FE3-4C50-A238-358F1FC4CF5C}"/>
                </a:ext>
              </a:extLst>
            </p:cNvPr>
            <p:cNvSpPr/>
            <p:nvPr/>
          </p:nvSpPr>
          <p:spPr bwMode="auto">
            <a:xfrm>
              <a:off x="1755725" y="3853477"/>
              <a:ext cx="7241" cy="1448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" y="6"/>
                </a:cxn>
                <a:cxn ang="0">
                  <a:pos x="5" y="10"/>
                </a:cxn>
                <a:cxn ang="0">
                  <a:pos x="5" y="10"/>
                </a:cxn>
                <a:cxn ang="0">
                  <a:pos x="4" y="10"/>
                </a:cxn>
                <a:cxn ang="0">
                  <a:pos x="3" y="10"/>
                </a:cxn>
                <a:cxn ang="0">
                  <a:pos x="2" y="9"/>
                </a:cxn>
                <a:cxn ang="0">
                  <a:pos x="2" y="8"/>
                </a:cxn>
                <a:cxn ang="0">
                  <a:pos x="1" y="8"/>
                </a:cxn>
                <a:cxn ang="0">
                  <a:pos x="1" y="7"/>
                </a:cxn>
                <a:cxn ang="0">
                  <a:pos x="1" y="5"/>
                </a:cxn>
                <a:cxn ang="0">
                  <a:pos x="0" y="4"/>
                </a:cxn>
                <a:cxn ang="0">
                  <a:pos x="0" y="2"/>
                </a:cxn>
                <a:cxn ang="0">
                  <a:pos x="0" y="1"/>
                </a:cxn>
                <a:cxn ang="0">
                  <a:pos x="0" y="0"/>
                </a:cxn>
              </a:cxnLst>
              <a:rect l="0" t="0" r="r" b="b"/>
              <a:pathLst>
                <a:path w="5" h="10">
                  <a:moveTo>
                    <a:pt x="0" y="0"/>
                  </a:moveTo>
                  <a:lnTo>
                    <a:pt x="4" y="6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4" y="10"/>
                  </a:lnTo>
                  <a:lnTo>
                    <a:pt x="3" y="10"/>
                  </a:lnTo>
                  <a:lnTo>
                    <a:pt x="2" y="9"/>
                  </a:lnTo>
                  <a:lnTo>
                    <a:pt x="2" y="8"/>
                  </a:lnTo>
                  <a:lnTo>
                    <a:pt x="1" y="8"/>
                  </a:lnTo>
                  <a:lnTo>
                    <a:pt x="1" y="7"/>
                  </a:lnTo>
                  <a:lnTo>
                    <a:pt x="1" y="5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rgbClr val="476655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vert="horz" wrap="square" lIns="91416" tIns="45708" rIns="91416" bIns="45708" numCol="1" anchor="t" anchorCtr="0" compatLnSpc="1"/>
            <a:lstStyle/>
            <a:p>
              <a:endParaRPr lang="en-US" sz="2400"/>
            </a:p>
          </p:txBody>
        </p:sp>
        <p:sp>
          <p:nvSpPr>
            <p:cNvPr id="73" name="Freeform 151">
              <a:extLst>
                <a:ext uri="{FF2B5EF4-FFF2-40B4-BE49-F238E27FC236}">
                  <a16:creationId xmlns:a16="http://schemas.microsoft.com/office/drawing/2014/main" id="{6A1B45DA-C52C-4AF6-96B2-5C99576FC3B1}"/>
                </a:ext>
              </a:extLst>
            </p:cNvPr>
            <p:cNvSpPr/>
            <p:nvPr/>
          </p:nvSpPr>
          <p:spPr bwMode="auto">
            <a:xfrm>
              <a:off x="2685420" y="3951950"/>
              <a:ext cx="10137" cy="21722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4" y="1"/>
                </a:cxn>
                <a:cxn ang="0">
                  <a:pos x="6" y="3"/>
                </a:cxn>
                <a:cxn ang="0">
                  <a:pos x="7" y="6"/>
                </a:cxn>
                <a:cxn ang="0">
                  <a:pos x="6" y="10"/>
                </a:cxn>
                <a:cxn ang="0">
                  <a:pos x="4" y="15"/>
                </a:cxn>
                <a:cxn ang="0">
                  <a:pos x="4" y="15"/>
                </a:cxn>
                <a:cxn ang="0">
                  <a:pos x="3" y="15"/>
                </a:cxn>
                <a:cxn ang="0">
                  <a:pos x="2" y="15"/>
                </a:cxn>
                <a:cxn ang="0">
                  <a:pos x="1" y="14"/>
                </a:cxn>
                <a:cxn ang="0">
                  <a:pos x="0" y="13"/>
                </a:cxn>
                <a:cxn ang="0">
                  <a:pos x="1" y="10"/>
                </a:cxn>
                <a:cxn ang="0">
                  <a:pos x="3" y="7"/>
                </a:cxn>
                <a:cxn ang="0">
                  <a:pos x="4" y="5"/>
                </a:cxn>
                <a:cxn ang="0">
                  <a:pos x="3" y="2"/>
                </a:cxn>
                <a:cxn ang="0">
                  <a:pos x="2" y="0"/>
                </a:cxn>
              </a:cxnLst>
              <a:rect l="0" t="0" r="r" b="b"/>
              <a:pathLst>
                <a:path w="7" h="15">
                  <a:moveTo>
                    <a:pt x="2" y="0"/>
                  </a:moveTo>
                  <a:lnTo>
                    <a:pt x="4" y="1"/>
                  </a:lnTo>
                  <a:lnTo>
                    <a:pt x="6" y="3"/>
                  </a:lnTo>
                  <a:lnTo>
                    <a:pt x="7" y="6"/>
                  </a:lnTo>
                  <a:lnTo>
                    <a:pt x="6" y="10"/>
                  </a:lnTo>
                  <a:lnTo>
                    <a:pt x="4" y="15"/>
                  </a:lnTo>
                  <a:lnTo>
                    <a:pt x="4" y="15"/>
                  </a:lnTo>
                  <a:lnTo>
                    <a:pt x="3" y="15"/>
                  </a:lnTo>
                  <a:lnTo>
                    <a:pt x="2" y="15"/>
                  </a:lnTo>
                  <a:lnTo>
                    <a:pt x="1" y="14"/>
                  </a:lnTo>
                  <a:lnTo>
                    <a:pt x="0" y="13"/>
                  </a:lnTo>
                  <a:lnTo>
                    <a:pt x="1" y="10"/>
                  </a:lnTo>
                  <a:lnTo>
                    <a:pt x="3" y="7"/>
                  </a:lnTo>
                  <a:lnTo>
                    <a:pt x="4" y="5"/>
                  </a:lnTo>
                  <a:lnTo>
                    <a:pt x="3" y="2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solidFill>
                <a:srgbClr val="476655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vert="horz" wrap="square" lIns="91416" tIns="45708" rIns="91416" bIns="45708" numCol="1" anchor="t" anchorCtr="0" compatLnSpc="1"/>
            <a:lstStyle/>
            <a:p>
              <a:endParaRPr lang="en-US" sz="2400"/>
            </a:p>
          </p:txBody>
        </p:sp>
        <p:sp>
          <p:nvSpPr>
            <p:cNvPr id="74" name="Freeform 152">
              <a:extLst>
                <a:ext uri="{FF2B5EF4-FFF2-40B4-BE49-F238E27FC236}">
                  <a16:creationId xmlns:a16="http://schemas.microsoft.com/office/drawing/2014/main" id="{29C50216-FA11-4A6A-A0D3-A4F0908F2821}"/>
                </a:ext>
              </a:extLst>
            </p:cNvPr>
            <p:cNvSpPr/>
            <p:nvPr/>
          </p:nvSpPr>
          <p:spPr bwMode="auto">
            <a:xfrm>
              <a:off x="2669490" y="3947605"/>
              <a:ext cx="18826" cy="434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0"/>
                </a:cxn>
                <a:cxn ang="0">
                  <a:pos x="5" y="1"/>
                </a:cxn>
                <a:cxn ang="0">
                  <a:pos x="9" y="2"/>
                </a:cxn>
                <a:cxn ang="0">
                  <a:pos x="13" y="3"/>
                </a:cxn>
                <a:cxn ang="0">
                  <a:pos x="7" y="2"/>
                </a:cxn>
                <a:cxn ang="0">
                  <a:pos x="0" y="0"/>
                </a:cxn>
              </a:cxnLst>
              <a:rect l="0" t="0" r="r" b="b"/>
              <a:pathLst>
                <a:path w="13" h="3">
                  <a:moveTo>
                    <a:pt x="0" y="0"/>
                  </a:moveTo>
                  <a:lnTo>
                    <a:pt x="1" y="0"/>
                  </a:lnTo>
                  <a:lnTo>
                    <a:pt x="5" y="1"/>
                  </a:lnTo>
                  <a:lnTo>
                    <a:pt x="9" y="2"/>
                  </a:lnTo>
                  <a:lnTo>
                    <a:pt x="13" y="3"/>
                  </a:lnTo>
                  <a:lnTo>
                    <a:pt x="7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rgbClr val="476655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vert="horz" wrap="square" lIns="91416" tIns="45708" rIns="91416" bIns="45708" numCol="1" anchor="t" anchorCtr="0" compatLnSpc="1"/>
            <a:lstStyle/>
            <a:p>
              <a:endParaRPr lang="en-US" sz="2400"/>
            </a:p>
          </p:txBody>
        </p:sp>
        <p:sp>
          <p:nvSpPr>
            <p:cNvPr id="75" name="Freeform 153">
              <a:extLst>
                <a:ext uri="{FF2B5EF4-FFF2-40B4-BE49-F238E27FC236}">
                  <a16:creationId xmlns:a16="http://schemas.microsoft.com/office/drawing/2014/main" id="{BBD78554-AED3-4576-B046-B09C19EB8D06}"/>
                </a:ext>
              </a:extLst>
            </p:cNvPr>
            <p:cNvSpPr/>
            <p:nvPr/>
          </p:nvSpPr>
          <p:spPr bwMode="auto">
            <a:xfrm>
              <a:off x="2500060" y="4067800"/>
              <a:ext cx="267903" cy="76751"/>
            </a:xfrm>
            <a:custGeom>
              <a:avLst/>
              <a:gdLst/>
              <a:ahLst/>
              <a:cxnLst>
                <a:cxn ang="0">
                  <a:pos x="68" y="1"/>
                </a:cxn>
                <a:cxn ang="0">
                  <a:pos x="67" y="3"/>
                </a:cxn>
                <a:cxn ang="0">
                  <a:pos x="76" y="3"/>
                </a:cxn>
                <a:cxn ang="0">
                  <a:pos x="88" y="5"/>
                </a:cxn>
                <a:cxn ang="0">
                  <a:pos x="101" y="10"/>
                </a:cxn>
                <a:cxn ang="0">
                  <a:pos x="109" y="9"/>
                </a:cxn>
                <a:cxn ang="0">
                  <a:pos x="123" y="10"/>
                </a:cxn>
                <a:cxn ang="0">
                  <a:pos x="137" y="17"/>
                </a:cxn>
                <a:cxn ang="0">
                  <a:pos x="146" y="23"/>
                </a:cxn>
                <a:cxn ang="0">
                  <a:pos x="149" y="22"/>
                </a:cxn>
                <a:cxn ang="0">
                  <a:pos x="152" y="22"/>
                </a:cxn>
                <a:cxn ang="0">
                  <a:pos x="162" y="27"/>
                </a:cxn>
                <a:cxn ang="0">
                  <a:pos x="170" y="29"/>
                </a:cxn>
                <a:cxn ang="0">
                  <a:pos x="176" y="28"/>
                </a:cxn>
                <a:cxn ang="0">
                  <a:pos x="181" y="27"/>
                </a:cxn>
                <a:cxn ang="0">
                  <a:pos x="185" y="29"/>
                </a:cxn>
                <a:cxn ang="0">
                  <a:pos x="185" y="38"/>
                </a:cxn>
                <a:cxn ang="0">
                  <a:pos x="180" y="42"/>
                </a:cxn>
                <a:cxn ang="0">
                  <a:pos x="166" y="44"/>
                </a:cxn>
                <a:cxn ang="0">
                  <a:pos x="141" y="52"/>
                </a:cxn>
                <a:cxn ang="0">
                  <a:pos x="133" y="53"/>
                </a:cxn>
                <a:cxn ang="0">
                  <a:pos x="140" y="45"/>
                </a:cxn>
                <a:cxn ang="0">
                  <a:pos x="144" y="40"/>
                </a:cxn>
                <a:cxn ang="0">
                  <a:pos x="142" y="37"/>
                </a:cxn>
                <a:cxn ang="0">
                  <a:pos x="130" y="35"/>
                </a:cxn>
                <a:cxn ang="0">
                  <a:pos x="118" y="33"/>
                </a:cxn>
                <a:cxn ang="0">
                  <a:pos x="115" y="29"/>
                </a:cxn>
                <a:cxn ang="0">
                  <a:pos x="113" y="23"/>
                </a:cxn>
                <a:cxn ang="0">
                  <a:pos x="111" y="24"/>
                </a:cxn>
                <a:cxn ang="0">
                  <a:pos x="96" y="21"/>
                </a:cxn>
                <a:cxn ang="0">
                  <a:pos x="74" y="17"/>
                </a:cxn>
                <a:cxn ang="0">
                  <a:pos x="59" y="19"/>
                </a:cxn>
                <a:cxn ang="0">
                  <a:pos x="43" y="22"/>
                </a:cxn>
                <a:cxn ang="0">
                  <a:pos x="31" y="25"/>
                </a:cxn>
                <a:cxn ang="0">
                  <a:pos x="23" y="26"/>
                </a:cxn>
                <a:cxn ang="0">
                  <a:pos x="12" y="33"/>
                </a:cxn>
                <a:cxn ang="0">
                  <a:pos x="6" y="36"/>
                </a:cxn>
                <a:cxn ang="0">
                  <a:pos x="1" y="35"/>
                </a:cxn>
                <a:cxn ang="0">
                  <a:pos x="6" y="27"/>
                </a:cxn>
                <a:cxn ang="0">
                  <a:pos x="18" y="15"/>
                </a:cxn>
                <a:cxn ang="0">
                  <a:pos x="35" y="8"/>
                </a:cxn>
                <a:cxn ang="0">
                  <a:pos x="54" y="2"/>
                </a:cxn>
                <a:cxn ang="0">
                  <a:pos x="68" y="0"/>
                </a:cxn>
              </a:cxnLst>
              <a:rect l="0" t="0" r="r" b="b"/>
              <a:pathLst>
                <a:path w="185" h="53">
                  <a:moveTo>
                    <a:pt x="68" y="0"/>
                  </a:moveTo>
                  <a:lnTo>
                    <a:pt x="68" y="1"/>
                  </a:lnTo>
                  <a:lnTo>
                    <a:pt x="67" y="2"/>
                  </a:lnTo>
                  <a:lnTo>
                    <a:pt x="67" y="3"/>
                  </a:lnTo>
                  <a:lnTo>
                    <a:pt x="72" y="3"/>
                  </a:lnTo>
                  <a:lnTo>
                    <a:pt x="76" y="3"/>
                  </a:lnTo>
                  <a:lnTo>
                    <a:pt x="81" y="3"/>
                  </a:lnTo>
                  <a:lnTo>
                    <a:pt x="88" y="5"/>
                  </a:lnTo>
                  <a:lnTo>
                    <a:pt x="95" y="8"/>
                  </a:lnTo>
                  <a:lnTo>
                    <a:pt x="101" y="10"/>
                  </a:lnTo>
                  <a:lnTo>
                    <a:pt x="105" y="10"/>
                  </a:lnTo>
                  <a:lnTo>
                    <a:pt x="109" y="9"/>
                  </a:lnTo>
                  <a:lnTo>
                    <a:pt x="112" y="8"/>
                  </a:lnTo>
                  <a:lnTo>
                    <a:pt x="123" y="10"/>
                  </a:lnTo>
                  <a:lnTo>
                    <a:pt x="132" y="14"/>
                  </a:lnTo>
                  <a:lnTo>
                    <a:pt x="137" y="17"/>
                  </a:lnTo>
                  <a:lnTo>
                    <a:pt x="141" y="20"/>
                  </a:lnTo>
                  <a:lnTo>
                    <a:pt x="146" y="23"/>
                  </a:lnTo>
                  <a:lnTo>
                    <a:pt x="148" y="23"/>
                  </a:lnTo>
                  <a:lnTo>
                    <a:pt x="149" y="22"/>
                  </a:lnTo>
                  <a:lnTo>
                    <a:pt x="151" y="22"/>
                  </a:lnTo>
                  <a:lnTo>
                    <a:pt x="152" y="22"/>
                  </a:lnTo>
                  <a:lnTo>
                    <a:pt x="157" y="24"/>
                  </a:lnTo>
                  <a:lnTo>
                    <a:pt x="162" y="27"/>
                  </a:lnTo>
                  <a:lnTo>
                    <a:pt x="167" y="29"/>
                  </a:lnTo>
                  <a:lnTo>
                    <a:pt x="170" y="29"/>
                  </a:lnTo>
                  <a:lnTo>
                    <a:pt x="173" y="29"/>
                  </a:lnTo>
                  <a:lnTo>
                    <a:pt x="176" y="28"/>
                  </a:lnTo>
                  <a:lnTo>
                    <a:pt x="178" y="27"/>
                  </a:lnTo>
                  <a:lnTo>
                    <a:pt x="181" y="27"/>
                  </a:lnTo>
                  <a:lnTo>
                    <a:pt x="183" y="27"/>
                  </a:lnTo>
                  <a:lnTo>
                    <a:pt x="185" y="29"/>
                  </a:lnTo>
                  <a:lnTo>
                    <a:pt x="185" y="32"/>
                  </a:lnTo>
                  <a:lnTo>
                    <a:pt x="185" y="38"/>
                  </a:lnTo>
                  <a:lnTo>
                    <a:pt x="184" y="40"/>
                  </a:lnTo>
                  <a:lnTo>
                    <a:pt x="180" y="42"/>
                  </a:lnTo>
                  <a:lnTo>
                    <a:pt x="175" y="43"/>
                  </a:lnTo>
                  <a:lnTo>
                    <a:pt x="166" y="44"/>
                  </a:lnTo>
                  <a:lnTo>
                    <a:pt x="161" y="44"/>
                  </a:lnTo>
                  <a:lnTo>
                    <a:pt x="141" y="52"/>
                  </a:lnTo>
                  <a:lnTo>
                    <a:pt x="134" y="53"/>
                  </a:lnTo>
                  <a:lnTo>
                    <a:pt x="133" y="53"/>
                  </a:lnTo>
                  <a:lnTo>
                    <a:pt x="133" y="52"/>
                  </a:lnTo>
                  <a:lnTo>
                    <a:pt x="140" y="45"/>
                  </a:lnTo>
                  <a:lnTo>
                    <a:pt x="142" y="42"/>
                  </a:lnTo>
                  <a:lnTo>
                    <a:pt x="144" y="40"/>
                  </a:lnTo>
                  <a:lnTo>
                    <a:pt x="144" y="38"/>
                  </a:lnTo>
                  <a:lnTo>
                    <a:pt x="142" y="37"/>
                  </a:lnTo>
                  <a:lnTo>
                    <a:pt x="135" y="36"/>
                  </a:lnTo>
                  <a:lnTo>
                    <a:pt x="130" y="35"/>
                  </a:lnTo>
                  <a:lnTo>
                    <a:pt x="124" y="35"/>
                  </a:lnTo>
                  <a:lnTo>
                    <a:pt x="118" y="33"/>
                  </a:lnTo>
                  <a:lnTo>
                    <a:pt x="116" y="31"/>
                  </a:lnTo>
                  <a:lnTo>
                    <a:pt x="115" y="29"/>
                  </a:lnTo>
                  <a:lnTo>
                    <a:pt x="114" y="25"/>
                  </a:lnTo>
                  <a:lnTo>
                    <a:pt x="113" y="23"/>
                  </a:lnTo>
                  <a:lnTo>
                    <a:pt x="112" y="23"/>
                  </a:lnTo>
                  <a:lnTo>
                    <a:pt x="111" y="24"/>
                  </a:lnTo>
                  <a:lnTo>
                    <a:pt x="110" y="24"/>
                  </a:lnTo>
                  <a:lnTo>
                    <a:pt x="96" y="21"/>
                  </a:lnTo>
                  <a:lnTo>
                    <a:pt x="81" y="18"/>
                  </a:lnTo>
                  <a:lnTo>
                    <a:pt x="74" y="17"/>
                  </a:lnTo>
                  <a:lnTo>
                    <a:pt x="67" y="18"/>
                  </a:lnTo>
                  <a:lnTo>
                    <a:pt x="59" y="19"/>
                  </a:lnTo>
                  <a:lnTo>
                    <a:pt x="51" y="20"/>
                  </a:lnTo>
                  <a:lnTo>
                    <a:pt x="43" y="22"/>
                  </a:lnTo>
                  <a:lnTo>
                    <a:pt x="36" y="23"/>
                  </a:lnTo>
                  <a:lnTo>
                    <a:pt x="31" y="25"/>
                  </a:lnTo>
                  <a:lnTo>
                    <a:pt x="28" y="25"/>
                  </a:lnTo>
                  <a:lnTo>
                    <a:pt x="23" y="26"/>
                  </a:lnTo>
                  <a:lnTo>
                    <a:pt x="18" y="27"/>
                  </a:lnTo>
                  <a:lnTo>
                    <a:pt x="12" y="33"/>
                  </a:lnTo>
                  <a:lnTo>
                    <a:pt x="9" y="36"/>
                  </a:lnTo>
                  <a:lnTo>
                    <a:pt x="6" y="36"/>
                  </a:lnTo>
                  <a:lnTo>
                    <a:pt x="3" y="35"/>
                  </a:lnTo>
                  <a:lnTo>
                    <a:pt x="1" y="35"/>
                  </a:lnTo>
                  <a:lnTo>
                    <a:pt x="0" y="34"/>
                  </a:lnTo>
                  <a:lnTo>
                    <a:pt x="6" y="27"/>
                  </a:lnTo>
                  <a:lnTo>
                    <a:pt x="12" y="19"/>
                  </a:lnTo>
                  <a:lnTo>
                    <a:pt x="18" y="15"/>
                  </a:lnTo>
                  <a:lnTo>
                    <a:pt x="26" y="11"/>
                  </a:lnTo>
                  <a:lnTo>
                    <a:pt x="35" y="8"/>
                  </a:lnTo>
                  <a:lnTo>
                    <a:pt x="45" y="4"/>
                  </a:lnTo>
                  <a:lnTo>
                    <a:pt x="54" y="2"/>
                  </a:lnTo>
                  <a:lnTo>
                    <a:pt x="62" y="1"/>
                  </a:lnTo>
                  <a:lnTo>
                    <a:pt x="68" y="0"/>
                  </a:lnTo>
                  <a:close/>
                </a:path>
              </a:pathLst>
            </a:custGeom>
            <a:grpFill/>
            <a:ln>
              <a:solidFill>
                <a:srgbClr val="476655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vert="horz" wrap="square" lIns="91416" tIns="45708" rIns="91416" bIns="45708" numCol="1" anchor="t" anchorCtr="0" compatLnSpc="1"/>
            <a:lstStyle/>
            <a:p>
              <a:endParaRPr lang="en-US" sz="2400"/>
            </a:p>
          </p:txBody>
        </p:sp>
        <p:sp>
          <p:nvSpPr>
            <p:cNvPr id="76" name="Freeform 154">
              <a:extLst>
                <a:ext uri="{FF2B5EF4-FFF2-40B4-BE49-F238E27FC236}">
                  <a16:creationId xmlns:a16="http://schemas.microsoft.com/office/drawing/2014/main" id="{F0965E19-14EC-4323-8E8D-C27EC4201477}"/>
                </a:ext>
              </a:extLst>
            </p:cNvPr>
            <p:cNvSpPr/>
            <p:nvPr/>
          </p:nvSpPr>
          <p:spPr bwMode="auto">
            <a:xfrm>
              <a:off x="2888157" y="2610988"/>
              <a:ext cx="5792" cy="289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1"/>
                </a:cxn>
                <a:cxn ang="0">
                  <a:pos x="4" y="2"/>
                </a:cxn>
                <a:cxn ang="0">
                  <a:pos x="1" y="1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" h="2">
                  <a:moveTo>
                    <a:pt x="0" y="0"/>
                  </a:moveTo>
                  <a:lnTo>
                    <a:pt x="2" y="1"/>
                  </a:lnTo>
                  <a:lnTo>
                    <a:pt x="4" y="2"/>
                  </a:lnTo>
                  <a:lnTo>
                    <a:pt x="1" y="1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rgbClr val="476655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vert="horz" wrap="square" lIns="91416" tIns="45708" rIns="91416" bIns="45708" numCol="1" anchor="t" anchorCtr="0" compatLnSpc="1"/>
            <a:lstStyle/>
            <a:p>
              <a:endParaRPr lang="en-US" sz="2400"/>
            </a:p>
          </p:txBody>
        </p:sp>
        <p:sp>
          <p:nvSpPr>
            <p:cNvPr id="77" name="Freeform 155">
              <a:extLst>
                <a:ext uri="{FF2B5EF4-FFF2-40B4-BE49-F238E27FC236}">
                  <a16:creationId xmlns:a16="http://schemas.microsoft.com/office/drawing/2014/main" id="{DF8A4F49-9D9A-49CE-8650-FB78AFD4519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93950" y="2613884"/>
              <a:ext cx="28962" cy="17377"/>
            </a:xfrm>
            <a:custGeom>
              <a:avLst/>
              <a:gdLst/>
              <a:ahLst/>
              <a:cxnLst>
                <a:cxn ang="0">
                  <a:pos x="2" y="1"/>
                </a:cxn>
                <a:cxn ang="0">
                  <a:pos x="20" y="12"/>
                </a:cxn>
                <a:cxn ang="0">
                  <a:pos x="2" y="1"/>
                </a:cxn>
                <a:cxn ang="0">
                  <a:pos x="0" y="0"/>
                </a:cxn>
                <a:cxn ang="0">
                  <a:pos x="1" y="1"/>
                </a:cxn>
                <a:cxn ang="0">
                  <a:pos x="2" y="1"/>
                </a:cxn>
                <a:cxn ang="0">
                  <a:pos x="0" y="0"/>
                </a:cxn>
              </a:cxnLst>
              <a:rect l="0" t="0" r="r" b="b"/>
              <a:pathLst>
                <a:path w="20" h="12">
                  <a:moveTo>
                    <a:pt x="2" y="1"/>
                  </a:moveTo>
                  <a:lnTo>
                    <a:pt x="20" y="12"/>
                  </a:lnTo>
                  <a:lnTo>
                    <a:pt x="2" y="1"/>
                  </a:lnTo>
                  <a:close/>
                  <a:moveTo>
                    <a:pt x="0" y="0"/>
                  </a:moveTo>
                  <a:lnTo>
                    <a:pt x="1" y="1"/>
                  </a:lnTo>
                  <a:lnTo>
                    <a:pt x="2" y="1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rgbClr val="476655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vert="horz" wrap="square" lIns="91416" tIns="45708" rIns="91416" bIns="45708" numCol="1" anchor="t" anchorCtr="0" compatLnSpc="1"/>
            <a:lstStyle/>
            <a:p>
              <a:endParaRPr lang="en-US" sz="2400"/>
            </a:p>
          </p:txBody>
        </p:sp>
        <p:sp>
          <p:nvSpPr>
            <p:cNvPr id="78" name="Freeform 156">
              <a:extLst>
                <a:ext uri="{FF2B5EF4-FFF2-40B4-BE49-F238E27FC236}">
                  <a16:creationId xmlns:a16="http://schemas.microsoft.com/office/drawing/2014/main" id="{5F4F5785-E42D-4CBF-B82E-BC22595E8054}"/>
                </a:ext>
              </a:extLst>
            </p:cNvPr>
            <p:cNvSpPr/>
            <p:nvPr/>
          </p:nvSpPr>
          <p:spPr bwMode="auto">
            <a:xfrm>
              <a:off x="2831680" y="2580577"/>
              <a:ext cx="7241" cy="289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" y="2"/>
                </a:cxn>
                <a:cxn ang="0">
                  <a:pos x="3" y="2"/>
                </a:cxn>
                <a:cxn ang="0">
                  <a:pos x="0" y="0"/>
                </a:cxn>
              </a:cxnLst>
              <a:rect l="0" t="0" r="r" b="b"/>
              <a:pathLst>
                <a:path w="5" h="2">
                  <a:moveTo>
                    <a:pt x="0" y="0"/>
                  </a:moveTo>
                  <a:lnTo>
                    <a:pt x="5" y="2"/>
                  </a:lnTo>
                  <a:lnTo>
                    <a:pt x="3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rgbClr val="476655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vert="horz" wrap="square" lIns="91416" tIns="45708" rIns="91416" bIns="45708" numCol="1" anchor="t" anchorCtr="0" compatLnSpc="1"/>
            <a:lstStyle/>
            <a:p>
              <a:endParaRPr lang="en-US" sz="2400"/>
            </a:p>
          </p:txBody>
        </p:sp>
        <p:sp>
          <p:nvSpPr>
            <p:cNvPr id="79" name="Freeform 157">
              <a:extLst>
                <a:ext uri="{FF2B5EF4-FFF2-40B4-BE49-F238E27FC236}">
                  <a16:creationId xmlns:a16="http://schemas.microsoft.com/office/drawing/2014/main" id="{147D3171-B956-4FB8-9960-0F5E7E03DECE}"/>
                </a:ext>
              </a:extLst>
            </p:cNvPr>
            <p:cNvSpPr/>
            <p:nvPr/>
          </p:nvSpPr>
          <p:spPr bwMode="auto">
            <a:xfrm>
              <a:off x="2838921" y="2583473"/>
              <a:ext cx="26066" cy="1303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8" y="9"/>
                </a:cxn>
                <a:cxn ang="0">
                  <a:pos x="9" y="5"/>
                </a:cxn>
                <a:cxn ang="0">
                  <a:pos x="0" y="0"/>
                </a:cxn>
              </a:cxnLst>
              <a:rect l="0" t="0" r="r" b="b"/>
              <a:pathLst>
                <a:path w="18" h="9">
                  <a:moveTo>
                    <a:pt x="0" y="0"/>
                  </a:moveTo>
                  <a:lnTo>
                    <a:pt x="18" y="9"/>
                  </a:lnTo>
                  <a:lnTo>
                    <a:pt x="9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rgbClr val="476655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vert="horz" wrap="square" lIns="91416" tIns="45708" rIns="91416" bIns="45708" numCol="1" anchor="t" anchorCtr="0" compatLnSpc="1"/>
            <a:lstStyle/>
            <a:p>
              <a:endParaRPr lang="en-US" sz="2400"/>
            </a:p>
          </p:txBody>
        </p:sp>
        <p:sp>
          <p:nvSpPr>
            <p:cNvPr id="80" name="Freeform 158">
              <a:extLst>
                <a:ext uri="{FF2B5EF4-FFF2-40B4-BE49-F238E27FC236}">
                  <a16:creationId xmlns:a16="http://schemas.microsoft.com/office/drawing/2014/main" id="{623C167F-22DD-4151-A114-4A5BADF0BBD3}"/>
                </a:ext>
              </a:extLst>
            </p:cNvPr>
            <p:cNvSpPr/>
            <p:nvPr/>
          </p:nvSpPr>
          <p:spPr bwMode="auto">
            <a:xfrm>
              <a:off x="2668042" y="2509619"/>
              <a:ext cx="14481" cy="434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" y="3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0" h="3">
                  <a:moveTo>
                    <a:pt x="0" y="0"/>
                  </a:moveTo>
                  <a:lnTo>
                    <a:pt x="10" y="3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rgbClr val="476655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vert="horz" wrap="square" lIns="91416" tIns="45708" rIns="91416" bIns="45708" numCol="1" anchor="t" anchorCtr="0" compatLnSpc="1"/>
            <a:lstStyle/>
            <a:p>
              <a:endParaRPr lang="en-US" sz="2400"/>
            </a:p>
          </p:txBody>
        </p:sp>
        <p:sp>
          <p:nvSpPr>
            <p:cNvPr id="81" name="Freeform 159">
              <a:extLst>
                <a:ext uri="{FF2B5EF4-FFF2-40B4-BE49-F238E27FC236}">
                  <a16:creationId xmlns:a16="http://schemas.microsoft.com/office/drawing/2014/main" id="{D86920CE-4097-4271-B7E9-79B4C42EF4BB}"/>
                </a:ext>
              </a:extLst>
            </p:cNvPr>
            <p:cNvSpPr/>
            <p:nvPr/>
          </p:nvSpPr>
          <p:spPr bwMode="auto">
            <a:xfrm>
              <a:off x="2778100" y="4104002"/>
              <a:ext cx="149157" cy="66614"/>
            </a:xfrm>
            <a:custGeom>
              <a:avLst/>
              <a:gdLst/>
              <a:ahLst/>
              <a:cxnLst>
                <a:cxn ang="0">
                  <a:pos x="72" y="0"/>
                </a:cxn>
                <a:cxn ang="0">
                  <a:pos x="78" y="3"/>
                </a:cxn>
                <a:cxn ang="0">
                  <a:pos x="84" y="1"/>
                </a:cxn>
                <a:cxn ang="0">
                  <a:pos x="91" y="1"/>
                </a:cxn>
                <a:cxn ang="0">
                  <a:pos x="99" y="4"/>
                </a:cxn>
                <a:cxn ang="0">
                  <a:pos x="103" y="10"/>
                </a:cxn>
                <a:cxn ang="0">
                  <a:pos x="97" y="17"/>
                </a:cxn>
                <a:cxn ang="0">
                  <a:pos x="94" y="16"/>
                </a:cxn>
                <a:cxn ang="0">
                  <a:pos x="84" y="16"/>
                </a:cxn>
                <a:cxn ang="0">
                  <a:pos x="74" y="21"/>
                </a:cxn>
                <a:cxn ang="0">
                  <a:pos x="67" y="27"/>
                </a:cxn>
                <a:cxn ang="0">
                  <a:pos x="65" y="25"/>
                </a:cxn>
                <a:cxn ang="0">
                  <a:pos x="60" y="25"/>
                </a:cxn>
                <a:cxn ang="0">
                  <a:pos x="51" y="34"/>
                </a:cxn>
                <a:cxn ang="0">
                  <a:pos x="45" y="36"/>
                </a:cxn>
                <a:cxn ang="0">
                  <a:pos x="42" y="34"/>
                </a:cxn>
                <a:cxn ang="0">
                  <a:pos x="37" y="35"/>
                </a:cxn>
                <a:cxn ang="0">
                  <a:pos x="29" y="39"/>
                </a:cxn>
                <a:cxn ang="0">
                  <a:pos x="22" y="39"/>
                </a:cxn>
                <a:cxn ang="0">
                  <a:pos x="17" y="41"/>
                </a:cxn>
                <a:cxn ang="0">
                  <a:pos x="11" y="46"/>
                </a:cxn>
                <a:cxn ang="0">
                  <a:pos x="3" y="44"/>
                </a:cxn>
                <a:cxn ang="0">
                  <a:pos x="0" y="40"/>
                </a:cxn>
                <a:cxn ang="0">
                  <a:pos x="3" y="36"/>
                </a:cxn>
                <a:cxn ang="0">
                  <a:pos x="9" y="35"/>
                </a:cxn>
                <a:cxn ang="0">
                  <a:pos x="19" y="35"/>
                </a:cxn>
                <a:cxn ang="0">
                  <a:pos x="25" y="35"/>
                </a:cxn>
                <a:cxn ang="0">
                  <a:pos x="30" y="31"/>
                </a:cxn>
                <a:cxn ang="0">
                  <a:pos x="29" y="24"/>
                </a:cxn>
                <a:cxn ang="0">
                  <a:pos x="17" y="15"/>
                </a:cxn>
                <a:cxn ang="0">
                  <a:pos x="17" y="9"/>
                </a:cxn>
                <a:cxn ang="0">
                  <a:pos x="21" y="6"/>
                </a:cxn>
                <a:cxn ang="0">
                  <a:pos x="28" y="6"/>
                </a:cxn>
                <a:cxn ang="0">
                  <a:pos x="34" y="7"/>
                </a:cxn>
                <a:cxn ang="0">
                  <a:pos x="45" y="6"/>
                </a:cxn>
                <a:cxn ang="0">
                  <a:pos x="61" y="1"/>
                </a:cxn>
              </a:cxnLst>
              <a:rect l="0" t="0" r="r" b="b"/>
              <a:pathLst>
                <a:path w="103" h="46">
                  <a:moveTo>
                    <a:pt x="69" y="0"/>
                  </a:moveTo>
                  <a:lnTo>
                    <a:pt x="72" y="0"/>
                  </a:lnTo>
                  <a:lnTo>
                    <a:pt x="75" y="2"/>
                  </a:lnTo>
                  <a:lnTo>
                    <a:pt x="78" y="3"/>
                  </a:lnTo>
                  <a:lnTo>
                    <a:pt x="81" y="2"/>
                  </a:lnTo>
                  <a:lnTo>
                    <a:pt x="84" y="1"/>
                  </a:lnTo>
                  <a:lnTo>
                    <a:pt x="88" y="0"/>
                  </a:lnTo>
                  <a:lnTo>
                    <a:pt x="91" y="1"/>
                  </a:lnTo>
                  <a:lnTo>
                    <a:pt x="95" y="2"/>
                  </a:lnTo>
                  <a:lnTo>
                    <a:pt x="99" y="4"/>
                  </a:lnTo>
                  <a:lnTo>
                    <a:pt x="102" y="7"/>
                  </a:lnTo>
                  <a:lnTo>
                    <a:pt x="103" y="10"/>
                  </a:lnTo>
                  <a:lnTo>
                    <a:pt x="102" y="14"/>
                  </a:lnTo>
                  <a:lnTo>
                    <a:pt x="97" y="17"/>
                  </a:lnTo>
                  <a:lnTo>
                    <a:pt x="96" y="17"/>
                  </a:lnTo>
                  <a:lnTo>
                    <a:pt x="94" y="16"/>
                  </a:lnTo>
                  <a:lnTo>
                    <a:pt x="92" y="15"/>
                  </a:lnTo>
                  <a:lnTo>
                    <a:pt x="84" y="16"/>
                  </a:lnTo>
                  <a:lnTo>
                    <a:pt x="77" y="19"/>
                  </a:lnTo>
                  <a:lnTo>
                    <a:pt x="74" y="21"/>
                  </a:lnTo>
                  <a:lnTo>
                    <a:pt x="71" y="25"/>
                  </a:lnTo>
                  <a:lnTo>
                    <a:pt x="67" y="27"/>
                  </a:lnTo>
                  <a:lnTo>
                    <a:pt x="66" y="26"/>
                  </a:lnTo>
                  <a:lnTo>
                    <a:pt x="65" y="25"/>
                  </a:lnTo>
                  <a:lnTo>
                    <a:pt x="64" y="24"/>
                  </a:lnTo>
                  <a:lnTo>
                    <a:pt x="60" y="25"/>
                  </a:lnTo>
                  <a:lnTo>
                    <a:pt x="57" y="28"/>
                  </a:lnTo>
                  <a:lnTo>
                    <a:pt x="51" y="34"/>
                  </a:lnTo>
                  <a:lnTo>
                    <a:pt x="47" y="36"/>
                  </a:lnTo>
                  <a:lnTo>
                    <a:pt x="45" y="36"/>
                  </a:lnTo>
                  <a:lnTo>
                    <a:pt x="43" y="34"/>
                  </a:lnTo>
                  <a:lnTo>
                    <a:pt x="42" y="34"/>
                  </a:lnTo>
                  <a:lnTo>
                    <a:pt x="41" y="34"/>
                  </a:lnTo>
                  <a:lnTo>
                    <a:pt x="37" y="35"/>
                  </a:lnTo>
                  <a:lnTo>
                    <a:pt x="33" y="38"/>
                  </a:lnTo>
                  <a:lnTo>
                    <a:pt x="29" y="39"/>
                  </a:lnTo>
                  <a:lnTo>
                    <a:pt x="26" y="40"/>
                  </a:lnTo>
                  <a:lnTo>
                    <a:pt x="22" y="39"/>
                  </a:lnTo>
                  <a:lnTo>
                    <a:pt x="19" y="40"/>
                  </a:lnTo>
                  <a:lnTo>
                    <a:pt x="17" y="41"/>
                  </a:lnTo>
                  <a:lnTo>
                    <a:pt x="13" y="45"/>
                  </a:lnTo>
                  <a:lnTo>
                    <a:pt x="11" y="46"/>
                  </a:lnTo>
                  <a:lnTo>
                    <a:pt x="7" y="45"/>
                  </a:lnTo>
                  <a:lnTo>
                    <a:pt x="3" y="44"/>
                  </a:lnTo>
                  <a:lnTo>
                    <a:pt x="0" y="41"/>
                  </a:lnTo>
                  <a:lnTo>
                    <a:pt x="0" y="40"/>
                  </a:lnTo>
                  <a:lnTo>
                    <a:pt x="0" y="39"/>
                  </a:lnTo>
                  <a:lnTo>
                    <a:pt x="3" y="36"/>
                  </a:lnTo>
                  <a:lnTo>
                    <a:pt x="4" y="36"/>
                  </a:lnTo>
                  <a:lnTo>
                    <a:pt x="9" y="35"/>
                  </a:lnTo>
                  <a:lnTo>
                    <a:pt x="15" y="34"/>
                  </a:lnTo>
                  <a:lnTo>
                    <a:pt x="19" y="35"/>
                  </a:lnTo>
                  <a:lnTo>
                    <a:pt x="22" y="35"/>
                  </a:lnTo>
                  <a:lnTo>
                    <a:pt x="25" y="35"/>
                  </a:lnTo>
                  <a:lnTo>
                    <a:pt x="27" y="34"/>
                  </a:lnTo>
                  <a:lnTo>
                    <a:pt x="30" y="31"/>
                  </a:lnTo>
                  <a:lnTo>
                    <a:pt x="31" y="27"/>
                  </a:lnTo>
                  <a:lnTo>
                    <a:pt x="29" y="24"/>
                  </a:lnTo>
                  <a:lnTo>
                    <a:pt x="20" y="16"/>
                  </a:lnTo>
                  <a:lnTo>
                    <a:pt x="17" y="15"/>
                  </a:lnTo>
                  <a:lnTo>
                    <a:pt x="16" y="13"/>
                  </a:lnTo>
                  <a:lnTo>
                    <a:pt x="17" y="9"/>
                  </a:lnTo>
                  <a:lnTo>
                    <a:pt x="18" y="6"/>
                  </a:lnTo>
                  <a:lnTo>
                    <a:pt x="21" y="6"/>
                  </a:lnTo>
                  <a:lnTo>
                    <a:pt x="24" y="6"/>
                  </a:lnTo>
                  <a:lnTo>
                    <a:pt x="28" y="6"/>
                  </a:lnTo>
                  <a:lnTo>
                    <a:pt x="31" y="7"/>
                  </a:lnTo>
                  <a:lnTo>
                    <a:pt x="34" y="7"/>
                  </a:lnTo>
                  <a:lnTo>
                    <a:pt x="35" y="8"/>
                  </a:lnTo>
                  <a:lnTo>
                    <a:pt x="45" y="6"/>
                  </a:lnTo>
                  <a:lnTo>
                    <a:pt x="53" y="3"/>
                  </a:lnTo>
                  <a:lnTo>
                    <a:pt x="61" y="1"/>
                  </a:lnTo>
                  <a:lnTo>
                    <a:pt x="69" y="0"/>
                  </a:lnTo>
                  <a:close/>
                </a:path>
              </a:pathLst>
            </a:custGeom>
            <a:grpFill/>
            <a:ln>
              <a:solidFill>
                <a:srgbClr val="476655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vert="horz" wrap="square" lIns="91416" tIns="45708" rIns="91416" bIns="45708" numCol="1" anchor="t" anchorCtr="0" compatLnSpc="1"/>
            <a:lstStyle/>
            <a:p>
              <a:endParaRPr lang="en-US" sz="2400"/>
            </a:p>
          </p:txBody>
        </p:sp>
        <p:sp>
          <p:nvSpPr>
            <p:cNvPr id="82" name="Freeform 160">
              <a:extLst>
                <a:ext uri="{FF2B5EF4-FFF2-40B4-BE49-F238E27FC236}">
                  <a16:creationId xmlns:a16="http://schemas.microsoft.com/office/drawing/2014/main" id="{9BF27316-2AC5-455A-A94E-6E9E7E8938DD}"/>
                </a:ext>
              </a:extLst>
            </p:cNvPr>
            <p:cNvSpPr/>
            <p:nvPr/>
          </p:nvSpPr>
          <p:spPr bwMode="auto">
            <a:xfrm>
              <a:off x="2950426" y="4102554"/>
              <a:ext cx="28962" cy="21722"/>
            </a:xfrm>
            <a:custGeom>
              <a:avLst/>
              <a:gdLst/>
              <a:ahLst/>
              <a:cxnLst>
                <a:cxn ang="0">
                  <a:pos x="15" y="0"/>
                </a:cxn>
                <a:cxn ang="0">
                  <a:pos x="17" y="0"/>
                </a:cxn>
                <a:cxn ang="0">
                  <a:pos x="20" y="3"/>
                </a:cxn>
                <a:cxn ang="0">
                  <a:pos x="20" y="6"/>
                </a:cxn>
                <a:cxn ang="0">
                  <a:pos x="18" y="9"/>
                </a:cxn>
                <a:cxn ang="0">
                  <a:pos x="14" y="12"/>
                </a:cxn>
                <a:cxn ang="0">
                  <a:pos x="10" y="14"/>
                </a:cxn>
                <a:cxn ang="0">
                  <a:pos x="6" y="15"/>
                </a:cxn>
                <a:cxn ang="0">
                  <a:pos x="2" y="15"/>
                </a:cxn>
                <a:cxn ang="0">
                  <a:pos x="1" y="14"/>
                </a:cxn>
                <a:cxn ang="0">
                  <a:pos x="1" y="13"/>
                </a:cxn>
                <a:cxn ang="0">
                  <a:pos x="1" y="12"/>
                </a:cxn>
                <a:cxn ang="0">
                  <a:pos x="0" y="11"/>
                </a:cxn>
                <a:cxn ang="0">
                  <a:pos x="0" y="7"/>
                </a:cxn>
                <a:cxn ang="0">
                  <a:pos x="2" y="6"/>
                </a:cxn>
                <a:cxn ang="0">
                  <a:pos x="4" y="4"/>
                </a:cxn>
                <a:cxn ang="0">
                  <a:pos x="8" y="2"/>
                </a:cxn>
                <a:cxn ang="0">
                  <a:pos x="12" y="1"/>
                </a:cxn>
                <a:cxn ang="0">
                  <a:pos x="15" y="0"/>
                </a:cxn>
              </a:cxnLst>
              <a:rect l="0" t="0" r="r" b="b"/>
              <a:pathLst>
                <a:path w="20" h="15">
                  <a:moveTo>
                    <a:pt x="15" y="0"/>
                  </a:moveTo>
                  <a:lnTo>
                    <a:pt x="17" y="0"/>
                  </a:lnTo>
                  <a:lnTo>
                    <a:pt x="20" y="3"/>
                  </a:lnTo>
                  <a:lnTo>
                    <a:pt x="20" y="6"/>
                  </a:lnTo>
                  <a:lnTo>
                    <a:pt x="18" y="9"/>
                  </a:lnTo>
                  <a:lnTo>
                    <a:pt x="14" y="12"/>
                  </a:lnTo>
                  <a:lnTo>
                    <a:pt x="10" y="14"/>
                  </a:lnTo>
                  <a:lnTo>
                    <a:pt x="6" y="15"/>
                  </a:lnTo>
                  <a:lnTo>
                    <a:pt x="2" y="15"/>
                  </a:lnTo>
                  <a:lnTo>
                    <a:pt x="1" y="14"/>
                  </a:lnTo>
                  <a:lnTo>
                    <a:pt x="1" y="13"/>
                  </a:lnTo>
                  <a:lnTo>
                    <a:pt x="1" y="12"/>
                  </a:lnTo>
                  <a:lnTo>
                    <a:pt x="0" y="11"/>
                  </a:lnTo>
                  <a:lnTo>
                    <a:pt x="0" y="7"/>
                  </a:lnTo>
                  <a:lnTo>
                    <a:pt x="2" y="6"/>
                  </a:lnTo>
                  <a:lnTo>
                    <a:pt x="4" y="4"/>
                  </a:lnTo>
                  <a:lnTo>
                    <a:pt x="8" y="2"/>
                  </a:lnTo>
                  <a:lnTo>
                    <a:pt x="12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solidFill>
                <a:srgbClr val="476655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vert="horz" wrap="square" lIns="91416" tIns="45708" rIns="91416" bIns="45708" numCol="1" anchor="t" anchorCtr="0" compatLnSpc="1"/>
            <a:lstStyle/>
            <a:p>
              <a:endParaRPr lang="en-US" sz="2400"/>
            </a:p>
          </p:txBody>
        </p:sp>
        <p:sp>
          <p:nvSpPr>
            <p:cNvPr id="83" name="Freeform 161">
              <a:extLst>
                <a:ext uri="{FF2B5EF4-FFF2-40B4-BE49-F238E27FC236}">
                  <a16:creationId xmlns:a16="http://schemas.microsoft.com/office/drawing/2014/main" id="{0D761533-C6B2-4E99-A7AF-6AA96996DFC7}"/>
                </a:ext>
              </a:extLst>
            </p:cNvPr>
            <p:cNvSpPr/>
            <p:nvPr/>
          </p:nvSpPr>
          <p:spPr bwMode="auto">
            <a:xfrm>
              <a:off x="2319044" y="4652841"/>
              <a:ext cx="20274" cy="2172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2"/>
                </a:cxn>
                <a:cxn ang="0">
                  <a:pos x="7" y="4"/>
                </a:cxn>
                <a:cxn ang="0">
                  <a:pos x="10" y="5"/>
                </a:cxn>
                <a:cxn ang="0">
                  <a:pos x="13" y="7"/>
                </a:cxn>
                <a:cxn ang="0">
                  <a:pos x="14" y="10"/>
                </a:cxn>
                <a:cxn ang="0">
                  <a:pos x="13" y="13"/>
                </a:cxn>
                <a:cxn ang="0">
                  <a:pos x="10" y="15"/>
                </a:cxn>
                <a:cxn ang="0">
                  <a:pos x="6" y="15"/>
                </a:cxn>
                <a:cxn ang="0">
                  <a:pos x="2" y="14"/>
                </a:cxn>
                <a:cxn ang="0">
                  <a:pos x="1" y="12"/>
                </a:cxn>
                <a:cxn ang="0">
                  <a:pos x="0" y="8"/>
                </a:cxn>
                <a:cxn ang="0">
                  <a:pos x="0" y="4"/>
                </a:cxn>
                <a:cxn ang="0">
                  <a:pos x="0" y="1"/>
                </a:cxn>
                <a:cxn ang="0">
                  <a:pos x="0" y="0"/>
                </a:cxn>
              </a:cxnLst>
              <a:rect l="0" t="0" r="r" b="b"/>
              <a:pathLst>
                <a:path w="14" h="15">
                  <a:moveTo>
                    <a:pt x="0" y="0"/>
                  </a:moveTo>
                  <a:lnTo>
                    <a:pt x="3" y="2"/>
                  </a:lnTo>
                  <a:lnTo>
                    <a:pt x="7" y="4"/>
                  </a:lnTo>
                  <a:lnTo>
                    <a:pt x="10" y="5"/>
                  </a:lnTo>
                  <a:lnTo>
                    <a:pt x="13" y="7"/>
                  </a:lnTo>
                  <a:lnTo>
                    <a:pt x="14" y="10"/>
                  </a:lnTo>
                  <a:lnTo>
                    <a:pt x="13" y="13"/>
                  </a:lnTo>
                  <a:lnTo>
                    <a:pt x="10" y="15"/>
                  </a:lnTo>
                  <a:lnTo>
                    <a:pt x="6" y="15"/>
                  </a:lnTo>
                  <a:lnTo>
                    <a:pt x="2" y="14"/>
                  </a:lnTo>
                  <a:lnTo>
                    <a:pt x="1" y="12"/>
                  </a:lnTo>
                  <a:lnTo>
                    <a:pt x="0" y="8"/>
                  </a:lnTo>
                  <a:lnTo>
                    <a:pt x="0" y="4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rgbClr val="476655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vert="horz" wrap="square" lIns="91416" tIns="45708" rIns="91416" bIns="45708" numCol="1" anchor="t" anchorCtr="0" compatLnSpc="1"/>
            <a:lstStyle/>
            <a:p>
              <a:endParaRPr lang="en-US" sz="2400"/>
            </a:p>
          </p:txBody>
        </p:sp>
        <p:sp>
          <p:nvSpPr>
            <p:cNvPr id="84" name="Freeform 162">
              <a:extLst>
                <a:ext uri="{FF2B5EF4-FFF2-40B4-BE49-F238E27FC236}">
                  <a16:creationId xmlns:a16="http://schemas.microsoft.com/office/drawing/2014/main" id="{C30E8030-5A4A-4186-81BC-E68CA466DFD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37138" y="2674705"/>
              <a:ext cx="1973792" cy="2243143"/>
            </a:xfrm>
            <a:custGeom>
              <a:avLst/>
              <a:gdLst/>
              <a:ahLst/>
              <a:cxnLst>
                <a:cxn ang="0">
                  <a:pos x="782" y="897"/>
                </a:cxn>
                <a:cxn ang="0">
                  <a:pos x="586" y="158"/>
                </a:cxn>
                <a:cxn ang="0">
                  <a:pos x="232" y="0"/>
                </a:cxn>
                <a:cxn ang="0">
                  <a:pos x="289" y="51"/>
                </a:cxn>
                <a:cxn ang="0">
                  <a:pos x="376" y="78"/>
                </a:cxn>
                <a:cxn ang="0">
                  <a:pos x="458" y="132"/>
                </a:cxn>
                <a:cxn ang="0">
                  <a:pos x="545" y="128"/>
                </a:cxn>
                <a:cxn ang="0">
                  <a:pos x="553" y="51"/>
                </a:cxn>
                <a:cxn ang="0">
                  <a:pos x="615" y="130"/>
                </a:cxn>
                <a:cxn ang="0">
                  <a:pos x="631" y="133"/>
                </a:cxn>
                <a:cxn ang="0">
                  <a:pos x="604" y="179"/>
                </a:cxn>
                <a:cxn ang="0">
                  <a:pos x="573" y="211"/>
                </a:cxn>
                <a:cxn ang="0">
                  <a:pos x="574" y="302"/>
                </a:cxn>
                <a:cxn ang="0">
                  <a:pos x="712" y="381"/>
                </a:cxn>
                <a:cxn ang="0">
                  <a:pos x="745" y="364"/>
                </a:cxn>
                <a:cxn ang="0">
                  <a:pos x="713" y="225"/>
                </a:cxn>
                <a:cxn ang="0">
                  <a:pos x="792" y="209"/>
                </a:cxn>
                <a:cxn ang="0">
                  <a:pos x="835" y="246"/>
                </a:cxn>
                <a:cxn ang="0">
                  <a:pos x="869" y="234"/>
                </a:cxn>
                <a:cxn ang="0">
                  <a:pos x="934" y="306"/>
                </a:cxn>
                <a:cxn ang="0">
                  <a:pos x="897" y="394"/>
                </a:cxn>
                <a:cxn ang="0">
                  <a:pos x="914" y="427"/>
                </a:cxn>
                <a:cxn ang="0">
                  <a:pos x="919" y="498"/>
                </a:cxn>
                <a:cxn ang="0">
                  <a:pos x="861" y="637"/>
                </a:cxn>
                <a:cxn ang="0">
                  <a:pos x="860" y="686"/>
                </a:cxn>
                <a:cxn ang="0">
                  <a:pos x="812" y="760"/>
                </a:cxn>
                <a:cxn ang="0">
                  <a:pos x="800" y="920"/>
                </a:cxn>
                <a:cxn ang="0">
                  <a:pos x="716" y="841"/>
                </a:cxn>
                <a:cxn ang="0">
                  <a:pos x="630" y="860"/>
                </a:cxn>
                <a:cxn ang="0">
                  <a:pos x="547" y="851"/>
                </a:cxn>
                <a:cxn ang="0">
                  <a:pos x="495" y="946"/>
                </a:cxn>
                <a:cxn ang="0">
                  <a:pos x="625" y="1046"/>
                </a:cxn>
                <a:cxn ang="0">
                  <a:pos x="675" y="1075"/>
                </a:cxn>
                <a:cxn ang="0">
                  <a:pos x="761" y="1164"/>
                </a:cxn>
                <a:cxn ang="0">
                  <a:pos x="927" y="1156"/>
                </a:cxn>
                <a:cxn ang="0">
                  <a:pos x="1036" y="1130"/>
                </a:cxn>
                <a:cxn ang="0">
                  <a:pos x="1117" y="1100"/>
                </a:cxn>
                <a:cxn ang="0">
                  <a:pos x="1220" y="1115"/>
                </a:cxn>
                <a:cxn ang="0">
                  <a:pos x="1253" y="1165"/>
                </a:cxn>
                <a:cxn ang="0">
                  <a:pos x="1307" y="1135"/>
                </a:cxn>
                <a:cxn ang="0">
                  <a:pos x="853" y="1549"/>
                </a:cxn>
                <a:cxn ang="0">
                  <a:pos x="835" y="1436"/>
                </a:cxn>
                <a:cxn ang="0">
                  <a:pos x="818" y="1351"/>
                </a:cxn>
                <a:cxn ang="0">
                  <a:pos x="870" y="1232"/>
                </a:cxn>
                <a:cxn ang="0">
                  <a:pos x="787" y="1231"/>
                </a:cxn>
                <a:cxn ang="0">
                  <a:pos x="685" y="1167"/>
                </a:cxn>
                <a:cxn ang="0">
                  <a:pos x="541" y="1110"/>
                </a:cxn>
                <a:cxn ang="0">
                  <a:pos x="374" y="1056"/>
                </a:cxn>
                <a:cxn ang="0">
                  <a:pos x="310" y="935"/>
                </a:cxn>
                <a:cxn ang="0">
                  <a:pos x="231" y="793"/>
                </a:cxn>
                <a:cxn ang="0">
                  <a:pos x="231" y="856"/>
                </a:cxn>
                <a:cxn ang="0">
                  <a:pos x="232" y="886"/>
                </a:cxn>
                <a:cxn ang="0">
                  <a:pos x="177" y="746"/>
                </a:cxn>
                <a:cxn ang="0">
                  <a:pos x="121" y="586"/>
                </a:cxn>
                <a:cxn ang="0">
                  <a:pos x="188" y="427"/>
                </a:cxn>
                <a:cxn ang="0">
                  <a:pos x="171" y="358"/>
                </a:cxn>
                <a:cxn ang="0">
                  <a:pos x="185" y="277"/>
                </a:cxn>
                <a:cxn ang="0">
                  <a:pos x="190" y="212"/>
                </a:cxn>
                <a:cxn ang="0">
                  <a:pos x="169" y="172"/>
                </a:cxn>
                <a:cxn ang="0">
                  <a:pos x="113" y="133"/>
                </a:cxn>
                <a:cxn ang="0">
                  <a:pos x="28" y="149"/>
                </a:cxn>
                <a:cxn ang="0">
                  <a:pos x="75" y="84"/>
                </a:cxn>
                <a:cxn ang="0">
                  <a:pos x="162" y="20"/>
                </a:cxn>
              </a:cxnLst>
              <a:rect l="0" t="0" r="r" b="b"/>
              <a:pathLst>
                <a:path w="1363" h="1549">
                  <a:moveTo>
                    <a:pt x="1254" y="1171"/>
                  </a:moveTo>
                  <a:lnTo>
                    <a:pt x="1253" y="1173"/>
                  </a:lnTo>
                  <a:lnTo>
                    <a:pt x="1253" y="1175"/>
                  </a:lnTo>
                  <a:lnTo>
                    <a:pt x="1254" y="1176"/>
                  </a:lnTo>
                  <a:lnTo>
                    <a:pt x="1256" y="1176"/>
                  </a:lnTo>
                  <a:lnTo>
                    <a:pt x="1257" y="1175"/>
                  </a:lnTo>
                  <a:lnTo>
                    <a:pt x="1260" y="1173"/>
                  </a:lnTo>
                  <a:lnTo>
                    <a:pt x="1258" y="1174"/>
                  </a:lnTo>
                  <a:lnTo>
                    <a:pt x="1257" y="1174"/>
                  </a:lnTo>
                  <a:lnTo>
                    <a:pt x="1256" y="1174"/>
                  </a:lnTo>
                  <a:lnTo>
                    <a:pt x="1255" y="1173"/>
                  </a:lnTo>
                  <a:lnTo>
                    <a:pt x="1254" y="1172"/>
                  </a:lnTo>
                  <a:lnTo>
                    <a:pt x="1254" y="1172"/>
                  </a:lnTo>
                  <a:lnTo>
                    <a:pt x="1254" y="1171"/>
                  </a:lnTo>
                  <a:close/>
                  <a:moveTo>
                    <a:pt x="765" y="1160"/>
                  </a:moveTo>
                  <a:lnTo>
                    <a:pt x="765" y="1161"/>
                  </a:lnTo>
                  <a:lnTo>
                    <a:pt x="765" y="1160"/>
                  </a:lnTo>
                  <a:close/>
                  <a:moveTo>
                    <a:pt x="981" y="1148"/>
                  </a:moveTo>
                  <a:lnTo>
                    <a:pt x="981" y="1150"/>
                  </a:lnTo>
                  <a:lnTo>
                    <a:pt x="979" y="1152"/>
                  </a:lnTo>
                  <a:lnTo>
                    <a:pt x="977" y="1154"/>
                  </a:lnTo>
                  <a:lnTo>
                    <a:pt x="973" y="1161"/>
                  </a:lnTo>
                  <a:lnTo>
                    <a:pt x="972" y="1165"/>
                  </a:lnTo>
                  <a:lnTo>
                    <a:pt x="972" y="1169"/>
                  </a:lnTo>
                  <a:lnTo>
                    <a:pt x="973" y="1171"/>
                  </a:lnTo>
                  <a:lnTo>
                    <a:pt x="976" y="1173"/>
                  </a:lnTo>
                  <a:lnTo>
                    <a:pt x="980" y="1175"/>
                  </a:lnTo>
                  <a:lnTo>
                    <a:pt x="983" y="1174"/>
                  </a:lnTo>
                  <a:lnTo>
                    <a:pt x="987" y="1172"/>
                  </a:lnTo>
                  <a:lnTo>
                    <a:pt x="990" y="1169"/>
                  </a:lnTo>
                  <a:lnTo>
                    <a:pt x="991" y="1165"/>
                  </a:lnTo>
                  <a:lnTo>
                    <a:pt x="991" y="1161"/>
                  </a:lnTo>
                  <a:lnTo>
                    <a:pt x="989" y="1158"/>
                  </a:lnTo>
                  <a:lnTo>
                    <a:pt x="986" y="1155"/>
                  </a:lnTo>
                  <a:lnTo>
                    <a:pt x="983" y="1152"/>
                  </a:lnTo>
                  <a:lnTo>
                    <a:pt x="981" y="1148"/>
                  </a:lnTo>
                  <a:close/>
                  <a:moveTo>
                    <a:pt x="1102" y="1104"/>
                  </a:moveTo>
                  <a:lnTo>
                    <a:pt x="1101" y="1105"/>
                  </a:lnTo>
                  <a:lnTo>
                    <a:pt x="1100" y="1105"/>
                  </a:lnTo>
                  <a:lnTo>
                    <a:pt x="1102" y="1104"/>
                  </a:lnTo>
                  <a:close/>
                  <a:moveTo>
                    <a:pt x="1103" y="1104"/>
                  </a:moveTo>
                  <a:lnTo>
                    <a:pt x="1103" y="1104"/>
                  </a:lnTo>
                  <a:lnTo>
                    <a:pt x="1102" y="1104"/>
                  </a:lnTo>
                  <a:lnTo>
                    <a:pt x="1103" y="1104"/>
                  </a:lnTo>
                  <a:close/>
                  <a:moveTo>
                    <a:pt x="784" y="894"/>
                  </a:moveTo>
                  <a:lnTo>
                    <a:pt x="783" y="895"/>
                  </a:lnTo>
                  <a:lnTo>
                    <a:pt x="783" y="895"/>
                  </a:lnTo>
                  <a:lnTo>
                    <a:pt x="782" y="897"/>
                  </a:lnTo>
                  <a:lnTo>
                    <a:pt x="782" y="897"/>
                  </a:lnTo>
                  <a:lnTo>
                    <a:pt x="783" y="896"/>
                  </a:lnTo>
                  <a:lnTo>
                    <a:pt x="784" y="895"/>
                  </a:lnTo>
                  <a:lnTo>
                    <a:pt x="784" y="895"/>
                  </a:lnTo>
                  <a:lnTo>
                    <a:pt x="784" y="894"/>
                  </a:lnTo>
                  <a:lnTo>
                    <a:pt x="784" y="894"/>
                  </a:lnTo>
                  <a:close/>
                  <a:moveTo>
                    <a:pt x="797" y="850"/>
                  </a:moveTo>
                  <a:lnTo>
                    <a:pt x="797" y="851"/>
                  </a:lnTo>
                  <a:lnTo>
                    <a:pt x="797" y="852"/>
                  </a:lnTo>
                  <a:lnTo>
                    <a:pt x="797" y="853"/>
                  </a:lnTo>
                  <a:lnTo>
                    <a:pt x="798" y="854"/>
                  </a:lnTo>
                  <a:lnTo>
                    <a:pt x="798" y="855"/>
                  </a:lnTo>
                  <a:lnTo>
                    <a:pt x="800" y="857"/>
                  </a:lnTo>
                  <a:lnTo>
                    <a:pt x="801" y="860"/>
                  </a:lnTo>
                  <a:lnTo>
                    <a:pt x="802" y="862"/>
                  </a:lnTo>
                  <a:lnTo>
                    <a:pt x="800" y="856"/>
                  </a:lnTo>
                  <a:lnTo>
                    <a:pt x="797" y="850"/>
                  </a:lnTo>
                  <a:close/>
                  <a:moveTo>
                    <a:pt x="852" y="610"/>
                  </a:moveTo>
                  <a:lnTo>
                    <a:pt x="850" y="614"/>
                  </a:lnTo>
                  <a:lnTo>
                    <a:pt x="849" y="619"/>
                  </a:lnTo>
                  <a:lnTo>
                    <a:pt x="851" y="614"/>
                  </a:lnTo>
                  <a:lnTo>
                    <a:pt x="852" y="610"/>
                  </a:lnTo>
                  <a:close/>
                  <a:moveTo>
                    <a:pt x="731" y="397"/>
                  </a:moveTo>
                  <a:lnTo>
                    <a:pt x="730" y="398"/>
                  </a:lnTo>
                  <a:lnTo>
                    <a:pt x="729" y="399"/>
                  </a:lnTo>
                  <a:lnTo>
                    <a:pt x="727" y="399"/>
                  </a:lnTo>
                  <a:lnTo>
                    <a:pt x="727" y="400"/>
                  </a:lnTo>
                  <a:lnTo>
                    <a:pt x="726" y="401"/>
                  </a:lnTo>
                  <a:lnTo>
                    <a:pt x="727" y="402"/>
                  </a:lnTo>
                  <a:lnTo>
                    <a:pt x="727" y="402"/>
                  </a:lnTo>
                  <a:lnTo>
                    <a:pt x="730" y="400"/>
                  </a:lnTo>
                  <a:lnTo>
                    <a:pt x="730" y="399"/>
                  </a:lnTo>
                  <a:lnTo>
                    <a:pt x="731" y="398"/>
                  </a:lnTo>
                  <a:lnTo>
                    <a:pt x="731" y="397"/>
                  </a:lnTo>
                  <a:close/>
                  <a:moveTo>
                    <a:pt x="563" y="179"/>
                  </a:moveTo>
                  <a:lnTo>
                    <a:pt x="563" y="181"/>
                  </a:lnTo>
                  <a:lnTo>
                    <a:pt x="564" y="184"/>
                  </a:lnTo>
                  <a:lnTo>
                    <a:pt x="564" y="184"/>
                  </a:lnTo>
                  <a:lnTo>
                    <a:pt x="569" y="185"/>
                  </a:lnTo>
                  <a:lnTo>
                    <a:pt x="574" y="186"/>
                  </a:lnTo>
                  <a:lnTo>
                    <a:pt x="570" y="181"/>
                  </a:lnTo>
                  <a:lnTo>
                    <a:pt x="567" y="180"/>
                  </a:lnTo>
                  <a:lnTo>
                    <a:pt x="563" y="179"/>
                  </a:lnTo>
                  <a:lnTo>
                    <a:pt x="563" y="179"/>
                  </a:lnTo>
                  <a:close/>
                  <a:moveTo>
                    <a:pt x="583" y="150"/>
                  </a:moveTo>
                  <a:lnTo>
                    <a:pt x="581" y="150"/>
                  </a:lnTo>
                  <a:lnTo>
                    <a:pt x="581" y="152"/>
                  </a:lnTo>
                  <a:lnTo>
                    <a:pt x="586" y="158"/>
                  </a:lnTo>
                  <a:lnTo>
                    <a:pt x="589" y="161"/>
                  </a:lnTo>
                  <a:lnTo>
                    <a:pt x="592" y="163"/>
                  </a:lnTo>
                  <a:lnTo>
                    <a:pt x="595" y="163"/>
                  </a:lnTo>
                  <a:lnTo>
                    <a:pt x="597" y="162"/>
                  </a:lnTo>
                  <a:lnTo>
                    <a:pt x="599" y="161"/>
                  </a:lnTo>
                  <a:lnTo>
                    <a:pt x="602" y="161"/>
                  </a:lnTo>
                  <a:lnTo>
                    <a:pt x="609" y="161"/>
                  </a:lnTo>
                  <a:lnTo>
                    <a:pt x="611" y="161"/>
                  </a:lnTo>
                  <a:lnTo>
                    <a:pt x="612" y="161"/>
                  </a:lnTo>
                  <a:lnTo>
                    <a:pt x="609" y="160"/>
                  </a:lnTo>
                  <a:lnTo>
                    <a:pt x="606" y="157"/>
                  </a:lnTo>
                  <a:lnTo>
                    <a:pt x="601" y="153"/>
                  </a:lnTo>
                  <a:lnTo>
                    <a:pt x="596" y="151"/>
                  </a:lnTo>
                  <a:lnTo>
                    <a:pt x="593" y="151"/>
                  </a:lnTo>
                  <a:lnTo>
                    <a:pt x="586" y="150"/>
                  </a:lnTo>
                  <a:lnTo>
                    <a:pt x="583" y="150"/>
                  </a:lnTo>
                  <a:close/>
                  <a:moveTo>
                    <a:pt x="88" y="92"/>
                  </a:moveTo>
                  <a:lnTo>
                    <a:pt x="86" y="93"/>
                  </a:lnTo>
                  <a:lnTo>
                    <a:pt x="87" y="93"/>
                  </a:lnTo>
                  <a:lnTo>
                    <a:pt x="88" y="92"/>
                  </a:lnTo>
                  <a:close/>
                  <a:moveTo>
                    <a:pt x="340" y="66"/>
                  </a:moveTo>
                  <a:lnTo>
                    <a:pt x="334" y="67"/>
                  </a:lnTo>
                  <a:lnTo>
                    <a:pt x="320" y="70"/>
                  </a:lnTo>
                  <a:lnTo>
                    <a:pt x="314" y="71"/>
                  </a:lnTo>
                  <a:lnTo>
                    <a:pt x="311" y="72"/>
                  </a:lnTo>
                  <a:lnTo>
                    <a:pt x="311" y="73"/>
                  </a:lnTo>
                  <a:lnTo>
                    <a:pt x="311" y="75"/>
                  </a:lnTo>
                  <a:lnTo>
                    <a:pt x="311" y="75"/>
                  </a:lnTo>
                  <a:lnTo>
                    <a:pt x="316" y="75"/>
                  </a:lnTo>
                  <a:lnTo>
                    <a:pt x="321" y="73"/>
                  </a:lnTo>
                  <a:lnTo>
                    <a:pt x="327" y="71"/>
                  </a:lnTo>
                  <a:lnTo>
                    <a:pt x="335" y="68"/>
                  </a:lnTo>
                  <a:lnTo>
                    <a:pt x="340" y="66"/>
                  </a:lnTo>
                  <a:close/>
                  <a:moveTo>
                    <a:pt x="182" y="28"/>
                  </a:moveTo>
                  <a:lnTo>
                    <a:pt x="181" y="30"/>
                  </a:lnTo>
                  <a:lnTo>
                    <a:pt x="180" y="32"/>
                  </a:lnTo>
                  <a:lnTo>
                    <a:pt x="178" y="35"/>
                  </a:lnTo>
                  <a:lnTo>
                    <a:pt x="177" y="37"/>
                  </a:lnTo>
                  <a:lnTo>
                    <a:pt x="177" y="39"/>
                  </a:lnTo>
                  <a:lnTo>
                    <a:pt x="179" y="39"/>
                  </a:lnTo>
                  <a:lnTo>
                    <a:pt x="181" y="37"/>
                  </a:lnTo>
                  <a:lnTo>
                    <a:pt x="182" y="33"/>
                  </a:lnTo>
                  <a:lnTo>
                    <a:pt x="183" y="30"/>
                  </a:lnTo>
                  <a:lnTo>
                    <a:pt x="183" y="29"/>
                  </a:lnTo>
                  <a:lnTo>
                    <a:pt x="183" y="29"/>
                  </a:lnTo>
                  <a:lnTo>
                    <a:pt x="182" y="29"/>
                  </a:lnTo>
                  <a:lnTo>
                    <a:pt x="182" y="28"/>
                  </a:lnTo>
                  <a:close/>
                  <a:moveTo>
                    <a:pt x="232" y="0"/>
                  </a:moveTo>
                  <a:lnTo>
                    <a:pt x="233" y="0"/>
                  </a:lnTo>
                  <a:lnTo>
                    <a:pt x="234" y="0"/>
                  </a:lnTo>
                  <a:lnTo>
                    <a:pt x="234" y="2"/>
                  </a:lnTo>
                  <a:lnTo>
                    <a:pt x="235" y="2"/>
                  </a:lnTo>
                  <a:lnTo>
                    <a:pt x="235" y="4"/>
                  </a:lnTo>
                  <a:lnTo>
                    <a:pt x="235" y="4"/>
                  </a:lnTo>
                  <a:lnTo>
                    <a:pt x="236" y="5"/>
                  </a:lnTo>
                  <a:lnTo>
                    <a:pt x="238" y="5"/>
                  </a:lnTo>
                  <a:lnTo>
                    <a:pt x="241" y="5"/>
                  </a:lnTo>
                  <a:lnTo>
                    <a:pt x="242" y="4"/>
                  </a:lnTo>
                  <a:lnTo>
                    <a:pt x="244" y="4"/>
                  </a:lnTo>
                  <a:lnTo>
                    <a:pt x="245" y="3"/>
                  </a:lnTo>
                  <a:lnTo>
                    <a:pt x="245" y="2"/>
                  </a:lnTo>
                  <a:lnTo>
                    <a:pt x="244" y="1"/>
                  </a:lnTo>
                  <a:lnTo>
                    <a:pt x="244" y="1"/>
                  </a:lnTo>
                  <a:lnTo>
                    <a:pt x="250" y="2"/>
                  </a:lnTo>
                  <a:lnTo>
                    <a:pt x="256" y="4"/>
                  </a:lnTo>
                  <a:lnTo>
                    <a:pt x="262" y="6"/>
                  </a:lnTo>
                  <a:lnTo>
                    <a:pt x="262" y="7"/>
                  </a:lnTo>
                  <a:lnTo>
                    <a:pt x="261" y="7"/>
                  </a:lnTo>
                  <a:lnTo>
                    <a:pt x="260" y="7"/>
                  </a:lnTo>
                  <a:lnTo>
                    <a:pt x="256" y="7"/>
                  </a:lnTo>
                  <a:lnTo>
                    <a:pt x="255" y="8"/>
                  </a:lnTo>
                  <a:lnTo>
                    <a:pt x="255" y="8"/>
                  </a:lnTo>
                  <a:lnTo>
                    <a:pt x="255" y="9"/>
                  </a:lnTo>
                  <a:lnTo>
                    <a:pt x="257" y="11"/>
                  </a:lnTo>
                  <a:lnTo>
                    <a:pt x="260" y="12"/>
                  </a:lnTo>
                  <a:lnTo>
                    <a:pt x="263" y="13"/>
                  </a:lnTo>
                  <a:lnTo>
                    <a:pt x="266" y="15"/>
                  </a:lnTo>
                  <a:lnTo>
                    <a:pt x="266" y="16"/>
                  </a:lnTo>
                  <a:lnTo>
                    <a:pt x="264" y="16"/>
                  </a:lnTo>
                  <a:lnTo>
                    <a:pt x="263" y="17"/>
                  </a:lnTo>
                  <a:lnTo>
                    <a:pt x="260" y="17"/>
                  </a:lnTo>
                  <a:lnTo>
                    <a:pt x="259" y="18"/>
                  </a:lnTo>
                  <a:lnTo>
                    <a:pt x="259" y="20"/>
                  </a:lnTo>
                  <a:lnTo>
                    <a:pt x="260" y="20"/>
                  </a:lnTo>
                  <a:lnTo>
                    <a:pt x="262" y="22"/>
                  </a:lnTo>
                  <a:lnTo>
                    <a:pt x="263" y="22"/>
                  </a:lnTo>
                  <a:lnTo>
                    <a:pt x="264" y="22"/>
                  </a:lnTo>
                  <a:lnTo>
                    <a:pt x="265" y="23"/>
                  </a:lnTo>
                  <a:lnTo>
                    <a:pt x="267" y="23"/>
                  </a:lnTo>
                  <a:lnTo>
                    <a:pt x="269" y="24"/>
                  </a:lnTo>
                  <a:lnTo>
                    <a:pt x="271" y="28"/>
                  </a:lnTo>
                  <a:lnTo>
                    <a:pt x="274" y="34"/>
                  </a:lnTo>
                  <a:lnTo>
                    <a:pt x="276" y="38"/>
                  </a:lnTo>
                  <a:lnTo>
                    <a:pt x="281" y="44"/>
                  </a:lnTo>
                  <a:lnTo>
                    <a:pt x="287" y="49"/>
                  </a:lnTo>
                  <a:lnTo>
                    <a:pt x="289" y="51"/>
                  </a:lnTo>
                  <a:lnTo>
                    <a:pt x="292" y="53"/>
                  </a:lnTo>
                  <a:lnTo>
                    <a:pt x="293" y="54"/>
                  </a:lnTo>
                  <a:lnTo>
                    <a:pt x="293" y="56"/>
                  </a:lnTo>
                  <a:lnTo>
                    <a:pt x="292" y="57"/>
                  </a:lnTo>
                  <a:lnTo>
                    <a:pt x="292" y="57"/>
                  </a:lnTo>
                  <a:lnTo>
                    <a:pt x="292" y="59"/>
                  </a:lnTo>
                  <a:lnTo>
                    <a:pt x="295" y="65"/>
                  </a:lnTo>
                  <a:lnTo>
                    <a:pt x="301" y="71"/>
                  </a:lnTo>
                  <a:lnTo>
                    <a:pt x="301" y="68"/>
                  </a:lnTo>
                  <a:lnTo>
                    <a:pt x="301" y="68"/>
                  </a:lnTo>
                  <a:lnTo>
                    <a:pt x="321" y="66"/>
                  </a:lnTo>
                  <a:lnTo>
                    <a:pt x="334" y="63"/>
                  </a:lnTo>
                  <a:lnTo>
                    <a:pt x="347" y="62"/>
                  </a:lnTo>
                  <a:lnTo>
                    <a:pt x="347" y="62"/>
                  </a:lnTo>
                  <a:lnTo>
                    <a:pt x="347" y="62"/>
                  </a:lnTo>
                  <a:lnTo>
                    <a:pt x="346" y="63"/>
                  </a:lnTo>
                  <a:lnTo>
                    <a:pt x="345" y="65"/>
                  </a:lnTo>
                  <a:lnTo>
                    <a:pt x="348" y="64"/>
                  </a:lnTo>
                  <a:lnTo>
                    <a:pt x="353" y="62"/>
                  </a:lnTo>
                  <a:lnTo>
                    <a:pt x="356" y="61"/>
                  </a:lnTo>
                  <a:lnTo>
                    <a:pt x="358" y="60"/>
                  </a:lnTo>
                  <a:lnTo>
                    <a:pt x="360" y="62"/>
                  </a:lnTo>
                  <a:lnTo>
                    <a:pt x="360" y="64"/>
                  </a:lnTo>
                  <a:lnTo>
                    <a:pt x="357" y="73"/>
                  </a:lnTo>
                  <a:lnTo>
                    <a:pt x="356" y="76"/>
                  </a:lnTo>
                  <a:lnTo>
                    <a:pt x="356" y="77"/>
                  </a:lnTo>
                  <a:lnTo>
                    <a:pt x="358" y="79"/>
                  </a:lnTo>
                  <a:lnTo>
                    <a:pt x="358" y="79"/>
                  </a:lnTo>
                  <a:lnTo>
                    <a:pt x="359" y="79"/>
                  </a:lnTo>
                  <a:lnTo>
                    <a:pt x="362" y="78"/>
                  </a:lnTo>
                  <a:lnTo>
                    <a:pt x="364" y="75"/>
                  </a:lnTo>
                  <a:lnTo>
                    <a:pt x="366" y="73"/>
                  </a:lnTo>
                  <a:lnTo>
                    <a:pt x="369" y="71"/>
                  </a:lnTo>
                  <a:lnTo>
                    <a:pt x="372" y="70"/>
                  </a:lnTo>
                  <a:lnTo>
                    <a:pt x="373" y="71"/>
                  </a:lnTo>
                  <a:lnTo>
                    <a:pt x="372" y="73"/>
                  </a:lnTo>
                  <a:lnTo>
                    <a:pt x="370" y="74"/>
                  </a:lnTo>
                  <a:lnTo>
                    <a:pt x="366" y="78"/>
                  </a:lnTo>
                  <a:lnTo>
                    <a:pt x="365" y="80"/>
                  </a:lnTo>
                  <a:lnTo>
                    <a:pt x="365" y="81"/>
                  </a:lnTo>
                  <a:lnTo>
                    <a:pt x="366" y="81"/>
                  </a:lnTo>
                  <a:lnTo>
                    <a:pt x="367" y="82"/>
                  </a:lnTo>
                  <a:lnTo>
                    <a:pt x="368" y="82"/>
                  </a:lnTo>
                  <a:lnTo>
                    <a:pt x="369" y="81"/>
                  </a:lnTo>
                  <a:lnTo>
                    <a:pt x="370" y="81"/>
                  </a:lnTo>
                  <a:lnTo>
                    <a:pt x="373" y="80"/>
                  </a:lnTo>
                  <a:lnTo>
                    <a:pt x="375" y="78"/>
                  </a:lnTo>
                  <a:lnTo>
                    <a:pt x="376" y="78"/>
                  </a:lnTo>
                  <a:lnTo>
                    <a:pt x="377" y="77"/>
                  </a:lnTo>
                  <a:lnTo>
                    <a:pt x="378" y="76"/>
                  </a:lnTo>
                  <a:lnTo>
                    <a:pt x="380" y="76"/>
                  </a:lnTo>
                  <a:lnTo>
                    <a:pt x="382" y="77"/>
                  </a:lnTo>
                  <a:lnTo>
                    <a:pt x="384" y="78"/>
                  </a:lnTo>
                  <a:lnTo>
                    <a:pt x="385" y="79"/>
                  </a:lnTo>
                  <a:lnTo>
                    <a:pt x="389" y="82"/>
                  </a:lnTo>
                  <a:lnTo>
                    <a:pt x="390" y="84"/>
                  </a:lnTo>
                  <a:lnTo>
                    <a:pt x="391" y="85"/>
                  </a:lnTo>
                  <a:lnTo>
                    <a:pt x="390" y="86"/>
                  </a:lnTo>
                  <a:lnTo>
                    <a:pt x="389" y="86"/>
                  </a:lnTo>
                  <a:lnTo>
                    <a:pt x="388" y="87"/>
                  </a:lnTo>
                  <a:lnTo>
                    <a:pt x="388" y="88"/>
                  </a:lnTo>
                  <a:lnTo>
                    <a:pt x="389" y="89"/>
                  </a:lnTo>
                  <a:lnTo>
                    <a:pt x="392" y="90"/>
                  </a:lnTo>
                  <a:lnTo>
                    <a:pt x="397" y="93"/>
                  </a:lnTo>
                  <a:lnTo>
                    <a:pt x="404" y="96"/>
                  </a:lnTo>
                  <a:lnTo>
                    <a:pt x="407" y="96"/>
                  </a:lnTo>
                  <a:lnTo>
                    <a:pt x="410" y="96"/>
                  </a:lnTo>
                  <a:lnTo>
                    <a:pt x="413" y="96"/>
                  </a:lnTo>
                  <a:lnTo>
                    <a:pt x="416" y="96"/>
                  </a:lnTo>
                  <a:lnTo>
                    <a:pt x="418" y="98"/>
                  </a:lnTo>
                  <a:lnTo>
                    <a:pt x="418" y="101"/>
                  </a:lnTo>
                  <a:lnTo>
                    <a:pt x="416" y="104"/>
                  </a:lnTo>
                  <a:lnTo>
                    <a:pt x="412" y="107"/>
                  </a:lnTo>
                  <a:lnTo>
                    <a:pt x="410" y="109"/>
                  </a:lnTo>
                  <a:lnTo>
                    <a:pt x="410" y="112"/>
                  </a:lnTo>
                  <a:lnTo>
                    <a:pt x="411" y="115"/>
                  </a:lnTo>
                  <a:lnTo>
                    <a:pt x="413" y="116"/>
                  </a:lnTo>
                  <a:lnTo>
                    <a:pt x="417" y="116"/>
                  </a:lnTo>
                  <a:lnTo>
                    <a:pt x="420" y="116"/>
                  </a:lnTo>
                  <a:lnTo>
                    <a:pt x="423" y="117"/>
                  </a:lnTo>
                  <a:lnTo>
                    <a:pt x="437" y="121"/>
                  </a:lnTo>
                  <a:lnTo>
                    <a:pt x="451" y="125"/>
                  </a:lnTo>
                  <a:lnTo>
                    <a:pt x="451" y="125"/>
                  </a:lnTo>
                  <a:lnTo>
                    <a:pt x="452" y="124"/>
                  </a:lnTo>
                  <a:lnTo>
                    <a:pt x="453" y="122"/>
                  </a:lnTo>
                  <a:lnTo>
                    <a:pt x="453" y="121"/>
                  </a:lnTo>
                  <a:lnTo>
                    <a:pt x="453" y="121"/>
                  </a:lnTo>
                  <a:lnTo>
                    <a:pt x="453" y="121"/>
                  </a:lnTo>
                  <a:lnTo>
                    <a:pt x="455" y="126"/>
                  </a:lnTo>
                  <a:lnTo>
                    <a:pt x="456" y="136"/>
                  </a:lnTo>
                  <a:lnTo>
                    <a:pt x="458" y="141"/>
                  </a:lnTo>
                  <a:lnTo>
                    <a:pt x="459" y="142"/>
                  </a:lnTo>
                  <a:lnTo>
                    <a:pt x="459" y="140"/>
                  </a:lnTo>
                  <a:lnTo>
                    <a:pt x="458" y="138"/>
                  </a:lnTo>
                  <a:lnTo>
                    <a:pt x="458" y="135"/>
                  </a:lnTo>
                  <a:lnTo>
                    <a:pt x="458" y="132"/>
                  </a:lnTo>
                  <a:lnTo>
                    <a:pt x="458" y="130"/>
                  </a:lnTo>
                  <a:lnTo>
                    <a:pt x="462" y="124"/>
                  </a:lnTo>
                  <a:lnTo>
                    <a:pt x="467" y="120"/>
                  </a:lnTo>
                  <a:lnTo>
                    <a:pt x="472" y="116"/>
                  </a:lnTo>
                  <a:lnTo>
                    <a:pt x="473" y="115"/>
                  </a:lnTo>
                  <a:lnTo>
                    <a:pt x="474" y="113"/>
                  </a:lnTo>
                  <a:lnTo>
                    <a:pt x="476" y="113"/>
                  </a:lnTo>
                  <a:lnTo>
                    <a:pt x="477" y="112"/>
                  </a:lnTo>
                  <a:lnTo>
                    <a:pt x="478" y="111"/>
                  </a:lnTo>
                  <a:lnTo>
                    <a:pt x="479" y="110"/>
                  </a:lnTo>
                  <a:lnTo>
                    <a:pt x="479" y="109"/>
                  </a:lnTo>
                  <a:lnTo>
                    <a:pt x="479" y="108"/>
                  </a:lnTo>
                  <a:lnTo>
                    <a:pt x="478" y="108"/>
                  </a:lnTo>
                  <a:lnTo>
                    <a:pt x="478" y="109"/>
                  </a:lnTo>
                  <a:lnTo>
                    <a:pt x="477" y="109"/>
                  </a:lnTo>
                  <a:lnTo>
                    <a:pt x="474" y="112"/>
                  </a:lnTo>
                  <a:lnTo>
                    <a:pt x="472" y="113"/>
                  </a:lnTo>
                  <a:lnTo>
                    <a:pt x="467" y="115"/>
                  </a:lnTo>
                  <a:lnTo>
                    <a:pt x="462" y="115"/>
                  </a:lnTo>
                  <a:lnTo>
                    <a:pt x="458" y="113"/>
                  </a:lnTo>
                  <a:lnTo>
                    <a:pt x="457" y="113"/>
                  </a:lnTo>
                  <a:lnTo>
                    <a:pt x="457" y="112"/>
                  </a:lnTo>
                  <a:lnTo>
                    <a:pt x="458" y="111"/>
                  </a:lnTo>
                  <a:lnTo>
                    <a:pt x="458" y="110"/>
                  </a:lnTo>
                  <a:lnTo>
                    <a:pt x="459" y="109"/>
                  </a:lnTo>
                  <a:lnTo>
                    <a:pt x="460" y="108"/>
                  </a:lnTo>
                  <a:lnTo>
                    <a:pt x="464" y="106"/>
                  </a:lnTo>
                  <a:lnTo>
                    <a:pt x="468" y="104"/>
                  </a:lnTo>
                  <a:lnTo>
                    <a:pt x="473" y="104"/>
                  </a:lnTo>
                  <a:lnTo>
                    <a:pt x="476" y="105"/>
                  </a:lnTo>
                  <a:lnTo>
                    <a:pt x="479" y="107"/>
                  </a:lnTo>
                  <a:lnTo>
                    <a:pt x="480" y="109"/>
                  </a:lnTo>
                  <a:lnTo>
                    <a:pt x="481" y="112"/>
                  </a:lnTo>
                  <a:lnTo>
                    <a:pt x="483" y="116"/>
                  </a:lnTo>
                  <a:lnTo>
                    <a:pt x="485" y="118"/>
                  </a:lnTo>
                  <a:lnTo>
                    <a:pt x="490" y="121"/>
                  </a:lnTo>
                  <a:lnTo>
                    <a:pt x="500" y="124"/>
                  </a:lnTo>
                  <a:lnTo>
                    <a:pt x="506" y="125"/>
                  </a:lnTo>
                  <a:lnTo>
                    <a:pt x="511" y="123"/>
                  </a:lnTo>
                  <a:lnTo>
                    <a:pt x="517" y="120"/>
                  </a:lnTo>
                  <a:lnTo>
                    <a:pt x="522" y="117"/>
                  </a:lnTo>
                  <a:lnTo>
                    <a:pt x="528" y="115"/>
                  </a:lnTo>
                  <a:lnTo>
                    <a:pt x="534" y="113"/>
                  </a:lnTo>
                  <a:lnTo>
                    <a:pt x="537" y="115"/>
                  </a:lnTo>
                  <a:lnTo>
                    <a:pt x="540" y="118"/>
                  </a:lnTo>
                  <a:lnTo>
                    <a:pt x="543" y="121"/>
                  </a:lnTo>
                  <a:lnTo>
                    <a:pt x="545" y="125"/>
                  </a:lnTo>
                  <a:lnTo>
                    <a:pt x="545" y="128"/>
                  </a:lnTo>
                  <a:lnTo>
                    <a:pt x="544" y="131"/>
                  </a:lnTo>
                  <a:lnTo>
                    <a:pt x="544" y="132"/>
                  </a:lnTo>
                  <a:lnTo>
                    <a:pt x="544" y="132"/>
                  </a:lnTo>
                  <a:lnTo>
                    <a:pt x="547" y="133"/>
                  </a:lnTo>
                  <a:lnTo>
                    <a:pt x="549" y="132"/>
                  </a:lnTo>
                  <a:lnTo>
                    <a:pt x="550" y="130"/>
                  </a:lnTo>
                  <a:lnTo>
                    <a:pt x="550" y="122"/>
                  </a:lnTo>
                  <a:lnTo>
                    <a:pt x="551" y="121"/>
                  </a:lnTo>
                  <a:lnTo>
                    <a:pt x="554" y="118"/>
                  </a:lnTo>
                  <a:lnTo>
                    <a:pt x="563" y="115"/>
                  </a:lnTo>
                  <a:lnTo>
                    <a:pt x="566" y="112"/>
                  </a:lnTo>
                  <a:lnTo>
                    <a:pt x="567" y="110"/>
                  </a:lnTo>
                  <a:lnTo>
                    <a:pt x="567" y="108"/>
                  </a:lnTo>
                  <a:lnTo>
                    <a:pt x="565" y="107"/>
                  </a:lnTo>
                  <a:lnTo>
                    <a:pt x="563" y="106"/>
                  </a:lnTo>
                  <a:lnTo>
                    <a:pt x="561" y="106"/>
                  </a:lnTo>
                  <a:lnTo>
                    <a:pt x="559" y="104"/>
                  </a:lnTo>
                  <a:lnTo>
                    <a:pt x="559" y="103"/>
                  </a:lnTo>
                  <a:lnTo>
                    <a:pt x="560" y="102"/>
                  </a:lnTo>
                  <a:lnTo>
                    <a:pt x="561" y="102"/>
                  </a:lnTo>
                  <a:lnTo>
                    <a:pt x="563" y="102"/>
                  </a:lnTo>
                  <a:lnTo>
                    <a:pt x="564" y="101"/>
                  </a:lnTo>
                  <a:lnTo>
                    <a:pt x="565" y="101"/>
                  </a:lnTo>
                  <a:lnTo>
                    <a:pt x="565" y="101"/>
                  </a:lnTo>
                  <a:lnTo>
                    <a:pt x="560" y="98"/>
                  </a:lnTo>
                  <a:lnTo>
                    <a:pt x="555" y="96"/>
                  </a:lnTo>
                  <a:lnTo>
                    <a:pt x="549" y="94"/>
                  </a:lnTo>
                  <a:lnTo>
                    <a:pt x="545" y="91"/>
                  </a:lnTo>
                  <a:lnTo>
                    <a:pt x="544" y="91"/>
                  </a:lnTo>
                  <a:lnTo>
                    <a:pt x="545" y="90"/>
                  </a:lnTo>
                  <a:lnTo>
                    <a:pt x="546" y="89"/>
                  </a:lnTo>
                  <a:lnTo>
                    <a:pt x="548" y="89"/>
                  </a:lnTo>
                  <a:lnTo>
                    <a:pt x="549" y="87"/>
                  </a:lnTo>
                  <a:lnTo>
                    <a:pt x="550" y="86"/>
                  </a:lnTo>
                  <a:lnTo>
                    <a:pt x="550" y="85"/>
                  </a:lnTo>
                  <a:lnTo>
                    <a:pt x="549" y="85"/>
                  </a:lnTo>
                  <a:lnTo>
                    <a:pt x="548" y="84"/>
                  </a:lnTo>
                  <a:lnTo>
                    <a:pt x="545" y="83"/>
                  </a:lnTo>
                  <a:lnTo>
                    <a:pt x="545" y="82"/>
                  </a:lnTo>
                  <a:lnTo>
                    <a:pt x="545" y="78"/>
                  </a:lnTo>
                  <a:lnTo>
                    <a:pt x="548" y="74"/>
                  </a:lnTo>
                  <a:lnTo>
                    <a:pt x="551" y="70"/>
                  </a:lnTo>
                  <a:lnTo>
                    <a:pt x="555" y="68"/>
                  </a:lnTo>
                  <a:lnTo>
                    <a:pt x="554" y="67"/>
                  </a:lnTo>
                  <a:lnTo>
                    <a:pt x="554" y="67"/>
                  </a:lnTo>
                  <a:lnTo>
                    <a:pt x="552" y="62"/>
                  </a:lnTo>
                  <a:lnTo>
                    <a:pt x="552" y="56"/>
                  </a:lnTo>
                  <a:lnTo>
                    <a:pt x="553" y="51"/>
                  </a:lnTo>
                  <a:lnTo>
                    <a:pt x="554" y="46"/>
                  </a:lnTo>
                  <a:lnTo>
                    <a:pt x="555" y="41"/>
                  </a:lnTo>
                  <a:lnTo>
                    <a:pt x="559" y="44"/>
                  </a:lnTo>
                  <a:lnTo>
                    <a:pt x="567" y="50"/>
                  </a:lnTo>
                  <a:lnTo>
                    <a:pt x="570" y="53"/>
                  </a:lnTo>
                  <a:lnTo>
                    <a:pt x="572" y="57"/>
                  </a:lnTo>
                  <a:lnTo>
                    <a:pt x="572" y="59"/>
                  </a:lnTo>
                  <a:lnTo>
                    <a:pt x="568" y="62"/>
                  </a:lnTo>
                  <a:lnTo>
                    <a:pt x="565" y="64"/>
                  </a:lnTo>
                  <a:lnTo>
                    <a:pt x="561" y="67"/>
                  </a:lnTo>
                  <a:lnTo>
                    <a:pt x="563" y="69"/>
                  </a:lnTo>
                  <a:lnTo>
                    <a:pt x="565" y="75"/>
                  </a:lnTo>
                  <a:lnTo>
                    <a:pt x="566" y="80"/>
                  </a:lnTo>
                  <a:lnTo>
                    <a:pt x="567" y="87"/>
                  </a:lnTo>
                  <a:lnTo>
                    <a:pt x="568" y="92"/>
                  </a:lnTo>
                  <a:lnTo>
                    <a:pt x="568" y="96"/>
                  </a:lnTo>
                  <a:lnTo>
                    <a:pt x="568" y="98"/>
                  </a:lnTo>
                  <a:lnTo>
                    <a:pt x="569" y="99"/>
                  </a:lnTo>
                  <a:lnTo>
                    <a:pt x="570" y="99"/>
                  </a:lnTo>
                  <a:lnTo>
                    <a:pt x="573" y="99"/>
                  </a:lnTo>
                  <a:lnTo>
                    <a:pt x="574" y="100"/>
                  </a:lnTo>
                  <a:lnTo>
                    <a:pt x="575" y="100"/>
                  </a:lnTo>
                  <a:lnTo>
                    <a:pt x="576" y="101"/>
                  </a:lnTo>
                  <a:lnTo>
                    <a:pt x="582" y="104"/>
                  </a:lnTo>
                  <a:lnTo>
                    <a:pt x="587" y="109"/>
                  </a:lnTo>
                  <a:lnTo>
                    <a:pt x="587" y="111"/>
                  </a:lnTo>
                  <a:lnTo>
                    <a:pt x="587" y="116"/>
                  </a:lnTo>
                  <a:lnTo>
                    <a:pt x="588" y="118"/>
                  </a:lnTo>
                  <a:lnTo>
                    <a:pt x="589" y="118"/>
                  </a:lnTo>
                  <a:lnTo>
                    <a:pt x="590" y="116"/>
                  </a:lnTo>
                  <a:lnTo>
                    <a:pt x="591" y="113"/>
                  </a:lnTo>
                  <a:lnTo>
                    <a:pt x="592" y="110"/>
                  </a:lnTo>
                  <a:lnTo>
                    <a:pt x="593" y="107"/>
                  </a:lnTo>
                  <a:lnTo>
                    <a:pt x="594" y="104"/>
                  </a:lnTo>
                  <a:lnTo>
                    <a:pt x="596" y="103"/>
                  </a:lnTo>
                  <a:lnTo>
                    <a:pt x="599" y="104"/>
                  </a:lnTo>
                  <a:lnTo>
                    <a:pt x="602" y="107"/>
                  </a:lnTo>
                  <a:lnTo>
                    <a:pt x="604" y="111"/>
                  </a:lnTo>
                  <a:lnTo>
                    <a:pt x="606" y="115"/>
                  </a:lnTo>
                  <a:lnTo>
                    <a:pt x="606" y="116"/>
                  </a:lnTo>
                  <a:lnTo>
                    <a:pt x="603" y="116"/>
                  </a:lnTo>
                  <a:lnTo>
                    <a:pt x="602" y="116"/>
                  </a:lnTo>
                  <a:lnTo>
                    <a:pt x="602" y="116"/>
                  </a:lnTo>
                  <a:lnTo>
                    <a:pt x="602" y="117"/>
                  </a:lnTo>
                  <a:lnTo>
                    <a:pt x="607" y="124"/>
                  </a:lnTo>
                  <a:lnTo>
                    <a:pt x="614" y="131"/>
                  </a:lnTo>
                  <a:lnTo>
                    <a:pt x="615" y="131"/>
                  </a:lnTo>
                  <a:lnTo>
                    <a:pt x="615" y="130"/>
                  </a:lnTo>
                  <a:lnTo>
                    <a:pt x="616" y="129"/>
                  </a:lnTo>
                  <a:lnTo>
                    <a:pt x="616" y="129"/>
                  </a:lnTo>
                  <a:lnTo>
                    <a:pt x="617" y="129"/>
                  </a:lnTo>
                  <a:lnTo>
                    <a:pt x="617" y="129"/>
                  </a:lnTo>
                  <a:lnTo>
                    <a:pt x="618" y="130"/>
                  </a:lnTo>
                  <a:lnTo>
                    <a:pt x="618" y="129"/>
                  </a:lnTo>
                  <a:lnTo>
                    <a:pt x="617" y="128"/>
                  </a:lnTo>
                  <a:lnTo>
                    <a:pt x="617" y="126"/>
                  </a:lnTo>
                  <a:lnTo>
                    <a:pt x="617" y="125"/>
                  </a:lnTo>
                  <a:lnTo>
                    <a:pt x="617" y="124"/>
                  </a:lnTo>
                  <a:lnTo>
                    <a:pt x="619" y="118"/>
                  </a:lnTo>
                  <a:lnTo>
                    <a:pt x="621" y="111"/>
                  </a:lnTo>
                  <a:lnTo>
                    <a:pt x="623" y="105"/>
                  </a:lnTo>
                  <a:lnTo>
                    <a:pt x="626" y="99"/>
                  </a:lnTo>
                  <a:lnTo>
                    <a:pt x="630" y="95"/>
                  </a:lnTo>
                  <a:lnTo>
                    <a:pt x="634" y="94"/>
                  </a:lnTo>
                  <a:lnTo>
                    <a:pt x="637" y="94"/>
                  </a:lnTo>
                  <a:lnTo>
                    <a:pt x="641" y="96"/>
                  </a:lnTo>
                  <a:lnTo>
                    <a:pt x="645" y="98"/>
                  </a:lnTo>
                  <a:lnTo>
                    <a:pt x="648" y="101"/>
                  </a:lnTo>
                  <a:lnTo>
                    <a:pt x="649" y="101"/>
                  </a:lnTo>
                  <a:lnTo>
                    <a:pt x="648" y="102"/>
                  </a:lnTo>
                  <a:lnTo>
                    <a:pt x="646" y="103"/>
                  </a:lnTo>
                  <a:lnTo>
                    <a:pt x="645" y="105"/>
                  </a:lnTo>
                  <a:lnTo>
                    <a:pt x="645" y="106"/>
                  </a:lnTo>
                  <a:lnTo>
                    <a:pt x="645" y="106"/>
                  </a:lnTo>
                  <a:lnTo>
                    <a:pt x="646" y="107"/>
                  </a:lnTo>
                  <a:lnTo>
                    <a:pt x="647" y="107"/>
                  </a:lnTo>
                  <a:lnTo>
                    <a:pt x="648" y="107"/>
                  </a:lnTo>
                  <a:lnTo>
                    <a:pt x="649" y="107"/>
                  </a:lnTo>
                  <a:lnTo>
                    <a:pt x="650" y="108"/>
                  </a:lnTo>
                  <a:lnTo>
                    <a:pt x="651" y="108"/>
                  </a:lnTo>
                  <a:lnTo>
                    <a:pt x="653" y="112"/>
                  </a:lnTo>
                  <a:lnTo>
                    <a:pt x="655" y="117"/>
                  </a:lnTo>
                  <a:lnTo>
                    <a:pt x="656" y="122"/>
                  </a:lnTo>
                  <a:lnTo>
                    <a:pt x="656" y="128"/>
                  </a:lnTo>
                  <a:lnTo>
                    <a:pt x="656" y="133"/>
                  </a:lnTo>
                  <a:lnTo>
                    <a:pt x="654" y="137"/>
                  </a:lnTo>
                  <a:lnTo>
                    <a:pt x="650" y="140"/>
                  </a:lnTo>
                  <a:lnTo>
                    <a:pt x="645" y="143"/>
                  </a:lnTo>
                  <a:lnTo>
                    <a:pt x="644" y="143"/>
                  </a:lnTo>
                  <a:lnTo>
                    <a:pt x="643" y="142"/>
                  </a:lnTo>
                  <a:lnTo>
                    <a:pt x="641" y="139"/>
                  </a:lnTo>
                  <a:lnTo>
                    <a:pt x="641" y="138"/>
                  </a:lnTo>
                  <a:lnTo>
                    <a:pt x="640" y="136"/>
                  </a:lnTo>
                  <a:lnTo>
                    <a:pt x="639" y="135"/>
                  </a:lnTo>
                  <a:lnTo>
                    <a:pt x="634" y="134"/>
                  </a:lnTo>
                  <a:lnTo>
                    <a:pt x="631" y="133"/>
                  </a:lnTo>
                  <a:lnTo>
                    <a:pt x="629" y="134"/>
                  </a:lnTo>
                  <a:lnTo>
                    <a:pt x="629" y="135"/>
                  </a:lnTo>
                  <a:lnTo>
                    <a:pt x="631" y="138"/>
                  </a:lnTo>
                  <a:lnTo>
                    <a:pt x="635" y="140"/>
                  </a:lnTo>
                  <a:lnTo>
                    <a:pt x="639" y="143"/>
                  </a:lnTo>
                  <a:lnTo>
                    <a:pt x="643" y="145"/>
                  </a:lnTo>
                  <a:lnTo>
                    <a:pt x="642" y="145"/>
                  </a:lnTo>
                  <a:lnTo>
                    <a:pt x="641" y="145"/>
                  </a:lnTo>
                  <a:lnTo>
                    <a:pt x="640" y="144"/>
                  </a:lnTo>
                  <a:lnTo>
                    <a:pt x="639" y="143"/>
                  </a:lnTo>
                  <a:lnTo>
                    <a:pt x="638" y="143"/>
                  </a:lnTo>
                  <a:lnTo>
                    <a:pt x="637" y="143"/>
                  </a:lnTo>
                  <a:lnTo>
                    <a:pt x="635" y="143"/>
                  </a:lnTo>
                  <a:lnTo>
                    <a:pt x="636" y="143"/>
                  </a:lnTo>
                  <a:lnTo>
                    <a:pt x="636" y="144"/>
                  </a:lnTo>
                  <a:lnTo>
                    <a:pt x="637" y="144"/>
                  </a:lnTo>
                  <a:lnTo>
                    <a:pt x="638" y="145"/>
                  </a:lnTo>
                  <a:lnTo>
                    <a:pt x="638" y="146"/>
                  </a:lnTo>
                  <a:lnTo>
                    <a:pt x="636" y="147"/>
                  </a:lnTo>
                  <a:lnTo>
                    <a:pt x="634" y="146"/>
                  </a:lnTo>
                  <a:lnTo>
                    <a:pt x="632" y="146"/>
                  </a:lnTo>
                  <a:lnTo>
                    <a:pt x="631" y="145"/>
                  </a:lnTo>
                  <a:lnTo>
                    <a:pt x="630" y="144"/>
                  </a:lnTo>
                  <a:lnTo>
                    <a:pt x="629" y="142"/>
                  </a:lnTo>
                  <a:lnTo>
                    <a:pt x="629" y="142"/>
                  </a:lnTo>
                  <a:lnTo>
                    <a:pt x="629" y="140"/>
                  </a:lnTo>
                  <a:lnTo>
                    <a:pt x="628" y="140"/>
                  </a:lnTo>
                  <a:lnTo>
                    <a:pt x="627" y="140"/>
                  </a:lnTo>
                  <a:lnTo>
                    <a:pt x="624" y="145"/>
                  </a:lnTo>
                  <a:lnTo>
                    <a:pt x="621" y="150"/>
                  </a:lnTo>
                  <a:lnTo>
                    <a:pt x="619" y="156"/>
                  </a:lnTo>
                  <a:lnTo>
                    <a:pt x="616" y="160"/>
                  </a:lnTo>
                  <a:lnTo>
                    <a:pt x="615" y="161"/>
                  </a:lnTo>
                  <a:lnTo>
                    <a:pt x="614" y="161"/>
                  </a:lnTo>
                  <a:lnTo>
                    <a:pt x="616" y="161"/>
                  </a:lnTo>
                  <a:lnTo>
                    <a:pt x="617" y="162"/>
                  </a:lnTo>
                  <a:lnTo>
                    <a:pt x="618" y="162"/>
                  </a:lnTo>
                  <a:lnTo>
                    <a:pt x="619" y="163"/>
                  </a:lnTo>
                  <a:lnTo>
                    <a:pt x="620" y="164"/>
                  </a:lnTo>
                  <a:lnTo>
                    <a:pt x="620" y="167"/>
                  </a:lnTo>
                  <a:lnTo>
                    <a:pt x="619" y="170"/>
                  </a:lnTo>
                  <a:lnTo>
                    <a:pt x="617" y="174"/>
                  </a:lnTo>
                  <a:lnTo>
                    <a:pt x="613" y="178"/>
                  </a:lnTo>
                  <a:lnTo>
                    <a:pt x="610" y="180"/>
                  </a:lnTo>
                  <a:lnTo>
                    <a:pt x="607" y="181"/>
                  </a:lnTo>
                  <a:lnTo>
                    <a:pt x="606" y="181"/>
                  </a:lnTo>
                  <a:lnTo>
                    <a:pt x="605" y="180"/>
                  </a:lnTo>
                  <a:lnTo>
                    <a:pt x="604" y="179"/>
                  </a:lnTo>
                  <a:lnTo>
                    <a:pt x="603" y="179"/>
                  </a:lnTo>
                  <a:lnTo>
                    <a:pt x="602" y="179"/>
                  </a:lnTo>
                  <a:lnTo>
                    <a:pt x="602" y="179"/>
                  </a:lnTo>
                  <a:lnTo>
                    <a:pt x="603" y="180"/>
                  </a:lnTo>
                  <a:lnTo>
                    <a:pt x="604" y="181"/>
                  </a:lnTo>
                  <a:lnTo>
                    <a:pt x="605" y="181"/>
                  </a:lnTo>
                  <a:lnTo>
                    <a:pt x="605" y="182"/>
                  </a:lnTo>
                  <a:lnTo>
                    <a:pt x="603" y="181"/>
                  </a:lnTo>
                  <a:lnTo>
                    <a:pt x="600" y="180"/>
                  </a:lnTo>
                  <a:lnTo>
                    <a:pt x="598" y="179"/>
                  </a:lnTo>
                  <a:lnTo>
                    <a:pt x="596" y="179"/>
                  </a:lnTo>
                  <a:lnTo>
                    <a:pt x="595" y="180"/>
                  </a:lnTo>
                  <a:lnTo>
                    <a:pt x="595" y="181"/>
                  </a:lnTo>
                  <a:lnTo>
                    <a:pt x="595" y="182"/>
                  </a:lnTo>
                  <a:lnTo>
                    <a:pt x="595" y="183"/>
                  </a:lnTo>
                  <a:lnTo>
                    <a:pt x="595" y="184"/>
                  </a:lnTo>
                  <a:lnTo>
                    <a:pt x="596" y="185"/>
                  </a:lnTo>
                  <a:lnTo>
                    <a:pt x="596" y="186"/>
                  </a:lnTo>
                  <a:lnTo>
                    <a:pt x="595" y="188"/>
                  </a:lnTo>
                  <a:lnTo>
                    <a:pt x="594" y="188"/>
                  </a:lnTo>
                  <a:lnTo>
                    <a:pt x="593" y="189"/>
                  </a:lnTo>
                  <a:lnTo>
                    <a:pt x="580" y="189"/>
                  </a:lnTo>
                  <a:lnTo>
                    <a:pt x="577" y="188"/>
                  </a:lnTo>
                  <a:lnTo>
                    <a:pt x="577" y="188"/>
                  </a:lnTo>
                  <a:lnTo>
                    <a:pt x="576" y="189"/>
                  </a:lnTo>
                  <a:lnTo>
                    <a:pt x="575" y="189"/>
                  </a:lnTo>
                  <a:lnTo>
                    <a:pt x="575" y="189"/>
                  </a:lnTo>
                  <a:lnTo>
                    <a:pt x="575" y="190"/>
                  </a:lnTo>
                  <a:lnTo>
                    <a:pt x="579" y="192"/>
                  </a:lnTo>
                  <a:lnTo>
                    <a:pt x="583" y="193"/>
                  </a:lnTo>
                  <a:lnTo>
                    <a:pt x="588" y="194"/>
                  </a:lnTo>
                  <a:lnTo>
                    <a:pt x="592" y="197"/>
                  </a:lnTo>
                  <a:lnTo>
                    <a:pt x="592" y="198"/>
                  </a:lnTo>
                  <a:lnTo>
                    <a:pt x="591" y="199"/>
                  </a:lnTo>
                  <a:lnTo>
                    <a:pt x="589" y="200"/>
                  </a:lnTo>
                  <a:lnTo>
                    <a:pt x="588" y="200"/>
                  </a:lnTo>
                  <a:lnTo>
                    <a:pt x="587" y="201"/>
                  </a:lnTo>
                  <a:lnTo>
                    <a:pt x="586" y="201"/>
                  </a:lnTo>
                  <a:lnTo>
                    <a:pt x="581" y="203"/>
                  </a:lnTo>
                  <a:lnTo>
                    <a:pt x="577" y="204"/>
                  </a:lnTo>
                  <a:lnTo>
                    <a:pt x="572" y="206"/>
                  </a:lnTo>
                  <a:lnTo>
                    <a:pt x="568" y="208"/>
                  </a:lnTo>
                  <a:lnTo>
                    <a:pt x="568" y="209"/>
                  </a:lnTo>
                  <a:lnTo>
                    <a:pt x="569" y="209"/>
                  </a:lnTo>
                  <a:lnTo>
                    <a:pt x="570" y="209"/>
                  </a:lnTo>
                  <a:lnTo>
                    <a:pt x="572" y="210"/>
                  </a:lnTo>
                  <a:lnTo>
                    <a:pt x="572" y="210"/>
                  </a:lnTo>
                  <a:lnTo>
                    <a:pt x="573" y="211"/>
                  </a:lnTo>
                  <a:lnTo>
                    <a:pt x="573" y="211"/>
                  </a:lnTo>
                  <a:lnTo>
                    <a:pt x="572" y="212"/>
                  </a:lnTo>
                  <a:lnTo>
                    <a:pt x="571" y="213"/>
                  </a:lnTo>
                  <a:lnTo>
                    <a:pt x="569" y="213"/>
                  </a:lnTo>
                  <a:lnTo>
                    <a:pt x="568" y="213"/>
                  </a:lnTo>
                  <a:lnTo>
                    <a:pt x="567" y="214"/>
                  </a:lnTo>
                  <a:lnTo>
                    <a:pt x="566" y="214"/>
                  </a:lnTo>
                  <a:lnTo>
                    <a:pt x="565" y="215"/>
                  </a:lnTo>
                  <a:lnTo>
                    <a:pt x="565" y="216"/>
                  </a:lnTo>
                  <a:lnTo>
                    <a:pt x="565" y="216"/>
                  </a:lnTo>
                  <a:lnTo>
                    <a:pt x="566" y="217"/>
                  </a:lnTo>
                  <a:lnTo>
                    <a:pt x="567" y="217"/>
                  </a:lnTo>
                  <a:lnTo>
                    <a:pt x="568" y="217"/>
                  </a:lnTo>
                  <a:lnTo>
                    <a:pt x="568" y="218"/>
                  </a:lnTo>
                  <a:lnTo>
                    <a:pt x="568" y="218"/>
                  </a:lnTo>
                  <a:lnTo>
                    <a:pt x="567" y="220"/>
                  </a:lnTo>
                  <a:lnTo>
                    <a:pt x="565" y="222"/>
                  </a:lnTo>
                  <a:lnTo>
                    <a:pt x="562" y="224"/>
                  </a:lnTo>
                  <a:lnTo>
                    <a:pt x="560" y="227"/>
                  </a:lnTo>
                  <a:lnTo>
                    <a:pt x="556" y="232"/>
                  </a:lnTo>
                  <a:lnTo>
                    <a:pt x="553" y="239"/>
                  </a:lnTo>
                  <a:lnTo>
                    <a:pt x="553" y="240"/>
                  </a:lnTo>
                  <a:lnTo>
                    <a:pt x="554" y="241"/>
                  </a:lnTo>
                  <a:lnTo>
                    <a:pt x="555" y="241"/>
                  </a:lnTo>
                  <a:lnTo>
                    <a:pt x="555" y="241"/>
                  </a:lnTo>
                  <a:lnTo>
                    <a:pt x="556" y="257"/>
                  </a:lnTo>
                  <a:lnTo>
                    <a:pt x="558" y="274"/>
                  </a:lnTo>
                  <a:lnTo>
                    <a:pt x="559" y="273"/>
                  </a:lnTo>
                  <a:lnTo>
                    <a:pt x="559" y="270"/>
                  </a:lnTo>
                  <a:lnTo>
                    <a:pt x="560" y="269"/>
                  </a:lnTo>
                  <a:lnTo>
                    <a:pt x="563" y="268"/>
                  </a:lnTo>
                  <a:lnTo>
                    <a:pt x="566" y="268"/>
                  </a:lnTo>
                  <a:lnTo>
                    <a:pt x="569" y="269"/>
                  </a:lnTo>
                  <a:lnTo>
                    <a:pt x="570" y="270"/>
                  </a:lnTo>
                  <a:lnTo>
                    <a:pt x="570" y="271"/>
                  </a:lnTo>
                  <a:lnTo>
                    <a:pt x="571" y="272"/>
                  </a:lnTo>
                  <a:lnTo>
                    <a:pt x="571" y="274"/>
                  </a:lnTo>
                  <a:lnTo>
                    <a:pt x="572" y="275"/>
                  </a:lnTo>
                  <a:lnTo>
                    <a:pt x="574" y="281"/>
                  </a:lnTo>
                  <a:lnTo>
                    <a:pt x="577" y="288"/>
                  </a:lnTo>
                  <a:lnTo>
                    <a:pt x="579" y="294"/>
                  </a:lnTo>
                  <a:lnTo>
                    <a:pt x="578" y="295"/>
                  </a:lnTo>
                  <a:lnTo>
                    <a:pt x="578" y="297"/>
                  </a:lnTo>
                  <a:lnTo>
                    <a:pt x="576" y="298"/>
                  </a:lnTo>
                  <a:lnTo>
                    <a:pt x="574" y="300"/>
                  </a:lnTo>
                  <a:lnTo>
                    <a:pt x="574" y="301"/>
                  </a:lnTo>
                  <a:lnTo>
                    <a:pt x="574" y="302"/>
                  </a:lnTo>
                  <a:lnTo>
                    <a:pt x="574" y="302"/>
                  </a:lnTo>
                  <a:lnTo>
                    <a:pt x="576" y="302"/>
                  </a:lnTo>
                  <a:lnTo>
                    <a:pt x="577" y="302"/>
                  </a:lnTo>
                  <a:lnTo>
                    <a:pt x="579" y="299"/>
                  </a:lnTo>
                  <a:lnTo>
                    <a:pt x="580" y="299"/>
                  </a:lnTo>
                  <a:lnTo>
                    <a:pt x="587" y="297"/>
                  </a:lnTo>
                  <a:lnTo>
                    <a:pt x="594" y="295"/>
                  </a:lnTo>
                  <a:lnTo>
                    <a:pt x="597" y="295"/>
                  </a:lnTo>
                  <a:lnTo>
                    <a:pt x="599" y="296"/>
                  </a:lnTo>
                  <a:lnTo>
                    <a:pt x="601" y="297"/>
                  </a:lnTo>
                  <a:lnTo>
                    <a:pt x="603" y="298"/>
                  </a:lnTo>
                  <a:lnTo>
                    <a:pt x="606" y="299"/>
                  </a:lnTo>
                  <a:lnTo>
                    <a:pt x="610" y="300"/>
                  </a:lnTo>
                  <a:lnTo>
                    <a:pt x="615" y="301"/>
                  </a:lnTo>
                  <a:lnTo>
                    <a:pt x="619" y="302"/>
                  </a:lnTo>
                  <a:lnTo>
                    <a:pt x="624" y="304"/>
                  </a:lnTo>
                  <a:lnTo>
                    <a:pt x="626" y="306"/>
                  </a:lnTo>
                  <a:lnTo>
                    <a:pt x="628" y="308"/>
                  </a:lnTo>
                  <a:lnTo>
                    <a:pt x="630" y="310"/>
                  </a:lnTo>
                  <a:lnTo>
                    <a:pt x="631" y="313"/>
                  </a:lnTo>
                  <a:lnTo>
                    <a:pt x="634" y="316"/>
                  </a:lnTo>
                  <a:lnTo>
                    <a:pt x="634" y="316"/>
                  </a:lnTo>
                  <a:lnTo>
                    <a:pt x="634" y="315"/>
                  </a:lnTo>
                  <a:lnTo>
                    <a:pt x="642" y="317"/>
                  </a:lnTo>
                  <a:lnTo>
                    <a:pt x="656" y="323"/>
                  </a:lnTo>
                  <a:lnTo>
                    <a:pt x="663" y="326"/>
                  </a:lnTo>
                  <a:lnTo>
                    <a:pt x="664" y="327"/>
                  </a:lnTo>
                  <a:lnTo>
                    <a:pt x="664" y="328"/>
                  </a:lnTo>
                  <a:lnTo>
                    <a:pt x="663" y="328"/>
                  </a:lnTo>
                  <a:lnTo>
                    <a:pt x="662" y="330"/>
                  </a:lnTo>
                  <a:lnTo>
                    <a:pt x="661" y="332"/>
                  </a:lnTo>
                  <a:lnTo>
                    <a:pt x="661" y="333"/>
                  </a:lnTo>
                  <a:lnTo>
                    <a:pt x="661" y="333"/>
                  </a:lnTo>
                  <a:lnTo>
                    <a:pt x="669" y="333"/>
                  </a:lnTo>
                  <a:lnTo>
                    <a:pt x="676" y="332"/>
                  </a:lnTo>
                  <a:lnTo>
                    <a:pt x="684" y="331"/>
                  </a:lnTo>
                  <a:lnTo>
                    <a:pt x="691" y="331"/>
                  </a:lnTo>
                  <a:lnTo>
                    <a:pt x="698" y="332"/>
                  </a:lnTo>
                  <a:lnTo>
                    <a:pt x="701" y="335"/>
                  </a:lnTo>
                  <a:lnTo>
                    <a:pt x="702" y="340"/>
                  </a:lnTo>
                  <a:lnTo>
                    <a:pt x="703" y="346"/>
                  </a:lnTo>
                  <a:lnTo>
                    <a:pt x="703" y="352"/>
                  </a:lnTo>
                  <a:lnTo>
                    <a:pt x="703" y="359"/>
                  </a:lnTo>
                  <a:lnTo>
                    <a:pt x="704" y="364"/>
                  </a:lnTo>
                  <a:lnTo>
                    <a:pt x="704" y="367"/>
                  </a:lnTo>
                  <a:lnTo>
                    <a:pt x="706" y="374"/>
                  </a:lnTo>
                  <a:lnTo>
                    <a:pt x="708" y="378"/>
                  </a:lnTo>
                  <a:lnTo>
                    <a:pt x="710" y="380"/>
                  </a:lnTo>
                  <a:lnTo>
                    <a:pt x="712" y="381"/>
                  </a:lnTo>
                  <a:lnTo>
                    <a:pt x="715" y="381"/>
                  </a:lnTo>
                  <a:lnTo>
                    <a:pt x="717" y="382"/>
                  </a:lnTo>
                  <a:lnTo>
                    <a:pt x="720" y="383"/>
                  </a:lnTo>
                  <a:lnTo>
                    <a:pt x="724" y="385"/>
                  </a:lnTo>
                  <a:lnTo>
                    <a:pt x="730" y="388"/>
                  </a:lnTo>
                  <a:lnTo>
                    <a:pt x="732" y="391"/>
                  </a:lnTo>
                  <a:lnTo>
                    <a:pt x="733" y="394"/>
                  </a:lnTo>
                  <a:lnTo>
                    <a:pt x="733" y="396"/>
                  </a:lnTo>
                  <a:lnTo>
                    <a:pt x="733" y="395"/>
                  </a:lnTo>
                  <a:lnTo>
                    <a:pt x="737" y="396"/>
                  </a:lnTo>
                  <a:lnTo>
                    <a:pt x="741" y="398"/>
                  </a:lnTo>
                  <a:lnTo>
                    <a:pt x="744" y="400"/>
                  </a:lnTo>
                  <a:lnTo>
                    <a:pt x="746" y="402"/>
                  </a:lnTo>
                  <a:lnTo>
                    <a:pt x="747" y="402"/>
                  </a:lnTo>
                  <a:lnTo>
                    <a:pt x="747" y="404"/>
                  </a:lnTo>
                  <a:lnTo>
                    <a:pt x="748" y="405"/>
                  </a:lnTo>
                  <a:lnTo>
                    <a:pt x="749" y="406"/>
                  </a:lnTo>
                  <a:lnTo>
                    <a:pt x="749" y="406"/>
                  </a:lnTo>
                  <a:lnTo>
                    <a:pt x="749" y="406"/>
                  </a:lnTo>
                  <a:lnTo>
                    <a:pt x="747" y="401"/>
                  </a:lnTo>
                  <a:lnTo>
                    <a:pt x="744" y="397"/>
                  </a:lnTo>
                  <a:lnTo>
                    <a:pt x="741" y="393"/>
                  </a:lnTo>
                  <a:lnTo>
                    <a:pt x="741" y="391"/>
                  </a:lnTo>
                  <a:lnTo>
                    <a:pt x="742" y="389"/>
                  </a:lnTo>
                  <a:lnTo>
                    <a:pt x="744" y="387"/>
                  </a:lnTo>
                  <a:lnTo>
                    <a:pt x="745" y="387"/>
                  </a:lnTo>
                  <a:lnTo>
                    <a:pt x="747" y="389"/>
                  </a:lnTo>
                  <a:lnTo>
                    <a:pt x="750" y="394"/>
                  </a:lnTo>
                  <a:lnTo>
                    <a:pt x="752" y="396"/>
                  </a:lnTo>
                  <a:lnTo>
                    <a:pt x="753" y="396"/>
                  </a:lnTo>
                  <a:lnTo>
                    <a:pt x="753" y="395"/>
                  </a:lnTo>
                  <a:lnTo>
                    <a:pt x="754" y="394"/>
                  </a:lnTo>
                  <a:lnTo>
                    <a:pt x="754" y="391"/>
                  </a:lnTo>
                  <a:lnTo>
                    <a:pt x="753" y="389"/>
                  </a:lnTo>
                  <a:lnTo>
                    <a:pt x="752" y="388"/>
                  </a:lnTo>
                  <a:lnTo>
                    <a:pt x="751" y="388"/>
                  </a:lnTo>
                  <a:lnTo>
                    <a:pt x="750" y="387"/>
                  </a:lnTo>
                  <a:lnTo>
                    <a:pt x="749" y="386"/>
                  </a:lnTo>
                  <a:lnTo>
                    <a:pt x="749" y="386"/>
                  </a:lnTo>
                  <a:lnTo>
                    <a:pt x="748" y="385"/>
                  </a:lnTo>
                  <a:lnTo>
                    <a:pt x="749" y="382"/>
                  </a:lnTo>
                  <a:lnTo>
                    <a:pt x="751" y="380"/>
                  </a:lnTo>
                  <a:lnTo>
                    <a:pt x="752" y="378"/>
                  </a:lnTo>
                  <a:lnTo>
                    <a:pt x="753" y="375"/>
                  </a:lnTo>
                  <a:lnTo>
                    <a:pt x="752" y="373"/>
                  </a:lnTo>
                  <a:lnTo>
                    <a:pt x="750" y="370"/>
                  </a:lnTo>
                  <a:lnTo>
                    <a:pt x="747" y="367"/>
                  </a:lnTo>
                  <a:lnTo>
                    <a:pt x="745" y="364"/>
                  </a:lnTo>
                  <a:lnTo>
                    <a:pt x="743" y="362"/>
                  </a:lnTo>
                  <a:lnTo>
                    <a:pt x="742" y="358"/>
                  </a:lnTo>
                  <a:lnTo>
                    <a:pt x="741" y="353"/>
                  </a:lnTo>
                  <a:lnTo>
                    <a:pt x="740" y="349"/>
                  </a:lnTo>
                  <a:lnTo>
                    <a:pt x="739" y="344"/>
                  </a:lnTo>
                  <a:lnTo>
                    <a:pt x="737" y="341"/>
                  </a:lnTo>
                  <a:lnTo>
                    <a:pt x="732" y="337"/>
                  </a:lnTo>
                  <a:lnTo>
                    <a:pt x="726" y="333"/>
                  </a:lnTo>
                  <a:lnTo>
                    <a:pt x="726" y="332"/>
                  </a:lnTo>
                  <a:lnTo>
                    <a:pt x="727" y="332"/>
                  </a:lnTo>
                  <a:lnTo>
                    <a:pt x="728" y="332"/>
                  </a:lnTo>
                  <a:lnTo>
                    <a:pt x="735" y="328"/>
                  </a:lnTo>
                  <a:lnTo>
                    <a:pt x="741" y="324"/>
                  </a:lnTo>
                  <a:lnTo>
                    <a:pt x="746" y="319"/>
                  </a:lnTo>
                  <a:lnTo>
                    <a:pt x="750" y="313"/>
                  </a:lnTo>
                  <a:lnTo>
                    <a:pt x="753" y="306"/>
                  </a:lnTo>
                  <a:lnTo>
                    <a:pt x="753" y="299"/>
                  </a:lnTo>
                  <a:lnTo>
                    <a:pt x="752" y="290"/>
                  </a:lnTo>
                  <a:lnTo>
                    <a:pt x="748" y="283"/>
                  </a:lnTo>
                  <a:lnTo>
                    <a:pt x="745" y="276"/>
                  </a:lnTo>
                  <a:lnTo>
                    <a:pt x="741" y="272"/>
                  </a:lnTo>
                  <a:lnTo>
                    <a:pt x="738" y="270"/>
                  </a:lnTo>
                  <a:lnTo>
                    <a:pt x="736" y="269"/>
                  </a:lnTo>
                  <a:lnTo>
                    <a:pt x="733" y="269"/>
                  </a:lnTo>
                  <a:lnTo>
                    <a:pt x="730" y="268"/>
                  </a:lnTo>
                  <a:lnTo>
                    <a:pt x="725" y="266"/>
                  </a:lnTo>
                  <a:lnTo>
                    <a:pt x="720" y="262"/>
                  </a:lnTo>
                  <a:lnTo>
                    <a:pt x="719" y="259"/>
                  </a:lnTo>
                  <a:lnTo>
                    <a:pt x="719" y="255"/>
                  </a:lnTo>
                  <a:lnTo>
                    <a:pt x="720" y="250"/>
                  </a:lnTo>
                  <a:lnTo>
                    <a:pt x="723" y="245"/>
                  </a:lnTo>
                  <a:lnTo>
                    <a:pt x="725" y="241"/>
                  </a:lnTo>
                  <a:lnTo>
                    <a:pt x="726" y="236"/>
                  </a:lnTo>
                  <a:lnTo>
                    <a:pt x="726" y="235"/>
                  </a:lnTo>
                  <a:lnTo>
                    <a:pt x="725" y="235"/>
                  </a:lnTo>
                  <a:lnTo>
                    <a:pt x="725" y="236"/>
                  </a:lnTo>
                  <a:lnTo>
                    <a:pt x="724" y="236"/>
                  </a:lnTo>
                  <a:lnTo>
                    <a:pt x="723" y="236"/>
                  </a:lnTo>
                  <a:lnTo>
                    <a:pt x="722" y="236"/>
                  </a:lnTo>
                  <a:lnTo>
                    <a:pt x="722" y="235"/>
                  </a:lnTo>
                  <a:lnTo>
                    <a:pt x="722" y="233"/>
                  </a:lnTo>
                  <a:lnTo>
                    <a:pt x="722" y="232"/>
                  </a:lnTo>
                  <a:lnTo>
                    <a:pt x="722" y="229"/>
                  </a:lnTo>
                  <a:lnTo>
                    <a:pt x="722" y="228"/>
                  </a:lnTo>
                  <a:lnTo>
                    <a:pt x="720" y="227"/>
                  </a:lnTo>
                  <a:lnTo>
                    <a:pt x="717" y="227"/>
                  </a:lnTo>
                  <a:lnTo>
                    <a:pt x="715" y="226"/>
                  </a:lnTo>
                  <a:lnTo>
                    <a:pt x="713" y="225"/>
                  </a:lnTo>
                  <a:lnTo>
                    <a:pt x="713" y="222"/>
                  </a:lnTo>
                  <a:lnTo>
                    <a:pt x="715" y="218"/>
                  </a:lnTo>
                  <a:lnTo>
                    <a:pt x="716" y="215"/>
                  </a:lnTo>
                  <a:lnTo>
                    <a:pt x="716" y="212"/>
                  </a:lnTo>
                  <a:lnTo>
                    <a:pt x="715" y="208"/>
                  </a:lnTo>
                  <a:lnTo>
                    <a:pt x="710" y="203"/>
                  </a:lnTo>
                  <a:lnTo>
                    <a:pt x="708" y="202"/>
                  </a:lnTo>
                  <a:lnTo>
                    <a:pt x="706" y="201"/>
                  </a:lnTo>
                  <a:lnTo>
                    <a:pt x="706" y="200"/>
                  </a:lnTo>
                  <a:lnTo>
                    <a:pt x="707" y="198"/>
                  </a:lnTo>
                  <a:lnTo>
                    <a:pt x="710" y="195"/>
                  </a:lnTo>
                  <a:lnTo>
                    <a:pt x="711" y="195"/>
                  </a:lnTo>
                  <a:lnTo>
                    <a:pt x="711" y="195"/>
                  </a:lnTo>
                  <a:lnTo>
                    <a:pt x="711" y="195"/>
                  </a:lnTo>
                  <a:lnTo>
                    <a:pt x="728" y="198"/>
                  </a:lnTo>
                  <a:lnTo>
                    <a:pt x="728" y="198"/>
                  </a:lnTo>
                  <a:lnTo>
                    <a:pt x="727" y="199"/>
                  </a:lnTo>
                  <a:lnTo>
                    <a:pt x="727" y="199"/>
                  </a:lnTo>
                  <a:lnTo>
                    <a:pt x="726" y="200"/>
                  </a:lnTo>
                  <a:lnTo>
                    <a:pt x="732" y="198"/>
                  </a:lnTo>
                  <a:lnTo>
                    <a:pt x="737" y="194"/>
                  </a:lnTo>
                  <a:lnTo>
                    <a:pt x="743" y="192"/>
                  </a:lnTo>
                  <a:lnTo>
                    <a:pt x="744" y="192"/>
                  </a:lnTo>
                  <a:lnTo>
                    <a:pt x="746" y="192"/>
                  </a:lnTo>
                  <a:lnTo>
                    <a:pt x="748" y="194"/>
                  </a:lnTo>
                  <a:lnTo>
                    <a:pt x="749" y="195"/>
                  </a:lnTo>
                  <a:lnTo>
                    <a:pt x="755" y="198"/>
                  </a:lnTo>
                  <a:lnTo>
                    <a:pt x="762" y="201"/>
                  </a:lnTo>
                  <a:lnTo>
                    <a:pt x="762" y="203"/>
                  </a:lnTo>
                  <a:lnTo>
                    <a:pt x="761" y="204"/>
                  </a:lnTo>
                  <a:lnTo>
                    <a:pt x="761" y="204"/>
                  </a:lnTo>
                  <a:lnTo>
                    <a:pt x="762" y="204"/>
                  </a:lnTo>
                  <a:lnTo>
                    <a:pt x="764" y="204"/>
                  </a:lnTo>
                  <a:lnTo>
                    <a:pt x="765" y="203"/>
                  </a:lnTo>
                  <a:lnTo>
                    <a:pt x="767" y="203"/>
                  </a:lnTo>
                  <a:lnTo>
                    <a:pt x="768" y="205"/>
                  </a:lnTo>
                  <a:lnTo>
                    <a:pt x="768" y="206"/>
                  </a:lnTo>
                  <a:lnTo>
                    <a:pt x="769" y="207"/>
                  </a:lnTo>
                  <a:lnTo>
                    <a:pt x="769" y="208"/>
                  </a:lnTo>
                  <a:lnTo>
                    <a:pt x="769" y="209"/>
                  </a:lnTo>
                  <a:lnTo>
                    <a:pt x="770" y="210"/>
                  </a:lnTo>
                  <a:lnTo>
                    <a:pt x="773" y="211"/>
                  </a:lnTo>
                  <a:lnTo>
                    <a:pt x="777" y="210"/>
                  </a:lnTo>
                  <a:lnTo>
                    <a:pt x="780" y="209"/>
                  </a:lnTo>
                  <a:lnTo>
                    <a:pt x="783" y="208"/>
                  </a:lnTo>
                  <a:lnTo>
                    <a:pt x="786" y="208"/>
                  </a:lnTo>
                  <a:lnTo>
                    <a:pt x="789" y="208"/>
                  </a:lnTo>
                  <a:lnTo>
                    <a:pt x="792" y="209"/>
                  </a:lnTo>
                  <a:lnTo>
                    <a:pt x="794" y="212"/>
                  </a:lnTo>
                  <a:lnTo>
                    <a:pt x="795" y="217"/>
                  </a:lnTo>
                  <a:lnTo>
                    <a:pt x="795" y="223"/>
                  </a:lnTo>
                  <a:lnTo>
                    <a:pt x="795" y="225"/>
                  </a:lnTo>
                  <a:lnTo>
                    <a:pt x="793" y="226"/>
                  </a:lnTo>
                  <a:lnTo>
                    <a:pt x="790" y="226"/>
                  </a:lnTo>
                  <a:lnTo>
                    <a:pt x="787" y="225"/>
                  </a:lnTo>
                  <a:lnTo>
                    <a:pt x="783" y="225"/>
                  </a:lnTo>
                  <a:lnTo>
                    <a:pt x="783" y="226"/>
                  </a:lnTo>
                  <a:lnTo>
                    <a:pt x="786" y="232"/>
                  </a:lnTo>
                  <a:lnTo>
                    <a:pt x="789" y="235"/>
                  </a:lnTo>
                  <a:lnTo>
                    <a:pt x="793" y="236"/>
                  </a:lnTo>
                  <a:lnTo>
                    <a:pt x="796" y="236"/>
                  </a:lnTo>
                  <a:lnTo>
                    <a:pt x="805" y="235"/>
                  </a:lnTo>
                  <a:lnTo>
                    <a:pt x="809" y="235"/>
                  </a:lnTo>
                  <a:lnTo>
                    <a:pt x="813" y="237"/>
                  </a:lnTo>
                  <a:lnTo>
                    <a:pt x="817" y="240"/>
                  </a:lnTo>
                  <a:lnTo>
                    <a:pt x="820" y="245"/>
                  </a:lnTo>
                  <a:lnTo>
                    <a:pt x="820" y="249"/>
                  </a:lnTo>
                  <a:lnTo>
                    <a:pt x="818" y="253"/>
                  </a:lnTo>
                  <a:lnTo>
                    <a:pt x="816" y="257"/>
                  </a:lnTo>
                  <a:lnTo>
                    <a:pt x="815" y="261"/>
                  </a:lnTo>
                  <a:lnTo>
                    <a:pt x="816" y="261"/>
                  </a:lnTo>
                  <a:lnTo>
                    <a:pt x="817" y="261"/>
                  </a:lnTo>
                  <a:lnTo>
                    <a:pt x="818" y="260"/>
                  </a:lnTo>
                  <a:lnTo>
                    <a:pt x="819" y="259"/>
                  </a:lnTo>
                  <a:lnTo>
                    <a:pt x="820" y="258"/>
                  </a:lnTo>
                  <a:lnTo>
                    <a:pt x="821" y="257"/>
                  </a:lnTo>
                  <a:lnTo>
                    <a:pt x="822" y="255"/>
                  </a:lnTo>
                  <a:lnTo>
                    <a:pt x="822" y="253"/>
                  </a:lnTo>
                  <a:lnTo>
                    <a:pt x="821" y="250"/>
                  </a:lnTo>
                  <a:lnTo>
                    <a:pt x="821" y="248"/>
                  </a:lnTo>
                  <a:lnTo>
                    <a:pt x="820" y="246"/>
                  </a:lnTo>
                  <a:lnTo>
                    <a:pt x="821" y="245"/>
                  </a:lnTo>
                  <a:lnTo>
                    <a:pt x="822" y="245"/>
                  </a:lnTo>
                  <a:lnTo>
                    <a:pt x="823" y="247"/>
                  </a:lnTo>
                  <a:lnTo>
                    <a:pt x="823" y="249"/>
                  </a:lnTo>
                  <a:lnTo>
                    <a:pt x="823" y="252"/>
                  </a:lnTo>
                  <a:lnTo>
                    <a:pt x="824" y="254"/>
                  </a:lnTo>
                  <a:lnTo>
                    <a:pt x="825" y="254"/>
                  </a:lnTo>
                  <a:lnTo>
                    <a:pt x="825" y="252"/>
                  </a:lnTo>
                  <a:lnTo>
                    <a:pt x="824" y="251"/>
                  </a:lnTo>
                  <a:lnTo>
                    <a:pt x="824" y="250"/>
                  </a:lnTo>
                  <a:lnTo>
                    <a:pt x="824" y="248"/>
                  </a:lnTo>
                  <a:lnTo>
                    <a:pt x="824" y="246"/>
                  </a:lnTo>
                  <a:lnTo>
                    <a:pt x="824" y="246"/>
                  </a:lnTo>
                  <a:lnTo>
                    <a:pt x="827" y="245"/>
                  </a:lnTo>
                  <a:lnTo>
                    <a:pt x="835" y="246"/>
                  </a:lnTo>
                  <a:lnTo>
                    <a:pt x="838" y="246"/>
                  </a:lnTo>
                  <a:lnTo>
                    <a:pt x="840" y="245"/>
                  </a:lnTo>
                  <a:lnTo>
                    <a:pt x="841" y="243"/>
                  </a:lnTo>
                  <a:lnTo>
                    <a:pt x="840" y="241"/>
                  </a:lnTo>
                  <a:lnTo>
                    <a:pt x="839" y="238"/>
                  </a:lnTo>
                  <a:lnTo>
                    <a:pt x="837" y="236"/>
                  </a:lnTo>
                  <a:lnTo>
                    <a:pt x="836" y="233"/>
                  </a:lnTo>
                  <a:lnTo>
                    <a:pt x="836" y="233"/>
                  </a:lnTo>
                  <a:lnTo>
                    <a:pt x="837" y="232"/>
                  </a:lnTo>
                  <a:lnTo>
                    <a:pt x="840" y="232"/>
                  </a:lnTo>
                  <a:lnTo>
                    <a:pt x="841" y="232"/>
                  </a:lnTo>
                  <a:lnTo>
                    <a:pt x="841" y="227"/>
                  </a:lnTo>
                  <a:lnTo>
                    <a:pt x="841" y="223"/>
                  </a:lnTo>
                  <a:lnTo>
                    <a:pt x="841" y="218"/>
                  </a:lnTo>
                  <a:lnTo>
                    <a:pt x="843" y="214"/>
                  </a:lnTo>
                  <a:lnTo>
                    <a:pt x="843" y="214"/>
                  </a:lnTo>
                  <a:lnTo>
                    <a:pt x="844" y="214"/>
                  </a:lnTo>
                  <a:lnTo>
                    <a:pt x="844" y="215"/>
                  </a:lnTo>
                  <a:lnTo>
                    <a:pt x="844" y="216"/>
                  </a:lnTo>
                  <a:lnTo>
                    <a:pt x="845" y="217"/>
                  </a:lnTo>
                  <a:lnTo>
                    <a:pt x="845" y="219"/>
                  </a:lnTo>
                  <a:lnTo>
                    <a:pt x="846" y="220"/>
                  </a:lnTo>
                  <a:lnTo>
                    <a:pt x="847" y="221"/>
                  </a:lnTo>
                  <a:lnTo>
                    <a:pt x="847" y="221"/>
                  </a:lnTo>
                  <a:lnTo>
                    <a:pt x="848" y="221"/>
                  </a:lnTo>
                  <a:lnTo>
                    <a:pt x="849" y="221"/>
                  </a:lnTo>
                  <a:lnTo>
                    <a:pt x="849" y="220"/>
                  </a:lnTo>
                  <a:lnTo>
                    <a:pt x="850" y="220"/>
                  </a:lnTo>
                  <a:lnTo>
                    <a:pt x="850" y="221"/>
                  </a:lnTo>
                  <a:lnTo>
                    <a:pt x="848" y="223"/>
                  </a:lnTo>
                  <a:lnTo>
                    <a:pt x="848" y="223"/>
                  </a:lnTo>
                  <a:lnTo>
                    <a:pt x="851" y="225"/>
                  </a:lnTo>
                  <a:lnTo>
                    <a:pt x="853" y="225"/>
                  </a:lnTo>
                  <a:lnTo>
                    <a:pt x="855" y="223"/>
                  </a:lnTo>
                  <a:lnTo>
                    <a:pt x="857" y="222"/>
                  </a:lnTo>
                  <a:lnTo>
                    <a:pt x="858" y="222"/>
                  </a:lnTo>
                  <a:lnTo>
                    <a:pt x="859" y="223"/>
                  </a:lnTo>
                  <a:lnTo>
                    <a:pt x="861" y="226"/>
                  </a:lnTo>
                  <a:lnTo>
                    <a:pt x="863" y="230"/>
                  </a:lnTo>
                  <a:lnTo>
                    <a:pt x="863" y="232"/>
                  </a:lnTo>
                  <a:lnTo>
                    <a:pt x="862" y="235"/>
                  </a:lnTo>
                  <a:lnTo>
                    <a:pt x="862" y="237"/>
                  </a:lnTo>
                  <a:lnTo>
                    <a:pt x="862" y="240"/>
                  </a:lnTo>
                  <a:lnTo>
                    <a:pt x="864" y="240"/>
                  </a:lnTo>
                  <a:lnTo>
                    <a:pt x="866" y="237"/>
                  </a:lnTo>
                  <a:lnTo>
                    <a:pt x="866" y="236"/>
                  </a:lnTo>
                  <a:lnTo>
                    <a:pt x="868" y="234"/>
                  </a:lnTo>
                  <a:lnTo>
                    <a:pt x="869" y="234"/>
                  </a:lnTo>
                  <a:lnTo>
                    <a:pt x="870" y="234"/>
                  </a:lnTo>
                  <a:lnTo>
                    <a:pt x="870" y="234"/>
                  </a:lnTo>
                  <a:lnTo>
                    <a:pt x="869" y="235"/>
                  </a:lnTo>
                  <a:lnTo>
                    <a:pt x="869" y="236"/>
                  </a:lnTo>
                  <a:lnTo>
                    <a:pt x="868" y="238"/>
                  </a:lnTo>
                  <a:lnTo>
                    <a:pt x="868" y="239"/>
                  </a:lnTo>
                  <a:lnTo>
                    <a:pt x="869" y="239"/>
                  </a:lnTo>
                  <a:lnTo>
                    <a:pt x="872" y="240"/>
                  </a:lnTo>
                  <a:lnTo>
                    <a:pt x="878" y="241"/>
                  </a:lnTo>
                  <a:lnTo>
                    <a:pt x="879" y="242"/>
                  </a:lnTo>
                  <a:lnTo>
                    <a:pt x="882" y="245"/>
                  </a:lnTo>
                  <a:lnTo>
                    <a:pt x="883" y="246"/>
                  </a:lnTo>
                  <a:lnTo>
                    <a:pt x="887" y="250"/>
                  </a:lnTo>
                  <a:lnTo>
                    <a:pt x="890" y="254"/>
                  </a:lnTo>
                  <a:lnTo>
                    <a:pt x="894" y="259"/>
                  </a:lnTo>
                  <a:lnTo>
                    <a:pt x="895" y="263"/>
                  </a:lnTo>
                  <a:lnTo>
                    <a:pt x="895" y="263"/>
                  </a:lnTo>
                  <a:lnTo>
                    <a:pt x="894" y="264"/>
                  </a:lnTo>
                  <a:lnTo>
                    <a:pt x="894" y="264"/>
                  </a:lnTo>
                  <a:lnTo>
                    <a:pt x="893" y="264"/>
                  </a:lnTo>
                  <a:lnTo>
                    <a:pt x="892" y="265"/>
                  </a:lnTo>
                  <a:lnTo>
                    <a:pt x="892" y="265"/>
                  </a:lnTo>
                  <a:lnTo>
                    <a:pt x="892" y="266"/>
                  </a:lnTo>
                  <a:lnTo>
                    <a:pt x="895" y="269"/>
                  </a:lnTo>
                  <a:lnTo>
                    <a:pt x="897" y="271"/>
                  </a:lnTo>
                  <a:lnTo>
                    <a:pt x="903" y="271"/>
                  </a:lnTo>
                  <a:lnTo>
                    <a:pt x="906" y="272"/>
                  </a:lnTo>
                  <a:lnTo>
                    <a:pt x="909" y="274"/>
                  </a:lnTo>
                  <a:lnTo>
                    <a:pt x="911" y="277"/>
                  </a:lnTo>
                  <a:lnTo>
                    <a:pt x="913" y="280"/>
                  </a:lnTo>
                  <a:lnTo>
                    <a:pt x="915" y="283"/>
                  </a:lnTo>
                  <a:lnTo>
                    <a:pt x="918" y="285"/>
                  </a:lnTo>
                  <a:lnTo>
                    <a:pt x="919" y="285"/>
                  </a:lnTo>
                  <a:lnTo>
                    <a:pt x="919" y="285"/>
                  </a:lnTo>
                  <a:lnTo>
                    <a:pt x="919" y="280"/>
                  </a:lnTo>
                  <a:lnTo>
                    <a:pt x="920" y="279"/>
                  </a:lnTo>
                  <a:lnTo>
                    <a:pt x="925" y="277"/>
                  </a:lnTo>
                  <a:lnTo>
                    <a:pt x="930" y="277"/>
                  </a:lnTo>
                  <a:lnTo>
                    <a:pt x="935" y="280"/>
                  </a:lnTo>
                  <a:lnTo>
                    <a:pt x="939" y="283"/>
                  </a:lnTo>
                  <a:lnTo>
                    <a:pt x="943" y="287"/>
                  </a:lnTo>
                  <a:lnTo>
                    <a:pt x="946" y="291"/>
                  </a:lnTo>
                  <a:lnTo>
                    <a:pt x="947" y="293"/>
                  </a:lnTo>
                  <a:lnTo>
                    <a:pt x="946" y="295"/>
                  </a:lnTo>
                  <a:lnTo>
                    <a:pt x="943" y="296"/>
                  </a:lnTo>
                  <a:lnTo>
                    <a:pt x="937" y="300"/>
                  </a:lnTo>
                  <a:lnTo>
                    <a:pt x="934" y="304"/>
                  </a:lnTo>
                  <a:lnTo>
                    <a:pt x="934" y="306"/>
                  </a:lnTo>
                  <a:lnTo>
                    <a:pt x="934" y="310"/>
                  </a:lnTo>
                  <a:lnTo>
                    <a:pt x="935" y="312"/>
                  </a:lnTo>
                  <a:lnTo>
                    <a:pt x="937" y="313"/>
                  </a:lnTo>
                  <a:lnTo>
                    <a:pt x="939" y="312"/>
                  </a:lnTo>
                  <a:lnTo>
                    <a:pt x="941" y="309"/>
                  </a:lnTo>
                  <a:lnTo>
                    <a:pt x="943" y="305"/>
                  </a:lnTo>
                  <a:lnTo>
                    <a:pt x="945" y="302"/>
                  </a:lnTo>
                  <a:lnTo>
                    <a:pt x="949" y="298"/>
                  </a:lnTo>
                  <a:lnTo>
                    <a:pt x="952" y="293"/>
                  </a:lnTo>
                  <a:lnTo>
                    <a:pt x="955" y="297"/>
                  </a:lnTo>
                  <a:lnTo>
                    <a:pt x="959" y="299"/>
                  </a:lnTo>
                  <a:lnTo>
                    <a:pt x="962" y="301"/>
                  </a:lnTo>
                  <a:lnTo>
                    <a:pt x="966" y="301"/>
                  </a:lnTo>
                  <a:lnTo>
                    <a:pt x="971" y="301"/>
                  </a:lnTo>
                  <a:lnTo>
                    <a:pt x="974" y="300"/>
                  </a:lnTo>
                  <a:lnTo>
                    <a:pt x="978" y="300"/>
                  </a:lnTo>
                  <a:lnTo>
                    <a:pt x="979" y="300"/>
                  </a:lnTo>
                  <a:lnTo>
                    <a:pt x="980" y="302"/>
                  </a:lnTo>
                  <a:lnTo>
                    <a:pt x="980" y="303"/>
                  </a:lnTo>
                  <a:lnTo>
                    <a:pt x="981" y="305"/>
                  </a:lnTo>
                  <a:lnTo>
                    <a:pt x="986" y="310"/>
                  </a:lnTo>
                  <a:lnTo>
                    <a:pt x="989" y="315"/>
                  </a:lnTo>
                  <a:lnTo>
                    <a:pt x="988" y="315"/>
                  </a:lnTo>
                  <a:lnTo>
                    <a:pt x="988" y="316"/>
                  </a:lnTo>
                  <a:lnTo>
                    <a:pt x="982" y="324"/>
                  </a:lnTo>
                  <a:lnTo>
                    <a:pt x="976" y="333"/>
                  </a:lnTo>
                  <a:lnTo>
                    <a:pt x="972" y="342"/>
                  </a:lnTo>
                  <a:lnTo>
                    <a:pt x="972" y="344"/>
                  </a:lnTo>
                  <a:lnTo>
                    <a:pt x="974" y="350"/>
                  </a:lnTo>
                  <a:lnTo>
                    <a:pt x="973" y="352"/>
                  </a:lnTo>
                  <a:lnTo>
                    <a:pt x="967" y="359"/>
                  </a:lnTo>
                  <a:lnTo>
                    <a:pt x="960" y="366"/>
                  </a:lnTo>
                  <a:lnTo>
                    <a:pt x="953" y="372"/>
                  </a:lnTo>
                  <a:lnTo>
                    <a:pt x="953" y="372"/>
                  </a:lnTo>
                  <a:lnTo>
                    <a:pt x="953" y="371"/>
                  </a:lnTo>
                  <a:lnTo>
                    <a:pt x="953" y="370"/>
                  </a:lnTo>
                  <a:lnTo>
                    <a:pt x="947" y="370"/>
                  </a:lnTo>
                  <a:lnTo>
                    <a:pt x="940" y="372"/>
                  </a:lnTo>
                  <a:lnTo>
                    <a:pt x="939" y="372"/>
                  </a:lnTo>
                  <a:lnTo>
                    <a:pt x="937" y="374"/>
                  </a:lnTo>
                  <a:lnTo>
                    <a:pt x="935" y="375"/>
                  </a:lnTo>
                  <a:lnTo>
                    <a:pt x="934" y="376"/>
                  </a:lnTo>
                  <a:lnTo>
                    <a:pt x="907" y="382"/>
                  </a:lnTo>
                  <a:lnTo>
                    <a:pt x="906" y="383"/>
                  </a:lnTo>
                  <a:lnTo>
                    <a:pt x="905" y="383"/>
                  </a:lnTo>
                  <a:lnTo>
                    <a:pt x="902" y="384"/>
                  </a:lnTo>
                  <a:lnTo>
                    <a:pt x="899" y="389"/>
                  </a:lnTo>
                  <a:lnTo>
                    <a:pt x="897" y="394"/>
                  </a:lnTo>
                  <a:lnTo>
                    <a:pt x="897" y="397"/>
                  </a:lnTo>
                  <a:lnTo>
                    <a:pt x="898" y="399"/>
                  </a:lnTo>
                  <a:lnTo>
                    <a:pt x="899" y="401"/>
                  </a:lnTo>
                  <a:lnTo>
                    <a:pt x="898" y="404"/>
                  </a:lnTo>
                  <a:lnTo>
                    <a:pt x="896" y="406"/>
                  </a:lnTo>
                  <a:lnTo>
                    <a:pt x="893" y="407"/>
                  </a:lnTo>
                  <a:lnTo>
                    <a:pt x="890" y="408"/>
                  </a:lnTo>
                  <a:lnTo>
                    <a:pt x="888" y="410"/>
                  </a:lnTo>
                  <a:lnTo>
                    <a:pt x="886" y="413"/>
                  </a:lnTo>
                  <a:lnTo>
                    <a:pt x="883" y="419"/>
                  </a:lnTo>
                  <a:lnTo>
                    <a:pt x="880" y="433"/>
                  </a:lnTo>
                  <a:lnTo>
                    <a:pt x="879" y="433"/>
                  </a:lnTo>
                  <a:lnTo>
                    <a:pt x="875" y="443"/>
                  </a:lnTo>
                  <a:lnTo>
                    <a:pt x="872" y="453"/>
                  </a:lnTo>
                  <a:lnTo>
                    <a:pt x="869" y="463"/>
                  </a:lnTo>
                  <a:lnTo>
                    <a:pt x="870" y="464"/>
                  </a:lnTo>
                  <a:lnTo>
                    <a:pt x="872" y="463"/>
                  </a:lnTo>
                  <a:lnTo>
                    <a:pt x="874" y="461"/>
                  </a:lnTo>
                  <a:lnTo>
                    <a:pt x="876" y="458"/>
                  </a:lnTo>
                  <a:lnTo>
                    <a:pt x="878" y="456"/>
                  </a:lnTo>
                  <a:lnTo>
                    <a:pt x="880" y="451"/>
                  </a:lnTo>
                  <a:lnTo>
                    <a:pt x="882" y="446"/>
                  </a:lnTo>
                  <a:lnTo>
                    <a:pt x="883" y="440"/>
                  </a:lnTo>
                  <a:lnTo>
                    <a:pt x="884" y="435"/>
                  </a:lnTo>
                  <a:lnTo>
                    <a:pt x="887" y="429"/>
                  </a:lnTo>
                  <a:lnTo>
                    <a:pt x="891" y="423"/>
                  </a:lnTo>
                  <a:lnTo>
                    <a:pt x="896" y="416"/>
                  </a:lnTo>
                  <a:lnTo>
                    <a:pt x="902" y="411"/>
                  </a:lnTo>
                  <a:lnTo>
                    <a:pt x="908" y="406"/>
                  </a:lnTo>
                  <a:lnTo>
                    <a:pt x="915" y="402"/>
                  </a:lnTo>
                  <a:lnTo>
                    <a:pt x="922" y="399"/>
                  </a:lnTo>
                  <a:lnTo>
                    <a:pt x="929" y="399"/>
                  </a:lnTo>
                  <a:lnTo>
                    <a:pt x="935" y="401"/>
                  </a:lnTo>
                  <a:lnTo>
                    <a:pt x="938" y="404"/>
                  </a:lnTo>
                  <a:lnTo>
                    <a:pt x="939" y="407"/>
                  </a:lnTo>
                  <a:lnTo>
                    <a:pt x="939" y="410"/>
                  </a:lnTo>
                  <a:lnTo>
                    <a:pt x="938" y="414"/>
                  </a:lnTo>
                  <a:lnTo>
                    <a:pt x="936" y="417"/>
                  </a:lnTo>
                  <a:lnTo>
                    <a:pt x="934" y="420"/>
                  </a:lnTo>
                  <a:lnTo>
                    <a:pt x="932" y="422"/>
                  </a:lnTo>
                  <a:lnTo>
                    <a:pt x="930" y="422"/>
                  </a:lnTo>
                  <a:lnTo>
                    <a:pt x="928" y="421"/>
                  </a:lnTo>
                  <a:lnTo>
                    <a:pt x="925" y="420"/>
                  </a:lnTo>
                  <a:lnTo>
                    <a:pt x="923" y="420"/>
                  </a:lnTo>
                  <a:lnTo>
                    <a:pt x="920" y="421"/>
                  </a:lnTo>
                  <a:lnTo>
                    <a:pt x="917" y="422"/>
                  </a:lnTo>
                  <a:lnTo>
                    <a:pt x="915" y="424"/>
                  </a:lnTo>
                  <a:lnTo>
                    <a:pt x="914" y="427"/>
                  </a:lnTo>
                  <a:lnTo>
                    <a:pt x="916" y="428"/>
                  </a:lnTo>
                  <a:lnTo>
                    <a:pt x="918" y="427"/>
                  </a:lnTo>
                  <a:lnTo>
                    <a:pt x="921" y="426"/>
                  </a:lnTo>
                  <a:lnTo>
                    <a:pt x="924" y="425"/>
                  </a:lnTo>
                  <a:lnTo>
                    <a:pt x="926" y="425"/>
                  </a:lnTo>
                  <a:lnTo>
                    <a:pt x="930" y="428"/>
                  </a:lnTo>
                  <a:lnTo>
                    <a:pt x="932" y="432"/>
                  </a:lnTo>
                  <a:lnTo>
                    <a:pt x="935" y="436"/>
                  </a:lnTo>
                  <a:lnTo>
                    <a:pt x="938" y="439"/>
                  </a:lnTo>
                  <a:lnTo>
                    <a:pt x="941" y="438"/>
                  </a:lnTo>
                  <a:lnTo>
                    <a:pt x="943" y="437"/>
                  </a:lnTo>
                  <a:lnTo>
                    <a:pt x="944" y="437"/>
                  </a:lnTo>
                  <a:lnTo>
                    <a:pt x="949" y="441"/>
                  </a:lnTo>
                  <a:lnTo>
                    <a:pt x="951" y="445"/>
                  </a:lnTo>
                  <a:lnTo>
                    <a:pt x="951" y="448"/>
                  </a:lnTo>
                  <a:lnTo>
                    <a:pt x="951" y="449"/>
                  </a:lnTo>
                  <a:lnTo>
                    <a:pt x="951" y="451"/>
                  </a:lnTo>
                  <a:lnTo>
                    <a:pt x="951" y="452"/>
                  </a:lnTo>
                  <a:lnTo>
                    <a:pt x="951" y="452"/>
                  </a:lnTo>
                  <a:lnTo>
                    <a:pt x="953" y="453"/>
                  </a:lnTo>
                  <a:lnTo>
                    <a:pt x="957" y="454"/>
                  </a:lnTo>
                  <a:lnTo>
                    <a:pt x="955" y="454"/>
                  </a:lnTo>
                  <a:lnTo>
                    <a:pt x="953" y="455"/>
                  </a:lnTo>
                  <a:lnTo>
                    <a:pt x="952" y="455"/>
                  </a:lnTo>
                  <a:lnTo>
                    <a:pt x="950" y="457"/>
                  </a:lnTo>
                  <a:lnTo>
                    <a:pt x="949" y="460"/>
                  </a:lnTo>
                  <a:lnTo>
                    <a:pt x="948" y="463"/>
                  </a:lnTo>
                  <a:lnTo>
                    <a:pt x="948" y="467"/>
                  </a:lnTo>
                  <a:lnTo>
                    <a:pt x="948" y="471"/>
                  </a:lnTo>
                  <a:lnTo>
                    <a:pt x="947" y="474"/>
                  </a:lnTo>
                  <a:lnTo>
                    <a:pt x="946" y="475"/>
                  </a:lnTo>
                  <a:lnTo>
                    <a:pt x="941" y="475"/>
                  </a:lnTo>
                  <a:lnTo>
                    <a:pt x="938" y="476"/>
                  </a:lnTo>
                  <a:lnTo>
                    <a:pt x="935" y="477"/>
                  </a:lnTo>
                  <a:lnTo>
                    <a:pt x="932" y="478"/>
                  </a:lnTo>
                  <a:lnTo>
                    <a:pt x="930" y="481"/>
                  </a:lnTo>
                  <a:lnTo>
                    <a:pt x="930" y="483"/>
                  </a:lnTo>
                  <a:lnTo>
                    <a:pt x="931" y="485"/>
                  </a:lnTo>
                  <a:lnTo>
                    <a:pt x="933" y="488"/>
                  </a:lnTo>
                  <a:lnTo>
                    <a:pt x="933" y="490"/>
                  </a:lnTo>
                  <a:lnTo>
                    <a:pt x="932" y="494"/>
                  </a:lnTo>
                  <a:lnTo>
                    <a:pt x="929" y="497"/>
                  </a:lnTo>
                  <a:lnTo>
                    <a:pt x="925" y="499"/>
                  </a:lnTo>
                  <a:lnTo>
                    <a:pt x="923" y="499"/>
                  </a:lnTo>
                  <a:lnTo>
                    <a:pt x="922" y="498"/>
                  </a:lnTo>
                  <a:lnTo>
                    <a:pt x="920" y="497"/>
                  </a:lnTo>
                  <a:lnTo>
                    <a:pt x="919" y="497"/>
                  </a:lnTo>
                  <a:lnTo>
                    <a:pt x="919" y="498"/>
                  </a:lnTo>
                  <a:lnTo>
                    <a:pt x="917" y="501"/>
                  </a:lnTo>
                  <a:lnTo>
                    <a:pt x="915" y="507"/>
                  </a:lnTo>
                  <a:lnTo>
                    <a:pt x="914" y="509"/>
                  </a:lnTo>
                  <a:lnTo>
                    <a:pt x="912" y="510"/>
                  </a:lnTo>
                  <a:lnTo>
                    <a:pt x="910" y="510"/>
                  </a:lnTo>
                  <a:lnTo>
                    <a:pt x="909" y="510"/>
                  </a:lnTo>
                  <a:lnTo>
                    <a:pt x="908" y="510"/>
                  </a:lnTo>
                  <a:lnTo>
                    <a:pt x="907" y="511"/>
                  </a:lnTo>
                  <a:lnTo>
                    <a:pt x="906" y="511"/>
                  </a:lnTo>
                  <a:lnTo>
                    <a:pt x="906" y="512"/>
                  </a:lnTo>
                  <a:lnTo>
                    <a:pt x="907" y="513"/>
                  </a:lnTo>
                  <a:lnTo>
                    <a:pt x="907" y="516"/>
                  </a:lnTo>
                  <a:lnTo>
                    <a:pt x="905" y="521"/>
                  </a:lnTo>
                  <a:lnTo>
                    <a:pt x="900" y="531"/>
                  </a:lnTo>
                  <a:lnTo>
                    <a:pt x="898" y="535"/>
                  </a:lnTo>
                  <a:lnTo>
                    <a:pt x="898" y="540"/>
                  </a:lnTo>
                  <a:lnTo>
                    <a:pt x="900" y="546"/>
                  </a:lnTo>
                  <a:lnTo>
                    <a:pt x="900" y="547"/>
                  </a:lnTo>
                  <a:lnTo>
                    <a:pt x="901" y="547"/>
                  </a:lnTo>
                  <a:lnTo>
                    <a:pt x="902" y="547"/>
                  </a:lnTo>
                  <a:lnTo>
                    <a:pt x="903" y="548"/>
                  </a:lnTo>
                  <a:lnTo>
                    <a:pt x="904" y="549"/>
                  </a:lnTo>
                  <a:lnTo>
                    <a:pt x="904" y="549"/>
                  </a:lnTo>
                  <a:lnTo>
                    <a:pt x="901" y="559"/>
                  </a:lnTo>
                  <a:lnTo>
                    <a:pt x="898" y="565"/>
                  </a:lnTo>
                  <a:lnTo>
                    <a:pt x="895" y="568"/>
                  </a:lnTo>
                  <a:lnTo>
                    <a:pt x="892" y="571"/>
                  </a:lnTo>
                  <a:lnTo>
                    <a:pt x="890" y="571"/>
                  </a:lnTo>
                  <a:lnTo>
                    <a:pt x="886" y="572"/>
                  </a:lnTo>
                  <a:lnTo>
                    <a:pt x="882" y="573"/>
                  </a:lnTo>
                  <a:lnTo>
                    <a:pt x="879" y="574"/>
                  </a:lnTo>
                  <a:lnTo>
                    <a:pt x="875" y="577"/>
                  </a:lnTo>
                  <a:lnTo>
                    <a:pt x="870" y="582"/>
                  </a:lnTo>
                  <a:lnTo>
                    <a:pt x="866" y="588"/>
                  </a:lnTo>
                  <a:lnTo>
                    <a:pt x="863" y="594"/>
                  </a:lnTo>
                  <a:lnTo>
                    <a:pt x="863" y="594"/>
                  </a:lnTo>
                  <a:lnTo>
                    <a:pt x="868" y="594"/>
                  </a:lnTo>
                  <a:lnTo>
                    <a:pt x="868" y="595"/>
                  </a:lnTo>
                  <a:lnTo>
                    <a:pt x="869" y="600"/>
                  </a:lnTo>
                  <a:lnTo>
                    <a:pt x="869" y="606"/>
                  </a:lnTo>
                  <a:lnTo>
                    <a:pt x="868" y="613"/>
                  </a:lnTo>
                  <a:lnTo>
                    <a:pt x="867" y="619"/>
                  </a:lnTo>
                  <a:lnTo>
                    <a:pt x="865" y="624"/>
                  </a:lnTo>
                  <a:lnTo>
                    <a:pt x="862" y="627"/>
                  </a:lnTo>
                  <a:lnTo>
                    <a:pt x="855" y="629"/>
                  </a:lnTo>
                  <a:lnTo>
                    <a:pt x="858" y="631"/>
                  </a:lnTo>
                  <a:lnTo>
                    <a:pt x="860" y="634"/>
                  </a:lnTo>
                  <a:lnTo>
                    <a:pt x="861" y="637"/>
                  </a:lnTo>
                  <a:lnTo>
                    <a:pt x="861" y="641"/>
                  </a:lnTo>
                  <a:lnTo>
                    <a:pt x="860" y="644"/>
                  </a:lnTo>
                  <a:lnTo>
                    <a:pt x="858" y="647"/>
                  </a:lnTo>
                  <a:lnTo>
                    <a:pt x="857" y="654"/>
                  </a:lnTo>
                  <a:lnTo>
                    <a:pt x="854" y="663"/>
                  </a:lnTo>
                  <a:lnTo>
                    <a:pt x="853" y="666"/>
                  </a:lnTo>
                  <a:lnTo>
                    <a:pt x="853" y="667"/>
                  </a:lnTo>
                  <a:lnTo>
                    <a:pt x="849" y="661"/>
                  </a:lnTo>
                  <a:lnTo>
                    <a:pt x="846" y="654"/>
                  </a:lnTo>
                  <a:lnTo>
                    <a:pt x="844" y="647"/>
                  </a:lnTo>
                  <a:lnTo>
                    <a:pt x="843" y="640"/>
                  </a:lnTo>
                  <a:lnTo>
                    <a:pt x="843" y="640"/>
                  </a:lnTo>
                  <a:lnTo>
                    <a:pt x="844" y="639"/>
                  </a:lnTo>
                  <a:lnTo>
                    <a:pt x="845" y="639"/>
                  </a:lnTo>
                  <a:lnTo>
                    <a:pt x="846" y="639"/>
                  </a:lnTo>
                  <a:lnTo>
                    <a:pt x="847" y="637"/>
                  </a:lnTo>
                  <a:lnTo>
                    <a:pt x="847" y="637"/>
                  </a:lnTo>
                  <a:lnTo>
                    <a:pt x="844" y="634"/>
                  </a:lnTo>
                  <a:lnTo>
                    <a:pt x="837" y="628"/>
                  </a:lnTo>
                  <a:lnTo>
                    <a:pt x="837" y="629"/>
                  </a:lnTo>
                  <a:lnTo>
                    <a:pt x="838" y="630"/>
                  </a:lnTo>
                  <a:lnTo>
                    <a:pt x="840" y="636"/>
                  </a:lnTo>
                  <a:lnTo>
                    <a:pt x="841" y="643"/>
                  </a:lnTo>
                  <a:lnTo>
                    <a:pt x="842" y="644"/>
                  </a:lnTo>
                  <a:lnTo>
                    <a:pt x="843" y="645"/>
                  </a:lnTo>
                  <a:lnTo>
                    <a:pt x="844" y="648"/>
                  </a:lnTo>
                  <a:lnTo>
                    <a:pt x="844" y="649"/>
                  </a:lnTo>
                  <a:lnTo>
                    <a:pt x="844" y="649"/>
                  </a:lnTo>
                  <a:lnTo>
                    <a:pt x="840" y="649"/>
                  </a:lnTo>
                  <a:lnTo>
                    <a:pt x="837" y="649"/>
                  </a:lnTo>
                  <a:lnTo>
                    <a:pt x="839" y="654"/>
                  </a:lnTo>
                  <a:lnTo>
                    <a:pt x="842" y="658"/>
                  </a:lnTo>
                  <a:lnTo>
                    <a:pt x="843" y="659"/>
                  </a:lnTo>
                  <a:lnTo>
                    <a:pt x="846" y="659"/>
                  </a:lnTo>
                  <a:lnTo>
                    <a:pt x="843" y="660"/>
                  </a:lnTo>
                  <a:lnTo>
                    <a:pt x="840" y="661"/>
                  </a:lnTo>
                  <a:lnTo>
                    <a:pt x="836" y="662"/>
                  </a:lnTo>
                  <a:lnTo>
                    <a:pt x="833" y="663"/>
                  </a:lnTo>
                  <a:lnTo>
                    <a:pt x="832" y="665"/>
                  </a:lnTo>
                  <a:lnTo>
                    <a:pt x="832" y="667"/>
                  </a:lnTo>
                  <a:lnTo>
                    <a:pt x="835" y="671"/>
                  </a:lnTo>
                  <a:lnTo>
                    <a:pt x="840" y="672"/>
                  </a:lnTo>
                  <a:lnTo>
                    <a:pt x="845" y="674"/>
                  </a:lnTo>
                  <a:lnTo>
                    <a:pt x="851" y="675"/>
                  </a:lnTo>
                  <a:lnTo>
                    <a:pt x="855" y="677"/>
                  </a:lnTo>
                  <a:lnTo>
                    <a:pt x="857" y="680"/>
                  </a:lnTo>
                  <a:lnTo>
                    <a:pt x="859" y="683"/>
                  </a:lnTo>
                  <a:lnTo>
                    <a:pt x="860" y="686"/>
                  </a:lnTo>
                  <a:lnTo>
                    <a:pt x="859" y="688"/>
                  </a:lnTo>
                  <a:lnTo>
                    <a:pt x="857" y="690"/>
                  </a:lnTo>
                  <a:lnTo>
                    <a:pt x="848" y="691"/>
                  </a:lnTo>
                  <a:lnTo>
                    <a:pt x="845" y="693"/>
                  </a:lnTo>
                  <a:lnTo>
                    <a:pt x="845" y="694"/>
                  </a:lnTo>
                  <a:lnTo>
                    <a:pt x="846" y="694"/>
                  </a:lnTo>
                  <a:lnTo>
                    <a:pt x="848" y="693"/>
                  </a:lnTo>
                  <a:lnTo>
                    <a:pt x="851" y="692"/>
                  </a:lnTo>
                  <a:lnTo>
                    <a:pt x="854" y="691"/>
                  </a:lnTo>
                  <a:lnTo>
                    <a:pt x="856" y="691"/>
                  </a:lnTo>
                  <a:lnTo>
                    <a:pt x="858" y="692"/>
                  </a:lnTo>
                  <a:lnTo>
                    <a:pt x="860" y="694"/>
                  </a:lnTo>
                  <a:lnTo>
                    <a:pt x="861" y="695"/>
                  </a:lnTo>
                  <a:lnTo>
                    <a:pt x="861" y="697"/>
                  </a:lnTo>
                  <a:lnTo>
                    <a:pt x="860" y="700"/>
                  </a:lnTo>
                  <a:lnTo>
                    <a:pt x="858" y="703"/>
                  </a:lnTo>
                  <a:lnTo>
                    <a:pt x="856" y="704"/>
                  </a:lnTo>
                  <a:lnTo>
                    <a:pt x="855" y="704"/>
                  </a:lnTo>
                  <a:lnTo>
                    <a:pt x="854" y="704"/>
                  </a:lnTo>
                  <a:lnTo>
                    <a:pt x="853" y="705"/>
                  </a:lnTo>
                  <a:lnTo>
                    <a:pt x="852" y="705"/>
                  </a:lnTo>
                  <a:lnTo>
                    <a:pt x="851" y="706"/>
                  </a:lnTo>
                  <a:lnTo>
                    <a:pt x="852" y="707"/>
                  </a:lnTo>
                  <a:lnTo>
                    <a:pt x="852" y="709"/>
                  </a:lnTo>
                  <a:lnTo>
                    <a:pt x="854" y="711"/>
                  </a:lnTo>
                  <a:lnTo>
                    <a:pt x="855" y="713"/>
                  </a:lnTo>
                  <a:lnTo>
                    <a:pt x="855" y="714"/>
                  </a:lnTo>
                  <a:lnTo>
                    <a:pt x="851" y="718"/>
                  </a:lnTo>
                  <a:lnTo>
                    <a:pt x="846" y="721"/>
                  </a:lnTo>
                  <a:lnTo>
                    <a:pt x="840" y="723"/>
                  </a:lnTo>
                  <a:lnTo>
                    <a:pt x="840" y="723"/>
                  </a:lnTo>
                  <a:lnTo>
                    <a:pt x="839" y="723"/>
                  </a:lnTo>
                  <a:lnTo>
                    <a:pt x="839" y="722"/>
                  </a:lnTo>
                  <a:lnTo>
                    <a:pt x="839" y="720"/>
                  </a:lnTo>
                  <a:lnTo>
                    <a:pt x="838" y="720"/>
                  </a:lnTo>
                  <a:lnTo>
                    <a:pt x="838" y="719"/>
                  </a:lnTo>
                  <a:lnTo>
                    <a:pt x="838" y="719"/>
                  </a:lnTo>
                  <a:lnTo>
                    <a:pt x="833" y="726"/>
                  </a:lnTo>
                  <a:lnTo>
                    <a:pt x="828" y="733"/>
                  </a:lnTo>
                  <a:lnTo>
                    <a:pt x="823" y="741"/>
                  </a:lnTo>
                  <a:lnTo>
                    <a:pt x="821" y="742"/>
                  </a:lnTo>
                  <a:lnTo>
                    <a:pt x="820" y="744"/>
                  </a:lnTo>
                  <a:lnTo>
                    <a:pt x="819" y="745"/>
                  </a:lnTo>
                  <a:lnTo>
                    <a:pt x="818" y="746"/>
                  </a:lnTo>
                  <a:lnTo>
                    <a:pt x="815" y="753"/>
                  </a:lnTo>
                  <a:lnTo>
                    <a:pt x="815" y="756"/>
                  </a:lnTo>
                  <a:lnTo>
                    <a:pt x="814" y="757"/>
                  </a:lnTo>
                  <a:lnTo>
                    <a:pt x="812" y="760"/>
                  </a:lnTo>
                  <a:lnTo>
                    <a:pt x="807" y="766"/>
                  </a:lnTo>
                  <a:lnTo>
                    <a:pt x="803" y="770"/>
                  </a:lnTo>
                  <a:lnTo>
                    <a:pt x="800" y="771"/>
                  </a:lnTo>
                  <a:lnTo>
                    <a:pt x="797" y="772"/>
                  </a:lnTo>
                  <a:lnTo>
                    <a:pt x="794" y="772"/>
                  </a:lnTo>
                  <a:lnTo>
                    <a:pt x="792" y="773"/>
                  </a:lnTo>
                  <a:lnTo>
                    <a:pt x="791" y="776"/>
                  </a:lnTo>
                  <a:lnTo>
                    <a:pt x="790" y="779"/>
                  </a:lnTo>
                  <a:lnTo>
                    <a:pt x="790" y="782"/>
                  </a:lnTo>
                  <a:lnTo>
                    <a:pt x="789" y="784"/>
                  </a:lnTo>
                  <a:lnTo>
                    <a:pt x="787" y="788"/>
                  </a:lnTo>
                  <a:lnTo>
                    <a:pt x="785" y="789"/>
                  </a:lnTo>
                  <a:lnTo>
                    <a:pt x="784" y="791"/>
                  </a:lnTo>
                  <a:lnTo>
                    <a:pt x="783" y="791"/>
                  </a:lnTo>
                  <a:lnTo>
                    <a:pt x="782" y="792"/>
                  </a:lnTo>
                  <a:lnTo>
                    <a:pt x="781" y="794"/>
                  </a:lnTo>
                  <a:lnTo>
                    <a:pt x="781" y="799"/>
                  </a:lnTo>
                  <a:lnTo>
                    <a:pt x="781" y="809"/>
                  </a:lnTo>
                  <a:lnTo>
                    <a:pt x="783" y="818"/>
                  </a:lnTo>
                  <a:lnTo>
                    <a:pt x="787" y="827"/>
                  </a:lnTo>
                  <a:lnTo>
                    <a:pt x="791" y="836"/>
                  </a:lnTo>
                  <a:lnTo>
                    <a:pt x="795" y="844"/>
                  </a:lnTo>
                  <a:lnTo>
                    <a:pt x="800" y="850"/>
                  </a:lnTo>
                  <a:lnTo>
                    <a:pt x="803" y="855"/>
                  </a:lnTo>
                  <a:lnTo>
                    <a:pt x="804" y="858"/>
                  </a:lnTo>
                  <a:lnTo>
                    <a:pt x="806" y="864"/>
                  </a:lnTo>
                  <a:lnTo>
                    <a:pt x="807" y="866"/>
                  </a:lnTo>
                  <a:lnTo>
                    <a:pt x="807" y="868"/>
                  </a:lnTo>
                  <a:lnTo>
                    <a:pt x="806" y="867"/>
                  </a:lnTo>
                  <a:lnTo>
                    <a:pt x="804" y="866"/>
                  </a:lnTo>
                  <a:lnTo>
                    <a:pt x="806" y="869"/>
                  </a:lnTo>
                  <a:lnTo>
                    <a:pt x="807" y="871"/>
                  </a:lnTo>
                  <a:lnTo>
                    <a:pt x="811" y="878"/>
                  </a:lnTo>
                  <a:lnTo>
                    <a:pt x="814" y="885"/>
                  </a:lnTo>
                  <a:lnTo>
                    <a:pt x="816" y="892"/>
                  </a:lnTo>
                  <a:lnTo>
                    <a:pt x="816" y="899"/>
                  </a:lnTo>
                  <a:lnTo>
                    <a:pt x="816" y="907"/>
                  </a:lnTo>
                  <a:lnTo>
                    <a:pt x="815" y="915"/>
                  </a:lnTo>
                  <a:lnTo>
                    <a:pt x="814" y="918"/>
                  </a:lnTo>
                  <a:lnTo>
                    <a:pt x="811" y="921"/>
                  </a:lnTo>
                  <a:lnTo>
                    <a:pt x="808" y="923"/>
                  </a:lnTo>
                  <a:lnTo>
                    <a:pt x="804" y="924"/>
                  </a:lnTo>
                  <a:lnTo>
                    <a:pt x="800" y="924"/>
                  </a:lnTo>
                  <a:lnTo>
                    <a:pt x="798" y="923"/>
                  </a:lnTo>
                  <a:lnTo>
                    <a:pt x="798" y="923"/>
                  </a:lnTo>
                  <a:lnTo>
                    <a:pt x="798" y="921"/>
                  </a:lnTo>
                  <a:lnTo>
                    <a:pt x="798" y="920"/>
                  </a:lnTo>
                  <a:lnTo>
                    <a:pt x="800" y="920"/>
                  </a:lnTo>
                  <a:lnTo>
                    <a:pt x="801" y="920"/>
                  </a:lnTo>
                  <a:lnTo>
                    <a:pt x="802" y="921"/>
                  </a:lnTo>
                  <a:lnTo>
                    <a:pt x="802" y="921"/>
                  </a:lnTo>
                  <a:lnTo>
                    <a:pt x="798" y="918"/>
                  </a:lnTo>
                  <a:lnTo>
                    <a:pt x="793" y="915"/>
                  </a:lnTo>
                  <a:lnTo>
                    <a:pt x="789" y="912"/>
                  </a:lnTo>
                  <a:lnTo>
                    <a:pt x="786" y="909"/>
                  </a:lnTo>
                  <a:lnTo>
                    <a:pt x="782" y="905"/>
                  </a:lnTo>
                  <a:lnTo>
                    <a:pt x="781" y="899"/>
                  </a:lnTo>
                  <a:lnTo>
                    <a:pt x="781" y="898"/>
                  </a:lnTo>
                  <a:lnTo>
                    <a:pt x="780" y="898"/>
                  </a:lnTo>
                  <a:lnTo>
                    <a:pt x="780" y="896"/>
                  </a:lnTo>
                  <a:lnTo>
                    <a:pt x="779" y="896"/>
                  </a:lnTo>
                  <a:lnTo>
                    <a:pt x="779" y="895"/>
                  </a:lnTo>
                  <a:lnTo>
                    <a:pt x="768" y="884"/>
                  </a:lnTo>
                  <a:lnTo>
                    <a:pt x="766" y="880"/>
                  </a:lnTo>
                  <a:lnTo>
                    <a:pt x="766" y="879"/>
                  </a:lnTo>
                  <a:lnTo>
                    <a:pt x="767" y="878"/>
                  </a:lnTo>
                  <a:lnTo>
                    <a:pt x="768" y="878"/>
                  </a:lnTo>
                  <a:lnTo>
                    <a:pt x="769" y="877"/>
                  </a:lnTo>
                  <a:lnTo>
                    <a:pt x="770" y="876"/>
                  </a:lnTo>
                  <a:lnTo>
                    <a:pt x="772" y="875"/>
                  </a:lnTo>
                  <a:lnTo>
                    <a:pt x="772" y="874"/>
                  </a:lnTo>
                  <a:lnTo>
                    <a:pt x="770" y="873"/>
                  </a:lnTo>
                  <a:lnTo>
                    <a:pt x="768" y="873"/>
                  </a:lnTo>
                  <a:lnTo>
                    <a:pt x="766" y="874"/>
                  </a:lnTo>
                  <a:lnTo>
                    <a:pt x="764" y="874"/>
                  </a:lnTo>
                  <a:lnTo>
                    <a:pt x="763" y="873"/>
                  </a:lnTo>
                  <a:lnTo>
                    <a:pt x="763" y="872"/>
                  </a:lnTo>
                  <a:lnTo>
                    <a:pt x="764" y="871"/>
                  </a:lnTo>
                  <a:lnTo>
                    <a:pt x="765" y="870"/>
                  </a:lnTo>
                  <a:lnTo>
                    <a:pt x="765" y="869"/>
                  </a:lnTo>
                  <a:lnTo>
                    <a:pt x="766" y="861"/>
                  </a:lnTo>
                  <a:lnTo>
                    <a:pt x="766" y="852"/>
                  </a:lnTo>
                  <a:lnTo>
                    <a:pt x="765" y="849"/>
                  </a:lnTo>
                  <a:lnTo>
                    <a:pt x="764" y="848"/>
                  </a:lnTo>
                  <a:lnTo>
                    <a:pt x="762" y="847"/>
                  </a:lnTo>
                  <a:lnTo>
                    <a:pt x="760" y="847"/>
                  </a:lnTo>
                  <a:lnTo>
                    <a:pt x="758" y="847"/>
                  </a:lnTo>
                  <a:lnTo>
                    <a:pt x="756" y="845"/>
                  </a:lnTo>
                  <a:lnTo>
                    <a:pt x="746" y="834"/>
                  </a:lnTo>
                  <a:lnTo>
                    <a:pt x="741" y="830"/>
                  </a:lnTo>
                  <a:lnTo>
                    <a:pt x="739" y="830"/>
                  </a:lnTo>
                  <a:lnTo>
                    <a:pt x="734" y="833"/>
                  </a:lnTo>
                  <a:lnTo>
                    <a:pt x="728" y="836"/>
                  </a:lnTo>
                  <a:lnTo>
                    <a:pt x="722" y="839"/>
                  </a:lnTo>
                  <a:lnTo>
                    <a:pt x="717" y="841"/>
                  </a:lnTo>
                  <a:lnTo>
                    <a:pt x="716" y="841"/>
                  </a:lnTo>
                  <a:lnTo>
                    <a:pt x="716" y="837"/>
                  </a:lnTo>
                  <a:lnTo>
                    <a:pt x="715" y="836"/>
                  </a:lnTo>
                  <a:lnTo>
                    <a:pt x="713" y="835"/>
                  </a:lnTo>
                  <a:lnTo>
                    <a:pt x="712" y="834"/>
                  </a:lnTo>
                  <a:lnTo>
                    <a:pt x="711" y="834"/>
                  </a:lnTo>
                  <a:lnTo>
                    <a:pt x="710" y="833"/>
                  </a:lnTo>
                  <a:lnTo>
                    <a:pt x="709" y="832"/>
                  </a:lnTo>
                  <a:lnTo>
                    <a:pt x="709" y="831"/>
                  </a:lnTo>
                  <a:lnTo>
                    <a:pt x="710" y="830"/>
                  </a:lnTo>
                  <a:lnTo>
                    <a:pt x="711" y="829"/>
                  </a:lnTo>
                  <a:lnTo>
                    <a:pt x="712" y="829"/>
                  </a:lnTo>
                  <a:lnTo>
                    <a:pt x="712" y="829"/>
                  </a:lnTo>
                  <a:lnTo>
                    <a:pt x="706" y="828"/>
                  </a:lnTo>
                  <a:lnTo>
                    <a:pt x="701" y="829"/>
                  </a:lnTo>
                  <a:lnTo>
                    <a:pt x="695" y="828"/>
                  </a:lnTo>
                  <a:lnTo>
                    <a:pt x="694" y="828"/>
                  </a:lnTo>
                  <a:lnTo>
                    <a:pt x="695" y="827"/>
                  </a:lnTo>
                  <a:lnTo>
                    <a:pt x="696" y="827"/>
                  </a:lnTo>
                  <a:lnTo>
                    <a:pt x="697" y="827"/>
                  </a:lnTo>
                  <a:lnTo>
                    <a:pt x="699" y="826"/>
                  </a:lnTo>
                  <a:lnTo>
                    <a:pt x="700" y="826"/>
                  </a:lnTo>
                  <a:lnTo>
                    <a:pt x="701" y="826"/>
                  </a:lnTo>
                  <a:lnTo>
                    <a:pt x="692" y="828"/>
                  </a:lnTo>
                  <a:lnTo>
                    <a:pt x="683" y="830"/>
                  </a:lnTo>
                  <a:lnTo>
                    <a:pt x="681" y="831"/>
                  </a:lnTo>
                  <a:lnTo>
                    <a:pt x="680" y="832"/>
                  </a:lnTo>
                  <a:lnTo>
                    <a:pt x="678" y="833"/>
                  </a:lnTo>
                  <a:lnTo>
                    <a:pt x="669" y="834"/>
                  </a:lnTo>
                  <a:lnTo>
                    <a:pt x="661" y="835"/>
                  </a:lnTo>
                  <a:lnTo>
                    <a:pt x="652" y="837"/>
                  </a:lnTo>
                  <a:lnTo>
                    <a:pt x="645" y="839"/>
                  </a:lnTo>
                  <a:lnTo>
                    <a:pt x="644" y="841"/>
                  </a:lnTo>
                  <a:lnTo>
                    <a:pt x="644" y="846"/>
                  </a:lnTo>
                  <a:lnTo>
                    <a:pt x="643" y="848"/>
                  </a:lnTo>
                  <a:lnTo>
                    <a:pt x="642" y="849"/>
                  </a:lnTo>
                  <a:lnTo>
                    <a:pt x="640" y="850"/>
                  </a:lnTo>
                  <a:lnTo>
                    <a:pt x="639" y="851"/>
                  </a:lnTo>
                  <a:lnTo>
                    <a:pt x="637" y="851"/>
                  </a:lnTo>
                  <a:lnTo>
                    <a:pt x="636" y="851"/>
                  </a:lnTo>
                  <a:lnTo>
                    <a:pt x="632" y="849"/>
                  </a:lnTo>
                  <a:lnTo>
                    <a:pt x="631" y="849"/>
                  </a:lnTo>
                  <a:lnTo>
                    <a:pt x="630" y="850"/>
                  </a:lnTo>
                  <a:lnTo>
                    <a:pt x="630" y="851"/>
                  </a:lnTo>
                  <a:lnTo>
                    <a:pt x="633" y="854"/>
                  </a:lnTo>
                  <a:lnTo>
                    <a:pt x="633" y="856"/>
                  </a:lnTo>
                  <a:lnTo>
                    <a:pt x="633" y="857"/>
                  </a:lnTo>
                  <a:lnTo>
                    <a:pt x="631" y="860"/>
                  </a:lnTo>
                  <a:lnTo>
                    <a:pt x="630" y="860"/>
                  </a:lnTo>
                  <a:lnTo>
                    <a:pt x="629" y="858"/>
                  </a:lnTo>
                  <a:lnTo>
                    <a:pt x="627" y="855"/>
                  </a:lnTo>
                  <a:lnTo>
                    <a:pt x="626" y="854"/>
                  </a:lnTo>
                  <a:lnTo>
                    <a:pt x="625" y="855"/>
                  </a:lnTo>
                  <a:lnTo>
                    <a:pt x="624" y="855"/>
                  </a:lnTo>
                  <a:lnTo>
                    <a:pt x="623" y="858"/>
                  </a:lnTo>
                  <a:lnTo>
                    <a:pt x="622" y="859"/>
                  </a:lnTo>
                  <a:lnTo>
                    <a:pt x="621" y="860"/>
                  </a:lnTo>
                  <a:lnTo>
                    <a:pt x="618" y="860"/>
                  </a:lnTo>
                  <a:lnTo>
                    <a:pt x="614" y="859"/>
                  </a:lnTo>
                  <a:lnTo>
                    <a:pt x="611" y="857"/>
                  </a:lnTo>
                  <a:lnTo>
                    <a:pt x="610" y="856"/>
                  </a:lnTo>
                  <a:lnTo>
                    <a:pt x="611" y="855"/>
                  </a:lnTo>
                  <a:lnTo>
                    <a:pt x="611" y="854"/>
                  </a:lnTo>
                  <a:lnTo>
                    <a:pt x="612" y="852"/>
                  </a:lnTo>
                  <a:lnTo>
                    <a:pt x="612" y="851"/>
                  </a:lnTo>
                  <a:lnTo>
                    <a:pt x="611" y="850"/>
                  </a:lnTo>
                  <a:lnTo>
                    <a:pt x="607" y="846"/>
                  </a:lnTo>
                  <a:lnTo>
                    <a:pt x="605" y="843"/>
                  </a:lnTo>
                  <a:lnTo>
                    <a:pt x="603" y="843"/>
                  </a:lnTo>
                  <a:lnTo>
                    <a:pt x="601" y="843"/>
                  </a:lnTo>
                  <a:lnTo>
                    <a:pt x="600" y="845"/>
                  </a:lnTo>
                  <a:lnTo>
                    <a:pt x="599" y="847"/>
                  </a:lnTo>
                  <a:lnTo>
                    <a:pt x="598" y="849"/>
                  </a:lnTo>
                  <a:lnTo>
                    <a:pt x="597" y="851"/>
                  </a:lnTo>
                  <a:lnTo>
                    <a:pt x="595" y="852"/>
                  </a:lnTo>
                  <a:lnTo>
                    <a:pt x="592" y="852"/>
                  </a:lnTo>
                  <a:lnTo>
                    <a:pt x="587" y="850"/>
                  </a:lnTo>
                  <a:lnTo>
                    <a:pt x="581" y="848"/>
                  </a:lnTo>
                  <a:lnTo>
                    <a:pt x="575" y="847"/>
                  </a:lnTo>
                  <a:lnTo>
                    <a:pt x="572" y="847"/>
                  </a:lnTo>
                  <a:lnTo>
                    <a:pt x="568" y="849"/>
                  </a:lnTo>
                  <a:lnTo>
                    <a:pt x="564" y="849"/>
                  </a:lnTo>
                  <a:lnTo>
                    <a:pt x="564" y="848"/>
                  </a:lnTo>
                  <a:lnTo>
                    <a:pt x="564" y="848"/>
                  </a:lnTo>
                  <a:lnTo>
                    <a:pt x="565" y="846"/>
                  </a:lnTo>
                  <a:lnTo>
                    <a:pt x="565" y="844"/>
                  </a:lnTo>
                  <a:lnTo>
                    <a:pt x="565" y="843"/>
                  </a:lnTo>
                  <a:lnTo>
                    <a:pt x="566" y="843"/>
                  </a:lnTo>
                  <a:lnTo>
                    <a:pt x="566" y="842"/>
                  </a:lnTo>
                  <a:lnTo>
                    <a:pt x="565" y="842"/>
                  </a:lnTo>
                  <a:lnTo>
                    <a:pt x="559" y="847"/>
                  </a:lnTo>
                  <a:lnTo>
                    <a:pt x="552" y="851"/>
                  </a:lnTo>
                  <a:lnTo>
                    <a:pt x="552" y="851"/>
                  </a:lnTo>
                  <a:lnTo>
                    <a:pt x="551" y="850"/>
                  </a:lnTo>
                  <a:lnTo>
                    <a:pt x="548" y="850"/>
                  </a:lnTo>
                  <a:lnTo>
                    <a:pt x="548" y="851"/>
                  </a:lnTo>
                  <a:lnTo>
                    <a:pt x="547" y="851"/>
                  </a:lnTo>
                  <a:lnTo>
                    <a:pt x="546" y="852"/>
                  </a:lnTo>
                  <a:lnTo>
                    <a:pt x="546" y="853"/>
                  </a:lnTo>
                  <a:lnTo>
                    <a:pt x="547" y="854"/>
                  </a:lnTo>
                  <a:lnTo>
                    <a:pt x="547" y="855"/>
                  </a:lnTo>
                  <a:lnTo>
                    <a:pt x="541" y="861"/>
                  </a:lnTo>
                  <a:lnTo>
                    <a:pt x="535" y="866"/>
                  </a:lnTo>
                  <a:lnTo>
                    <a:pt x="528" y="870"/>
                  </a:lnTo>
                  <a:lnTo>
                    <a:pt x="521" y="873"/>
                  </a:lnTo>
                  <a:lnTo>
                    <a:pt x="522" y="873"/>
                  </a:lnTo>
                  <a:lnTo>
                    <a:pt x="522" y="872"/>
                  </a:lnTo>
                  <a:lnTo>
                    <a:pt x="524" y="871"/>
                  </a:lnTo>
                  <a:lnTo>
                    <a:pt x="525" y="870"/>
                  </a:lnTo>
                  <a:lnTo>
                    <a:pt x="525" y="869"/>
                  </a:lnTo>
                  <a:lnTo>
                    <a:pt x="522" y="869"/>
                  </a:lnTo>
                  <a:lnTo>
                    <a:pt x="519" y="869"/>
                  </a:lnTo>
                  <a:lnTo>
                    <a:pt x="516" y="871"/>
                  </a:lnTo>
                  <a:lnTo>
                    <a:pt x="516" y="872"/>
                  </a:lnTo>
                  <a:lnTo>
                    <a:pt x="518" y="874"/>
                  </a:lnTo>
                  <a:lnTo>
                    <a:pt x="518" y="874"/>
                  </a:lnTo>
                  <a:lnTo>
                    <a:pt x="515" y="875"/>
                  </a:lnTo>
                  <a:lnTo>
                    <a:pt x="512" y="875"/>
                  </a:lnTo>
                  <a:lnTo>
                    <a:pt x="510" y="875"/>
                  </a:lnTo>
                  <a:lnTo>
                    <a:pt x="509" y="874"/>
                  </a:lnTo>
                  <a:lnTo>
                    <a:pt x="507" y="873"/>
                  </a:lnTo>
                  <a:lnTo>
                    <a:pt x="506" y="872"/>
                  </a:lnTo>
                  <a:lnTo>
                    <a:pt x="505" y="873"/>
                  </a:lnTo>
                  <a:lnTo>
                    <a:pt x="503" y="875"/>
                  </a:lnTo>
                  <a:lnTo>
                    <a:pt x="501" y="879"/>
                  </a:lnTo>
                  <a:lnTo>
                    <a:pt x="497" y="885"/>
                  </a:lnTo>
                  <a:lnTo>
                    <a:pt x="497" y="885"/>
                  </a:lnTo>
                  <a:lnTo>
                    <a:pt x="498" y="887"/>
                  </a:lnTo>
                  <a:lnTo>
                    <a:pt x="499" y="887"/>
                  </a:lnTo>
                  <a:lnTo>
                    <a:pt x="501" y="888"/>
                  </a:lnTo>
                  <a:lnTo>
                    <a:pt x="502" y="888"/>
                  </a:lnTo>
                  <a:lnTo>
                    <a:pt x="502" y="890"/>
                  </a:lnTo>
                  <a:lnTo>
                    <a:pt x="501" y="892"/>
                  </a:lnTo>
                  <a:lnTo>
                    <a:pt x="500" y="894"/>
                  </a:lnTo>
                  <a:lnTo>
                    <a:pt x="498" y="896"/>
                  </a:lnTo>
                  <a:lnTo>
                    <a:pt x="494" y="896"/>
                  </a:lnTo>
                  <a:lnTo>
                    <a:pt x="493" y="895"/>
                  </a:lnTo>
                  <a:lnTo>
                    <a:pt x="493" y="895"/>
                  </a:lnTo>
                  <a:lnTo>
                    <a:pt x="492" y="896"/>
                  </a:lnTo>
                  <a:lnTo>
                    <a:pt x="492" y="896"/>
                  </a:lnTo>
                  <a:lnTo>
                    <a:pt x="494" y="906"/>
                  </a:lnTo>
                  <a:lnTo>
                    <a:pt x="501" y="923"/>
                  </a:lnTo>
                  <a:lnTo>
                    <a:pt x="503" y="923"/>
                  </a:lnTo>
                  <a:lnTo>
                    <a:pt x="499" y="935"/>
                  </a:lnTo>
                  <a:lnTo>
                    <a:pt x="495" y="946"/>
                  </a:lnTo>
                  <a:lnTo>
                    <a:pt x="491" y="962"/>
                  </a:lnTo>
                  <a:lnTo>
                    <a:pt x="490" y="978"/>
                  </a:lnTo>
                  <a:lnTo>
                    <a:pt x="490" y="993"/>
                  </a:lnTo>
                  <a:lnTo>
                    <a:pt x="491" y="1008"/>
                  </a:lnTo>
                  <a:lnTo>
                    <a:pt x="492" y="1011"/>
                  </a:lnTo>
                  <a:lnTo>
                    <a:pt x="493" y="1012"/>
                  </a:lnTo>
                  <a:lnTo>
                    <a:pt x="496" y="1020"/>
                  </a:lnTo>
                  <a:lnTo>
                    <a:pt x="501" y="1028"/>
                  </a:lnTo>
                  <a:lnTo>
                    <a:pt x="504" y="1032"/>
                  </a:lnTo>
                  <a:lnTo>
                    <a:pt x="507" y="1036"/>
                  </a:lnTo>
                  <a:lnTo>
                    <a:pt x="511" y="1040"/>
                  </a:lnTo>
                  <a:lnTo>
                    <a:pt x="514" y="1044"/>
                  </a:lnTo>
                  <a:lnTo>
                    <a:pt x="516" y="1049"/>
                  </a:lnTo>
                  <a:lnTo>
                    <a:pt x="518" y="1058"/>
                  </a:lnTo>
                  <a:lnTo>
                    <a:pt x="520" y="1062"/>
                  </a:lnTo>
                  <a:lnTo>
                    <a:pt x="525" y="1066"/>
                  </a:lnTo>
                  <a:lnTo>
                    <a:pt x="528" y="1067"/>
                  </a:lnTo>
                  <a:lnTo>
                    <a:pt x="532" y="1067"/>
                  </a:lnTo>
                  <a:lnTo>
                    <a:pt x="535" y="1066"/>
                  </a:lnTo>
                  <a:lnTo>
                    <a:pt x="538" y="1067"/>
                  </a:lnTo>
                  <a:lnTo>
                    <a:pt x="542" y="1069"/>
                  </a:lnTo>
                  <a:lnTo>
                    <a:pt x="545" y="1072"/>
                  </a:lnTo>
                  <a:lnTo>
                    <a:pt x="549" y="1075"/>
                  </a:lnTo>
                  <a:lnTo>
                    <a:pt x="552" y="1077"/>
                  </a:lnTo>
                  <a:lnTo>
                    <a:pt x="559" y="1078"/>
                  </a:lnTo>
                  <a:lnTo>
                    <a:pt x="562" y="1079"/>
                  </a:lnTo>
                  <a:lnTo>
                    <a:pt x="564" y="1079"/>
                  </a:lnTo>
                  <a:lnTo>
                    <a:pt x="565" y="1078"/>
                  </a:lnTo>
                  <a:lnTo>
                    <a:pt x="565" y="1074"/>
                  </a:lnTo>
                  <a:lnTo>
                    <a:pt x="567" y="1073"/>
                  </a:lnTo>
                  <a:lnTo>
                    <a:pt x="569" y="1072"/>
                  </a:lnTo>
                  <a:lnTo>
                    <a:pt x="581" y="1072"/>
                  </a:lnTo>
                  <a:lnTo>
                    <a:pt x="587" y="1071"/>
                  </a:lnTo>
                  <a:lnTo>
                    <a:pt x="589" y="1070"/>
                  </a:lnTo>
                  <a:lnTo>
                    <a:pt x="590" y="1069"/>
                  </a:lnTo>
                  <a:lnTo>
                    <a:pt x="591" y="1068"/>
                  </a:lnTo>
                  <a:lnTo>
                    <a:pt x="591" y="1067"/>
                  </a:lnTo>
                  <a:lnTo>
                    <a:pt x="592" y="1067"/>
                  </a:lnTo>
                  <a:lnTo>
                    <a:pt x="599" y="1065"/>
                  </a:lnTo>
                  <a:lnTo>
                    <a:pt x="605" y="1064"/>
                  </a:lnTo>
                  <a:lnTo>
                    <a:pt x="612" y="1063"/>
                  </a:lnTo>
                  <a:lnTo>
                    <a:pt x="613" y="1062"/>
                  </a:lnTo>
                  <a:lnTo>
                    <a:pt x="615" y="1061"/>
                  </a:lnTo>
                  <a:lnTo>
                    <a:pt x="618" y="1058"/>
                  </a:lnTo>
                  <a:lnTo>
                    <a:pt x="622" y="1056"/>
                  </a:lnTo>
                  <a:lnTo>
                    <a:pt x="624" y="1053"/>
                  </a:lnTo>
                  <a:lnTo>
                    <a:pt x="625" y="1052"/>
                  </a:lnTo>
                  <a:lnTo>
                    <a:pt x="625" y="1046"/>
                  </a:lnTo>
                  <a:lnTo>
                    <a:pt x="625" y="1045"/>
                  </a:lnTo>
                  <a:lnTo>
                    <a:pt x="629" y="1037"/>
                  </a:lnTo>
                  <a:lnTo>
                    <a:pt x="632" y="1030"/>
                  </a:lnTo>
                  <a:lnTo>
                    <a:pt x="636" y="1022"/>
                  </a:lnTo>
                  <a:lnTo>
                    <a:pt x="641" y="1016"/>
                  </a:lnTo>
                  <a:lnTo>
                    <a:pt x="645" y="1014"/>
                  </a:lnTo>
                  <a:lnTo>
                    <a:pt x="648" y="1013"/>
                  </a:lnTo>
                  <a:lnTo>
                    <a:pt x="656" y="1013"/>
                  </a:lnTo>
                  <a:lnTo>
                    <a:pt x="660" y="1012"/>
                  </a:lnTo>
                  <a:lnTo>
                    <a:pt x="661" y="1011"/>
                  </a:lnTo>
                  <a:lnTo>
                    <a:pt x="662" y="1011"/>
                  </a:lnTo>
                  <a:lnTo>
                    <a:pt x="663" y="1009"/>
                  </a:lnTo>
                  <a:lnTo>
                    <a:pt x="665" y="1009"/>
                  </a:lnTo>
                  <a:lnTo>
                    <a:pt x="666" y="1008"/>
                  </a:lnTo>
                  <a:lnTo>
                    <a:pt x="667" y="1008"/>
                  </a:lnTo>
                  <a:lnTo>
                    <a:pt x="683" y="1011"/>
                  </a:lnTo>
                  <a:lnTo>
                    <a:pt x="700" y="1014"/>
                  </a:lnTo>
                  <a:lnTo>
                    <a:pt x="701" y="1014"/>
                  </a:lnTo>
                  <a:lnTo>
                    <a:pt x="700" y="1015"/>
                  </a:lnTo>
                  <a:lnTo>
                    <a:pt x="700" y="1015"/>
                  </a:lnTo>
                  <a:lnTo>
                    <a:pt x="699" y="1016"/>
                  </a:lnTo>
                  <a:lnTo>
                    <a:pt x="693" y="1025"/>
                  </a:lnTo>
                  <a:lnTo>
                    <a:pt x="687" y="1033"/>
                  </a:lnTo>
                  <a:lnTo>
                    <a:pt x="687" y="1034"/>
                  </a:lnTo>
                  <a:lnTo>
                    <a:pt x="687" y="1035"/>
                  </a:lnTo>
                  <a:lnTo>
                    <a:pt x="687" y="1038"/>
                  </a:lnTo>
                  <a:lnTo>
                    <a:pt x="686" y="1039"/>
                  </a:lnTo>
                  <a:lnTo>
                    <a:pt x="684" y="1040"/>
                  </a:lnTo>
                  <a:lnTo>
                    <a:pt x="682" y="1042"/>
                  </a:lnTo>
                  <a:lnTo>
                    <a:pt x="682" y="1043"/>
                  </a:lnTo>
                  <a:lnTo>
                    <a:pt x="682" y="1044"/>
                  </a:lnTo>
                  <a:lnTo>
                    <a:pt x="682" y="1044"/>
                  </a:lnTo>
                  <a:lnTo>
                    <a:pt x="688" y="1044"/>
                  </a:lnTo>
                  <a:lnTo>
                    <a:pt x="688" y="1045"/>
                  </a:lnTo>
                  <a:lnTo>
                    <a:pt x="688" y="1046"/>
                  </a:lnTo>
                  <a:lnTo>
                    <a:pt x="687" y="1047"/>
                  </a:lnTo>
                  <a:lnTo>
                    <a:pt x="686" y="1048"/>
                  </a:lnTo>
                  <a:lnTo>
                    <a:pt x="684" y="1049"/>
                  </a:lnTo>
                  <a:lnTo>
                    <a:pt x="683" y="1049"/>
                  </a:lnTo>
                  <a:lnTo>
                    <a:pt x="683" y="1050"/>
                  </a:lnTo>
                  <a:lnTo>
                    <a:pt x="682" y="1055"/>
                  </a:lnTo>
                  <a:lnTo>
                    <a:pt x="682" y="1059"/>
                  </a:lnTo>
                  <a:lnTo>
                    <a:pt x="682" y="1068"/>
                  </a:lnTo>
                  <a:lnTo>
                    <a:pt x="681" y="1071"/>
                  </a:lnTo>
                  <a:lnTo>
                    <a:pt x="680" y="1072"/>
                  </a:lnTo>
                  <a:lnTo>
                    <a:pt x="678" y="1072"/>
                  </a:lnTo>
                  <a:lnTo>
                    <a:pt x="676" y="1072"/>
                  </a:lnTo>
                  <a:lnTo>
                    <a:pt x="675" y="1075"/>
                  </a:lnTo>
                  <a:lnTo>
                    <a:pt x="673" y="1079"/>
                  </a:lnTo>
                  <a:lnTo>
                    <a:pt x="672" y="1083"/>
                  </a:lnTo>
                  <a:lnTo>
                    <a:pt x="673" y="1089"/>
                  </a:lnTo>
                  <a:lnTo>
                    <a:pt x="674" y="1095"/>
                  </a:lnTo>
                  <a:lnTo>
                    <a:pt x="674" y="1100"/>
                  </a:lnTo>
                  <a:lnTo>
                    <a:pt x="672" y="1104"/>
                  </a:lnTo>
                  <a:lnTo>
                    <a:pt x="669" y="1106"/>
                  </a:lnTo>
                  <a:lnTo>
                    <a:pt x="666" y="1108"/>
                  </a:lnTo>
                  <a:lnTo>
                    <a:pt x="663" y="1110"/>
                  </a:lnTo>
                  <a:lnTo>
                    <a:pt x="661" y="1113"/>
                  </a:lnTo>
                  <a:lnTo>
                    <a:pt x="661" y="1115"/>
                  </a:lnTo>
                  <a:lnTo>
                    <a:pt x="661" y="1116"/>
                  </a:lnTo>
                  <a:lnTo>
                    <a:pt x="661" y="1117"/>
                  </a:lnTo>
                  <a:lnTo>
                    <a:pt x="662" y="1118"/>
                  </a:lnTo>
                  <a:lnTo>
                    <a:pt x="665" y="1119"/>
                  </a:lnTo>
                  <a:lnTo>
                    <a:pt x="669" y="1119"/>
                  </a:lnTo>
                  <a:lnTo>
                    <a:pt x="673" y="1118"/>
                  </a:lnTo>
                  <a:lnTo>
                    <a:pt x="678" y="1116"/>
                  </a:lnTo>
                  <a:lnTo>
                    <a:pt x="682" y="1115"/>
                  </a:lnTo>
                  <a:lnTo>
                    <a:pt x="684" y="1113"/>
                  </a:lnTo>
                  <a:lnTo>
                    <a:pt x="686" y="1113"/>
                  </a:lnTo>
                  <a:lnTo>
                    <a:pt x="689" y="1115"/>
                  </a:lnTo>
                  <a:lnTo>
                    <a:pt x="689" y="1115"/>
                  </a:lnTo>
                  <a:lnTo>
                    <a:pt x="691" y="1114"/>
                  </a:lnTo>
                  <a:lnTo>
                    <a:pt x="704" y="1111"/>
                  </a:lnTo>
                  <a:lnTo>
                    <a:pt x="717" y="1109"/>
                  </a:lnTo>
                  <a:lnTo>
                    <a:pt x="722" y="1109"/>
                  </a:lnTo>
                  <a:lnTo>
                    <a:pt x="726" y="1110"/>
                  </a:lnTo>
                  <a:lnTo>
                    <a:pt x="744" y="1112"/>
                  </a:lnTo>
                  <a:lnTo>
                    <a:pt x="761" y="1115"/>
                  </a:lnTo>
                  <a:lnTo>
                    <a:pt x="765" y="1116"/>
                  </a:lnTo>
                  <a:lnTo>
                    <a:pt x="769" y="1117"/>
                  </a:lnTo>
                  <a:lnTo>
                    <a:pt x="772" y="1120"/>
                  </a:lnTo>
                  <a:lnTo>
                    <a:pt x="772" y="1121"/>
                  </a:lnTo>
                  <a:lnTo>
                    <a:pt x="771" y="1122"/>
                  </a:lnTo>
                  <a:lnTo>
                    <a:pt x="770" y="1123"/>
                  </a:lnTo>
                  <a:lnTo>
                    <a:pt x="768" y="1123"/>
                  </a:lnTo>
                  <a:lnTo>
                    <a:pt x="767" y="1124"/>
                  </a:lnTo>
                  <a:lnTo>
                    <a:pt x="766" y="1125"/>
                  </a:lnTo>
                  <a:lnTo>
                    <a:pt x="765" y="1133"/>
                  </a:lnTo>
                  <a:lnTo>
                    <a:pt x="764" y="1140"/>
                  </a:lnTo>
                  <a:lnTo>
                    <a:pt x="764" y="1147"/>
                  </a:lnTo>
                  <a:lnTo>
                    <a:pt x="765" y="1160"/>
                  </a:lnTo>
                  <a:lnTo>
                    <a:pt x="765" y="1160"/>
                  </a:lnTo>
                  <a:lnTo>
                    <a:pt x="764" y="1160"/>
                  </a:lnTo>
                  <a:lnTo>
                    <a:pt x="762" y="1160"/>
                  </a:lnTo>
                  <a:lnTo>
                    <a:pt x="761" y="1163"/>
                  </a:lnTo>
                  <a:lnTo>
                    <a:pt x="761" y="1164"/>
                  </a:lnTo>
                  <a:lnTo>
                    <a:pt x="761" y="1165"/>
                  </a:lnTo>
                  <a:lnTo>
                    <a:pt x="763" y="1179"/>
                  </a:lnTo>
                  <a:lnTo>
                    <a:pt x="766" y="1192"/>
                  </a:lnTo>
                  <a:lnTo>
                    <a:pt x="772" y="1204"/>
                  </a:lnTo>
                  <a:lnTo>
                    <a:pt x="774" y="1207"/>
                  </a:lnTo>
                  <a:lnTo>
                    <a:pt x="777" y="1208"/>
                  </a:lnTo>
                  <a:lnTo>
                    <a:pt x="780" y="1209"/>
                  </a:lnTo>
                  <a:lnTo>
                    <a:pt x="783" y="1211"/>
                  </a:lnTo>
                  <a:lnTo>
                    <a:pt x="786" y="1214"/>
                  </a:lnTo>
                  <a:lnTo>
                    <a:pt x="787" y="1217"/>
                  </a:lnTo>
                  <a:lnTo>
                    <a:pt x="790" y="1220"/>
                  </a:lnTo>
                  <a:lnTo>
                    <a:pt x="792" y="1220"/>
                  </a:lnTo>
                  <a:lnTo>
                    <a:pt x="798" y="1218"/>
                  </a:lnTo>
                  <a:lnTo>
                    <a:pt x="814" y="1215"/>
                  </a:lnTo>
                  <a:lnTo>
                    <a:pt x="821" y="1213"/>
                  </a:lnTo>
                  <a:lnTo>
                    <a:pt x="829" y="1210"/>
                  </a:lnTo>
                  <a:lnTo>
                    <a:pt x="835" y="1206"/>
                  </a:lnTo>
                  <a:lnTo>
                    <a:pt x="839" y="1201"/>
                  </a:lnTo>
                  <a:lnTo>
                    <a:pt x="840" y="1201"/>
                  </a:lnTo>
                  <a:lnTo>
                    <a:pt x="846" y="1200"/>
                  </a:lnTo>
                  <a:lnTo>
                    <a:pt x="852" y="1200"/>
                  </a:lnTo>
                  <a:lnTo>
                    <a:pt x="859" y="1201"/>
                  </a:lnTo>
                  <a:lnTo>
                    <a:pt x="865" y="1202"/>
                  </a:lnTo>
                  <a:lnTo>
                    <a:pt x="871" y="1205"/>
                  </a:lnTo>
                  <a:lnTo>
                    <a:pt x="876" y="1206"/>
                  </a:lnTo>
                  <a:lnTo>
                    <a:pt x="879" y="1207"/>
                  </a:lnTo>
                  <a:lnTo>
                    <a:pt x="880" y="1208"/>
                  </a:lnTo>
                  <a:lnTo>
                    <a:pt x="888" y="1208"/>
                  </a:lnTo>
                  <a:lnTo>
                    <a:pt x="890" y="1206"/>
                  </a:lnTo>
                  <a:lnTo>
                    <a:pt x="893" y="1204"/>
                  </a:lnTo>
                  <a:lnTo>
                    <a:pt x="898" y="1200"/>
                  </a:lnTo>
                  <a:lnTo>
                    <a:pt x="906" y="1193"/>
                  </a:lnTo>
                  <a:lnTo>
                    <a:pt x="911" y="1188"/>
                  </a:lnTo>
                  <a:lnTo>
                    <a:pt x="914" y="1183"/>
                  </a:lnTo>
                  <a:lnTo>
                    <a:pt x="915" y="1180"/>
                  </a:lnTo>
                  <a:lnTo>
                    <a:pt x="915" y="1178"/>
                  </a:lnTo>
                  <a:lnTo>
                    <a:pt x="914" y="1177"/>
                  </a:lnTo>
                  <a:lnTo>
                    <a:pt x="913" y="1175"/>
                  </a:lnTo>
                  <a:lnTo>
                    <a:pt x="912" y="1175"/>
                  </a:lnTo>
                  <a:lnTo>
                    <a:pt x="910" y="1174"/>
                  </a:lnTo>
                  <a:lnTo>
                    <a:pt x="909" y="1174"/>
                  </a:lnTo>
                  <a:lnTo>
                    <a:pt x="909" y="1173"/>
                  </a:lnTo>
                  <a:lnTo>
                    <a:pt x="910" y="1172"/>
                  </a:lnTo>
                  <a:lnTo>
                    <a:pt x="911" y="1170"/>
                  </a:lnTo>
                  <a:lnTo>
                    <a:pt x="914" y="1167"/>
                  </a:lnTo>
                  <a:lnTo>
                    <a:pt x="919" y="1163"/>
                  </a:lnTo>
                  <a:lnTo>
                    <a:pt x="925" y="1157"/>
                  </a:lnTo>
                  <a:lnTo>
                    <a:pt x="927" y="1156"/>
                  </a:lnTo>
                  <a:lnTo>
                    <a:pt x="930" y="1157"/>
                  </a:lnTo>
                  <a:lnTo>
                    <a:pt x="933" y="1157"/>
                  </a:lnTo>
                  <a:lnTo>
                    <a:pt x="935" y="1157"/>
                  </a:lnTo>
                  <a:lnTo>
                    <a:pt x="936" y="1155"/>
                  </a:lnTo>
                  <a:lnTo>
                    <a:pt x="936" y="1154"/>
                  </a:lnTo>
                  <a:lnTo>
                    <a:pt x="936" y="1153"/>
                  </a:lnTo>
                  <a:lnTo>
                    <a:pt x="936" y="1152"/>
                  </a:lnTo>
                  <a:lnTo>
                    <a:pt x="937" y="1151"/>
                  </a:lnTo>
                  <a:lnTo>
                    <a:pt x="937" y="1150"/>
                  </a:lnTo>
                  <a:lnTo>
                    <a:pt x="942" y="1149"/>
                  </a:lnTo>
                  <a:lnTo>
                    <a:pt x="947" y="1148"/>
                  </a:lnTo>
                  <a:lnTo>
                    <a:pt x="952" y="1147"/>
                  </a:lnTo>
                  <a:lnTo>
                    <a:pt x="953" y="1146"/>
                  </a:lnTo>
                  <a:lnTo>
                    <a:pt x="957" y="1143"/>
                  </a:lnTo>
                  <a:lnTo>
                    <a:pt x="960" y="1140"/>
                  </a:lnTo>
                  <a:lnTo>
                    <a:pt x="964" y="1137"/>
                  </a:lnTo>
                  <a:lnTo>
                    <a:pt x="969" y="1133"/>
                  </a:lnTo>
                  <a:lnTo>
                    <a:pt x="974" y="1130"/>
                  </a:lnTo>
                  <a:lnTo>
                    <a:pt x="978" y="1127"/>
                  </a:lnTo>
                  <a:lnTo>
                    <a:pt x="982" y="1127"/>
                  </a:lnTo>
                  <a:lnTo>
                    <a:pt x="986" y="1128"/>
                  </a:lnTo>
                  <a:lnTo>
                    <a:pt x="986" y="1129"/>
                  </a:lnTo>
                  <a:lnTo>
                    <a:pt x="985" y="1130"/>
                  </a:lnTo>
                  <a:lnTo>
                    <a:pt x="982" y="1131"/>
                  </a:lnTo>
                  <a:lnTo>
                    <a:pt x="979" y="1133"/>
                  </a:lnTo>
                  <a:lnTo>
                    <a:pt x="976" y="1134"/>
                  </a:lnTo>
                  <a:lnTo>
                    <a:pt x="975" y="1136"/>
                  </a:lnTo>
                  <a:lnTo>
                    <a:pt x="975" y="1139"/>
                  </a:lnTo>
                  <a:lnTo>
                    <a:pt x="980" y="1144"/>
                  </a:lnTo>
                  <a:lnTo>
                    <a:pt x="981" y="1147"/>
                  </a:lnTo>
                  <a:lnTo>
                    <a:pt x="981" y="1146"/>
                  </a:lnTo>
                  <a:lnTo>
                    <a:pt x="982" y="1145"/>
                  </a:lnTo>
                  <a:lnTo>
                    <a:pt x="985" y="1143"/>
                  </a:lnTo>
                  <a:lnTo>
                    <a:pt x="989" y="1141"/>
                  </a:lnTo>
                  <a:lnTo>
                    <a:pt x="994" y="1137"/>
                  </a:lnTo>
                  <a:lnTo>
                    <a:pt x="998" y="1134"/>
                  </a:lnTo>
                  <a:lnTo>
                    <a:pt x="1003" y="1131"/>
                  </a:lnTo>
                  <a:lnTo>
                    <a:pt x="1007" y="1128"/>
                  </a:lnTo>
                  <a:lnTo>
                    <a:pt x="1010" y="1126"/>
                  </a:lnTo>
                  <a:lnTo>
                    <a:pt x="1014" y="1125"/>
                  </a:lnTo>
                  <a:lnTo>
                    <a:pt x="1018" y="1123"/>
                  </a:lnTo>
                  <a:lnTo>
                    <a:pt x="1023" y="1122"/>
                  </a:lnTo>
                  <a:lnTo>
                    <a:pt x="1028" y="1121"/>
                  </a:lnTo>
                  <a:lnTo>
                    <a:pt x="1031" y="1121"/>
                  </a:lnTo>
                  <a:lnTo>
                    <a:pt x="1034" y="1123"/>
                  </a:lnTo>
                  <a:lnTo>
                    <a:pt x="1036" y="1126"/>
                  </a:lnTo>
                  <a:lnTo>
                    <a:pt x="1036" y="1129"/>
                  </a:lnTo>
                  <a:lnTo>
                    <a:pt x="1036" y="1130"/>
                  </a:lnTo>
                  <a:lnTo>
                    <a:pt x="1036" y="1131"/>
                  </a:lnTo>
                  <a:lnTo>
                    <a:pt x="1038" y="1131"/>
                  </a:lnTo>
                  <a:lnTo>
                    <a:pt x="1043" y="1131"/>
                  </a:lnTo>
                  <a:lnTo>
                    <a:pt x="1044" y="1131"/>
                  </a:lnTo>
                  <a:lnTo>
                    <a:pt x="1047" y="1129"/>
                  </a:lnTo>
                  <a:lnTo>
                    <a:pt x="1051" y="1127"/>
                  </a:lnTo>
                  <a:lnTo>
                    <a:pt x="1055" y="1125"/>
                  </a:lnTo>
                  <a:lnTo>
                    <a:pt x="1060" y="1123"/>
                  </a:lnTo>
                  <a:lnTo>
                    <a:pt x="1064" y="1120"/>
                  </a:lnTo>
                  <a:lnTo>
                    <a:pt x="1067" y="1119"/>
                  </a:lnTo>
                  <a:lnTo>
                    <a:pt x="1068" y="1118"/>
                  </a:lnTo>
                  <a:lnTo>
                    <a:pt x="1069" y="1118"/>
                  </a:lnTo>
                  <a:lnTo>
                    <a:pt x="1070" y="1119"/>
                  </a:lnTo>
                  <a:lnTo>
                    <a:pt x="1071" y="1120"/>
                  </a:lnTo>
                  <a:lnTo>
                    <a:pt x="1072" y="1122"/>
                  </a:lnTo>
                  <a:lnTo>
                    <a:pt x="1073" y="1122"/>
                  </a:lnTo>
                  <a:lnTo>
                    <a:pt x="1079" y="1123"/>
                  </a:lnTo>
                  <a:lnTo>
                    <a:pt x="1086" y="1121"/>
                  </a:lnTo>
                  <a:lnTo>
                    <a:pt x="1088" y="1120"/>
                  </a:lnTo>
                  <a:lnTo>
                    <a:pt x="1089" y="1119"/>
                  </a:lnTo>
                  <a:lnTo>
                    <a:pt x="1090" y="1118"/>
                  </a:lnTo>
                  <a:lnTo>
                    <a:pt x="1091" y="1117"/>
                  </a:lnTo>
                  <a:lnTo>
                    <a:pt x="1095" y="1114"/>
                  </a:lnTo>
                  <a:lnTo>
                    <a:pt x="1100" y="1112"/>
                  </a:lnTo>
                  <a:lnTo>
                    <a:pt x="1104" y="1108"/>
                  </a:lnTo>
                  <a:lnTo>
                    <a:pt x="1107" y="1104"/>
                  </a:lnTo>
                  <a:lnTo>
                    <a:pt x="1107" y="1103"/>
                  </a:lnTo>
                  <a:lnTo>
                    <a:pt x="1105" y="1103"/>
                  </a:lnTo>
                  <a:lnTo>
                    <a:pt x="1104" y="1104"/>
                  </a:lnTo>
                  <a:lnTo>
                    <a:pt x="1103" y="1104"/>
                  </a:lnTo>
                  <a:lnTo>
                    <a:pt x="1106" y="1102"/>
                  </a:lnTo>
                  <a:lnTo>
                    <a:pt x="1109" y="1101"/>
                  </a:lnTo>
                  <a:lnTo>
                    <a:pt x="1114" y="1099"/>
                  </a:lnTo>
                  <a:lnTo>
                    <a:pt x="1119" y="1095"/>
                  </a:lnTo>
                  <a:lnTo>
                    <a:pt x="1124" y="1092"/>
                  </a:lnTo>
                  <a:lnTo>
                    <a:pt x="1129" y="1089"/>
                  </a:lnTo>
                  <a:lnTo>
                    <a:pt x="1133" y="1088"/>
                  </a:lnTo>
                  <a:lnTo>
                    <a:pt x="1134" y="1088"/>
                  </a:lnTo>
                  <a:lnTo>
                    <a:pt x="1134" y="1088"/>
                  </a:lnTo>
                  <a:lnTo>
                    <a:pt x="1132" y="1090"/>
                  </a:lnTo>
                  <a:lnTo>
                    <a:pt x="1131" y="1091"/>
                  </a:lnTo>
                  <a:lnTo>
                    <a:pt x="1130" y="1092"/>
                  </a:lnTo>
                  <a:lnTo>
                    <a:pt x="1128" y="1094"/>
                  </a:lnTo>
                  <a:lnTo>
                    <a:pt x="1126" y="1095"/>
                  </a:lnTo>
                  <a:lnTo>
                    <a:pt x="1124" y="1096"/>
                  </a:lnTo>
                  <a:lnTo>
                    <a:pt x="1121" y="1097"/>
                  </a:lnTo>
                  <a:lnTo>
                    <a:pt x="1118" y="1098"/>
                  </a:lnTo>
                  <a:lnTo>
                    <a:pt x="1117" y="1100"/>
                  </a:lnTo>
                  <a:lnTo>
                    <a:pt x="1116" y="1101"/>
                  </a:lnTo>
                  <a:lnTo>
                    <a:pt x="1117" y="1103"/>
                  </a:lnTo>
                  <a:lnTo>
                    <a:pt x="1120" y="1106"/>
                  </a:lnTo>
                  <a:lnTo>
                    <a:pt x="1124" y="1108"/>
                  </a:lnTo>
                  <a:lnTo>
                    <a:pt x="1128" y="1108"/>
                  </a:lnTo>
                  <a:lnTo>
                    <a:pt x="1129" y="1108"/>
                  </a:lnTo>
                  <a:lnTo>
                    <a:pt x="1131" y="1106"/>
                  </a:lnTo>
                  <a:lnTo>
                    <a:pt x="1132" y="1106"/>
                  </a:lnTo>
                  <a:lnTo>
                    <a:pt x="1133" y="1105"/>
                  </a:lnTo>
                  <a:lnTo>
                    <a:pt x="1135" y="1105"/>
                  </a:lnTo>
                  <a:lnTo>
                    <a:pt x="1138" y="1108"/>
                  </a:lnTo>
                  <a:lnTo>
                    <a:pt x="1141" y="1112"/>
                  </a:lnTo>
                  <a:lnTo>
                    <a:pt x="1142" y="1117"/>
                  </a:lnTo>
                  <a:lnTo>
                    <a:pt x="1147" y="1114"/>
                  </a:lnTo>
                  <a:lnTo>
                    <a:pt x="1152" y="1112"/>
                  </a:lnTo>
                  <a:lnTo>
                    <a:pt x="1158" y="1110"/>
                  </a:lnTo>
                  <a:lnTo>
                    <a:pt x="1164" y="1108"/>
                  </a:lnTo>
                  <a:lnTo>
                    <a:pt x="1170" y="1109"/>
                  </a:lnTo>
                  <a:lnTo>
                    <a:pt x="1175" y="1111"/>
                  </a:lnTo>
                  <a:lnTo>
                    <a:pt x="1179" y="1115"/>
                  </a:lnTo>
                  <a:lnTo>
                    <a:pt x="1179" y="1118"/>
                  </a:lnTo>
                  <a:lnTo>
                    <a:pt x="1175" y="1127"/>
                  </a:lnTo>
                  <a:lnTo>
                    <a:pt x="1174" y="1130"/>
                  </a:lnTo>
                  <a:lnTo>
                    <a:pt x="1175" y="1131"/>
                  </a:lnTo>
                  <a:lnTo>
                    <a:pt x="1179" y="1132"/>
                  </a:lnTo>
                  <a:lnTo>
                    <a:pt x="1182" y="1130"/>
                  </a:lnTo>
                  <a:lnTo>
                    <a:pt x="1187" y="1127"/>
                  </a:lnTo>
                  <a:lnTo>
                    <a:pt x="1190" y="1124"/>
                  </a:lnTo>
                  <a:lnTo>
                    <a:pt x="1194" y="1123"/>
                  </a:lnTo>
                  <a:lnTo>
                    <a:pt x="1195" y="1124"/>
                  </a:lnTo>
                  <a:lnTo>
                    <a:pt x="1195" y="1126"/>
                  </a:lnTo>
                  <a:lnTo>
                    <a:pt x="1194" y="1129"/>
                  </a:lnTo>
                  <a:lnTo>
                    <a:pt x="1193" y="1131"/>
                  </a:lnTo>
                  <a:lnTo>
                    <a:pt x="1192" y="1133"/>
                  </a:lnTo>
                  <a:lnTo>
                    <a:pt x="1193" y="1133"/>
                  </a:lnTo>
                  <a:lnTo>
                    <a:pt x="1198" y="1131"/>
                  </a:lnTo>
                  <a:lnTo>
                    <a:pt x="1203" y="1128"/>
                  </a:lnTo>
                  <a:lnTo>
                    <a:pt x="1206" y="1124"/>
                  </a:lnTo>
                  <a:lnTo>
                    <a:pt x="1211" y="1119"/>
                  </a:lnTo>
                  <a:lnTo>
                    <a:pt x="1211" y="1116"/>
                  </a:lnTo>
                  <a:lnTo>
                    <a:pt x="1211" y="1115"/>
                  </a:lnTo>
                  <a:lnTo>
                    <a:pt x="1216" y="1112"/>
                  </a:lnTo>
                  <a:lnTo>
                    <a:pt x="1218" y="1110"/>
                  </a:lnTo>
                  <a:lnTo>
                    <a:pt x="1220" y="1109"/>
                  </a:lnTo>
                  <a:lnTo>
                    <a:pt x="1220" y="1110"/>
                  </a:lnTo>
                  <a:lnTo>
                    <a:pt x="1220" y="1111"/>
                  </a:lnTo>
                  <a:lnTo>
                    <a:pt x="1220" y="1112"/>
                  </a:lnTo>
                  <a:lnTo>
                    <a:pt x="1220" y="1115"/>
                  </a:lnTo>
                  <a:lnTo>
                    <a:pt x="1220" y="1115"/>
                  </a:lnTo>
                  <a:lnTo>
                    <a:pt x="1222" y="1115"/>
                  </a:lnTo>
                  <a:lnTo>
                    <a:pt x="1225" y="1114"/>
                  </a:lnTo>
                  <a:lnTo>
                    <a:pt x="1231" y="1111"/>
                  </a:lnTo>
                  <a:lnTo>
                    <a:pt x="1232" y="1109"/>
                  </a:lnTo>
                  <a:lnTo>
                    <a:pt x="1233" y="1106"/>
                  </a:lnTo>
                  <a:lnTo>
                    <a:pt x="1233" y="1104"/>
                  </a:lnTo>
                  <a:lnTo>
                    <a:pt x="1235" y="1102"/>
                  </a:lnTo>
                  <a:lnTo>
                    <a:pt x="1239" y="1099"/>
                  </a:lnTo>
                  <a:lnTo>
                    <a:pt x="1243" y="1098"/>
                  </a:lnTo>
                  <a:lnTo>
                    <a:pt x="1245" y="1099"/>
                  </a:lnTo>
                  <a:lnTo>
                    <a:pt x="1248" y="1101"/>
                  </a:lnTo>
                  <a:lnTo>
                    <a:pt x="1250" y="1103"/>
                  </a:lnTo>
                  <a:lnTo>
                    <a:pt x="1253" y="1106"/>
                  </a:lnTo>
                  <a:lnTo>
                    <a:pt x="1257" y="1108"/>
                  </a:lnTo>
                  <a:lnTo>
                    <a:pt x="1258" y="1108"/>
                  </a:lnTo>
                  <a:lnTo>
                    <a:pt x="1258" y="1108"/>
                  </a:lnTo>
                  <a:lnTo>
                    <a:pt x="1258" y="1105"/>
                  </a:lnTo>
                  <a:lnTo>
                    <a:pt x="1259" y="1104"/>
                  </a:lnTo>
                  <a:lnTo>
                    <a:pt x="1263" y="1113"/>
                  </a:lnTo>
                  <a:lnTo>
                    <a:pt x="1271" y="1131"/>
                  </a:lnTo>
                  <a:lnTo>
                    <a:pt x="1271" y="1135"/>
                  </a:lnTo>
                  <a:lnTo>
                    <a:pt x="1269" y="1139"/>
                  </a:lnTo>
                  <a:lnTo>
                    <a:pt x="1266" y="1143"/>
                  </a:lnTo>
                  <a:lnTo>
                    <a:pt x="1262" y="1147"/>
                  </a:lnTo>
                  <a:lnTo>
                    <a:pt x="1256" y="1156"/>
                  </a:lnTo>
                  <a:lnTo>
                    <a:pt x="1252" y="1160"/>
                  </a:lnTo>
                  <a:lnTo>
                    <a:pt x="1249" y="1167"/>
                  </a:lnTo>
                  <a:lnTo>
                    <a:pt x="1246" y="1174"/>
                  </a:lnTo>
                  <a:lnTo>
                    <a:pt x="1243" y="1181"/>
                  </a:lnTo>
                  <a:lnTo>
                    <a:pt x="1239" y="1184"/>
                  </a:lnTo>
                  <a:lnTo>
                    <a:pt x="1236" y="1187"/>
                  </a:lnTo>
                  <a:lnTo>
                    <a:pt x="1233" y="1191"/>
                  </a:lnTo>
                  <a:lnTo>
                    <a:pt x="1232" y="1193"/>
                  </a:lnTo>
                  <a:lnTo>
                    <a:pt x="1234" y="1192"/>
                  </a:lnTo>
                  <a:lnTo>
                    <a:pt x="1235" y="1191"/>
                  </a:lnTo>
                  <a:lnTo>
                    <a:pt x="1237" y="1189"/>
                  </a:lnTo>
                  <a:lnTo>
                    <a:pt x="1240" y="1185"/>
                  </a:lnTo>
                  <a:lnTo>
                    <a:pt x="1244" y="1182"/>
                  </a:lnTo>
                  <a:lnTo>
                    <a:pt x="1244" y="1181"/>
                  </a:lnTo>
                  <a:lnTo>
                    <a:pt x="1244" y="1180"/>
                  </a:lnTo>
                  <a:lnTo>
                    <a:pt x="1245" y="1179"/>
                  </a:lnTo>
                  <a:lnTo>
                    <a:pt x="1245" y="1177"/>
                  </a:lnTo>
                  <a:lnTo>
                    <a:pt x="1246" y="1174"/>
                  </a:lnTo>
                  <a:lnTo>
                    <a:pt x="1248" y="1172"/>
                  </a:lnTo>
                  <a:lnTo>
                    <a:pt x="1249" y="1169"/>
                  </a:lnTo>
                  <a:lnTo>
                    <a:pt x="1250" y="1166"/>
                  </a:lnTo>
                  <a:lnTo>
                    <a:pt x="1253" y="1165"/>
                  </a:lnTo>
                  <a:lnTo>
                    <a:pt x="1249" y="1173"/>
                  </a:lnTo>
                  <a:lnTo>
                    <a:pt x="1251" y="1170"/>
                  </a:lnTo>
                  <a:lnTo>
                    <a:pt x="1253" y="1167"/>
                  </a:lnTo>
                  <a:lnTo>
                    <a:pt x="1255" y="1166"/>
                  </a:lnTo>
                  <a:lnTo>
                    <a:pt x="1256" y="1166"/>
                  </a:lnTo>
                  <a:lnTo>
                    <a:pt x="1257" y="1163"/>
                  </a:lnTo>
                  <a:lnTo>
                    <a:pt x="1258" y="1158"/>
                  </a:lnTo>
                  <a:lnTo>
                    <a:pt x="1260" y="1155"/>
                  </a:lnTo>
                  <a:lnTo>
                    <a:pt x="1263" y="1152"/>
                  </a:lnTo>
                  <a:lnTo>
                    <a:pt x="1266" y="1149"/>
                  </a:lnTo>
                  <a:lnTo>
                    <a:pt x="1275" y="1142"/>
                  </a:lnTo>
                  <a:lnTo>
                    <a:pt x="1278" y="1139"/>
                  </a:lnTo>
                  <a:lnTo>
                    <a:pt x="1281" y="1137"/>
                  </a:lnTo>
                  <a:lnTo>
                    <a:pt x="1282" y="1137"/>
                  </a:lnTo>
                  <a:lnTo>
                    <a:pt x="1281" y="1138"/>
                  </a:lnTo>
                  <a:lnTo>
                    <a:pt x="1279" y="1141"/>
                  </a:lnTo>
                  <a:lnTo>
                    <a:pt x="1277" y="1146"/>
                  </a:lnTo>
                  <a:lnTo>
                    <a:pt x="1271" y="1157"/>
                  </a:lnTo>
                  <a:lnTo>
                    <a:pt x="1267" y="1163"/>
                  </a:lnTo>
                  <a:lnTo>
                    <a:pt x="1267" y="1165"/>
                  </a:lnTo>
                  <a:lnTo>
                    <a:pt x="1266" y="1169"/>
                  </a:lnTo>
                  <a:lnTo>
                    <a:pt x="1264" y="1173"/>
                  </a:lnTo>
                  <a:lnTo>
                    <a:pt x="1262" y="1178"/>
                  </a:lnTo>
                  <a:lnTo>
                    <a:pt x="1262" y="1178"/>
                  </a:lnTo>
                  <a:lnTo>
                    <a:pt x="1263" y="1177"/>
                  </a:lnTo>
                  <a:lnTo>
                    <a:pt x="1263" y="1176"/>
                  </a:lnTo>
                  <a:lnTo>
                    <a:pt x="1264" y="1175"/>
                  </a:lnTo>
                  <a:lnTo>
                    <a:pt x="1264" y="1174"/>
                  </a:lnTo>
                  <a:lnTo>
                    <a:pt x="1265" y="1173"/>
                  </a:lnTo>
                  <a:lnTo>
                    <a:pt x="1272" y="1160"/>
                  </a:lnTo>
                  <a:lnTo>
                    <a:pt x="1274" y="1158"/>
                  </a:lnTo>
                  <a:lnTo>
                    <a:pt x="1275" y="1157"/>
                  </a:lnTo>
                  <a:lnTo>
                    <a:pt x="1276" y="1156"/>
                  </a:lnTo>
                  <a:lnTo>
                    <a:pt x="1278" y="1154"/>
                  </a:lnTo>
                  <a:lnTo>
                    <a:pt x="1278" y="1150"/>
                  </a:lnTo>
                  <a:lnTo>
                    <a:pt x="1280" y="1145"/>
                  </a:lnTo>
                  <a:lnTo>
                    <a:pt x="1284" y="1139"/>
                  </a:lnTo>
                  <a:lnTo>
                    <a:pt x="1285" y="1138"/>
                  </a:lnTo>
                  <a:lnTo>
                    <a:pt x="1290" y="1135"/>
                  </a:lnTo>
                  <a:lnTo>
                    <a:pt x="1296" y="1128"/>
                  </a:lnTo>
                  <a:lnTo>
                    <a:pt x="1299" y="1126"/>
                  </a:lnTo>
                  <a:lnTo>
                    <a:pt x="1302" y="1124"/>
                  </a:lnTo>
                  <a:lnTo>
                    <a:pt x="1306" y="1123"/>
                  </a:lnTo>
                  <a:lnTo>
                    <a:pt x="1312" y="1120"/>
                  </a:lnTo>
                  <a:lnTo>
                    <a:pt x="1312" y="1123"/>
                  </a:lnTo>
                  <a:lnTo>
                    <a:pt x="1311" y="1123"/>
                  </a:lnTo>
                  <a:lnTo>
                    <a:pt x="1309" y="1129"/>
                  </a:lnTo>
                  <a:lnTo>
                    <a:pt x="1307" y="1135"/>
                  </a:lnTo>
                  <a:lnTo>
                    <a:pt x="1305" y="1141"/>
                  </a:lnTo>
                  <a:lnTo>
                    <a:pt x="1305" y="1142"/>
                  </a:lnTo>
                  <a:lnTo>
                    <a:pt x="1308" y="1137"/>
                  </a:lnTo>
                  <a:lnTo>
                    <a:pt x="1309" y="1134"/>
                  </a:lnTo>
                  <a:lnTo>
                    <a:pt x="1311" y="1129"/>
                  </a:lnTo>
                  <a:lnTo>
                    <a:pt x="1312" y="1127"/>
                  </a:lnTo>
                  <a:lnTo>
                    <a:pt x="1313" y="1124"/>
                  </a:lnTo>
                  <a:lnTo>
                    <a:pt x="1321" y="1115"/>
                  </a:lnTo>
                  <a:lnTo>
                    <a:pt x="1323" y="1114"/>
                  </a:lnTo>
                  <a:lnTo>
                    <a:pt x="1324" y="1114"/>
                  </a:lnTo>
                  <a:lnTo>
                    <a:pt x="1325" y="1113"/>
                  </a:lnTo>
                  <a:lnTo>
                    <a:pt x="1327" y="1112"/>
                  </a:lnTo>
                  <a:lnTo>
                    <a:pt x="1333" y="1105"/>
                  </a:lnTo>
                  <a:lnTo>
                    <a:pt x="1338" y="1098"/>
                  </a:lnTo>
                  <a:lnTo>
                    <a:pt x="1343" y="1091"/>
                  </a:lnTo>
                  <a:lnTo>
                    <a:pt x="1345" y="1089"/>
                  </a:lnTo>
                  <a:lnTo>
                    <a:pt x="1349" y="1087"/>
                  </a:lnTo>
                  <a:lnTo>
                    <a:pt x="1350" y="1086"/>
                  </a:lnTo>
                  <a:lnTo>
                    <a:pt x="1352" y="1084"/>
                  </a:lnTo>
                  <a:lnTo>
                    <a:pt x="1354" y="1080"/>
                  </a:lnTo>
                  <a:lnTo>
                    <a:pt x="1357" y="1077"/>
                  </a:lnTo>
                  <a:lnTo>
                    <a:pt x="1359" y="1075"/>
                  </a:lnTo>
                  <a:lnTo>
                    <a:pt x="1362" y="1074"/>
                  </a:lnTo>
                  <a:lnTo>
                    <a:pt x="1363" y="1076"/>
                  </a:lnTo>
                  <a:lnTo>
                    <a:pt x="1363" y="1078"/>
                  </a:lnTo>
                  <a:lnTo>
                    <a:pt x="1362" y="1081"/>
                  </a:lnTo>
                  <a:lnTo>
                    <a:pt x="1360" y="1084"/>
                  </a:lnTo>
                  <a:lnTo>
                    <a:pt x="1358" y="1086"/>
                  </a:lnTo>
                  <a:lnTo>
                    <a:pt x="1357" y="1089"/>
                  </a:lnTo>
                  <a:lnTo>
                    <a:pt x="1354" y="1097"/>
                  </a:lnTo>
                  <a:lnTo>
                    <a:pt x="1350" y="1105"/>
                  </a:lnTo>
                  <a:lnTo>
                    <a:pt x="1337" y="1132"/>
                  </a:lnTo>
                  <a:lnTo>
                    <a:pt x="1322" y="1158"/>
                  </a:lnTo>
                  <a:lnTo>
                    <a:pt x="1306" y="1184"/>
                  </a:lnTo>
                  <a:lnTo>
                    <a:pt x="1290" y="1209"/>
                  </a:lnTo>
                  <a:lnTo>
                    <a:pt x="1293" y="1208"/>
                  </a:lnTo>
                  <a:lnTo>
                    <a:pt x="1266" y="1247"/>
                  </a:lnTo>
                  <a:lnTo>
                    <a:pt x="1237" y="1283"/>
                  </a:lnTo>
                  <a:lnTo>
                    <a:pt x="1206" y="1319"/>
                  </a:lnTo>
                  <a:lnTo>
                    <a:pt x="1173" y="1352"/>
                  </a:lnTo>
                  <a:lnTo>
                    <a:pt x="1138" y="1384"/>
                  </a:lnTo>
                  <a:lnTo>
                    <a:pt x="1102" y="1414"/>
                  </a:lnTo>
                  <a:lnTo>
                    <a:pt x="1064" y="1442"/>
                  </a:lnTo>
                  <a:lnTo>
                    <a:pt x="1024" y="1468"/>
                  </a:lnTo>
                  <a:lnTo>
                    <a:pt x="983" y="1491"/>
                  </a:lnTo>
                  <a:lnTo>
                    <a:pt x="941" y="1513"/>
                  </a:lnTo>
                  <a:lnTo>
                    <a:pt x="898" y="1532"/>
                  </a:lnTo>
                  <a:lnTo>
                    <a:pt x="853" y="1549"/>
                  </a:lnTo>
                  <a:lnTo>
                    <a:pt x="853" y="1547"/>
                  </a:lnTo>
                  <a:lnTo>
                    <a:pt x="862" y="1544"/>
                  </a:lnTo>
                  <a:lnTo>
                    <a:pt x="872" y="1540"/>
                  </a:lnTo>
                  <a:lnTo>
                    <a:pt x="882" y="1535"/>
                  </a:lnTo>
                  <a:lnTo>
                    <a:pt x="892" y="1528"/>
                  </a:lnTo>
                  <a:lnTo>
                    <a:pt x="902" y="1522"/>
                  </a:lnTo>
                  <a:lnTo>
                    <a:pt x="910" y="1515"/>
                  </a:lnTo>
                  <a:lnTo>
                    <a:pt x="916" y="1509"/>
                  </a:lnTo>
                  <a:lnTo>
                    <a:pt x="916" y="1509"/>
                  </a:lnTo>
                  <a:lnTo>
                    <a:pt x="916" y="1509"/>
                  </a:lnTo>
                  <a:lnTo>
                    <a:pt x="915" y="1509"/>
                  </a:lnTo>
                  <a:lnTo>
                    <a:pt x="914" y="1510"/>
                  </a:lnTo>
                  <a:lnTo>
                    <a:pt x="914" y="1510"/>
                  </a:lnTo>
                  <a:lnTo>
                    <a:pt x="916" y="1508"/>
                  </a:lnTo>
                  <a:lnTo>
                    <a:pt x="919" y="1505"/>
                  </a:lnTo>
                  <a:lnTo>
                    <a:pt x="923" y="1501"/>
                  </a:lnTo>
                  <a:lnTo>
                    <a:pt x="929" y="1497"/>
                  </a:lnTo>
                  <a:lnTo>
                    <a:pt x="933" y="1492"/>
                  </a:lnTo>
                  <a:lnTo>
                    <a:pt x="936" y="1487"/>
                  </a:lnTo>
                  <a:lnTo>
                    <a:pt x="938" y="1483"/>
                  </a:lnTo>
                  <a:lnTo>
                    <a:pt x="938" y="1478"/>
                  </a:lnTo>
                  <a:lnTo>
                    <a:pt x="937" y="1477"/>
                  </a:lnTo>
                  <a:lnTo>
                    <a:pt x="935" y="1477"/>
                  </a:lnTo>
                  <a:lnTo>
                    <a:pt x="930" y="1479"/>
                  </a:lnTo>
                  <a:lnTo>
                    <a:pt x="927" y="1480"/>
                  </a:lnTo>
                  <a:lnTo>
                    <a:pt x="902" y="1481"/>
                  </a:lnTo>
                  <a:lnTo>
                    <a:pt x="877" y="1481"/>
                  </a:lnTo>
                  <a:lnTo>
                    <a:pt x="868" y="1481"/>
                  </a:lnTo>
                  <a:lnTo>
                    <a:pt x="862" y="1480"/>
                  </a:lnTo>
                  <a:lnTo>
                    <a:pt x="859" y="1480"/>
                  </a:lnTo>
                  <a:lnTo>
                    <a:pt x="858" y="1479"/>
                  </a:lnTo>
                  <a:lnTo>
                    <a:pt x="859" y="1478"/>
                  </a:lnTo>
                  <a:lnTo>
                    <a:pt x="860" y="1478"/>
                  </a:lnTo>
                  <a:lnTo>
                    <a:pt x="862" y="1477"/>
                  </a:lnTo>
                  <a:lnTo>
                    <a:pt x="865" y="1476"/>
                  </a:lnTo>
                  <a:lnTo>
                    <a:pt x="866" y="1474"/>
                  </a:lnTo>
                  <a:lnTo>
                    <a:pt x="867" y="1472"/>
                  </a:lnTo>
                  <a:lnTo>
                    <a:pt x="866" y="1470"/>
                  </a:lnTo>
                  <a:lnTo>
                    <a:pt x="863" y="1467"/>
                  </a:lnTo>
                  <a:lnTo>
                    <a:pt x="860" y="1465"/>
                  </a:lnTo>
                  <a:lnTo>
                    <a:pt x="855" y="1463"/>
                  </a:lnTo>
                  <a:lnTo>
                    <a:pt x="851" y="1461"/>
                  </a:lnTo>
                  <a:lnTo>
                    <a:pt x="848" y="1458"/>
                  </a:lnTo>
                  <a:lnTo>
                    <a:pt x="848" y="1457"/>
                  </a:lnTo>
                  <a:lnTo>
                    <a:pt x="849" y="1456"/>
                  </a:lnTo>
                  <a:lnTo>
                    <a:pt x="849" y="1455"/>
                  </a:lnTo>
                  <a:lnTo>
                    <a:pt x="843" y="1445"/>
                  </a:lnTo>
                  <a:lnTo>
                    <a:pt x="835" y="1436"/>
                  </a:lnTo>
                  <a:lnTo>
                    <a:pt x="830" y="1433"/>
                  </a:lnTo>
                  <a:lnTo>
                    <a:pt x="825" y="1431"/>
                  </a:lnTo>
                  <a:lnTo>
                    <a:pt x="821" y="1427"/>
                  </a:lnTo>
                  <a:lnTo>
                    <a:pt x="817" y="1422"/>
                  </a:lnTo>
                  <a:lnTo>
                    <a:pt x="815" y="1421"/>
                  </a:lnTo>
                  <a:lnTo>
                    <a:pt x="807" y="1421"/>
                  </a:lnTo>
                  <a:lnTo>
                    <a:pt x="804" y="1420"/>
                  </a:lnTo>
                  <a:lnTo>
                    <a:pt x="804" y="1420"/>
                  </a:lnTo>
                  <a:lnTo>
                    <a:pt x="803" y="1419"/>
                  </a:lnTo>
                  <a:lnTo>
                    <a:pt x="804" y="1418"/>
                  </a:lnTo>
                  <a:lnTo>
                    <a:pt x="804" y="1414"/>
                  </a:lnTo>
                  <a:lnTo>
                    <a:pt x="802" y="1412"/>
                  </a:lnTo>
                  <a:lnTo>
                    <a:pt x="800" y="1411"/>
                  </a:lnTo>
                  <a:lnTo>
                    <a:pt x="797" y="1409"/>
                  </a:lnTo>
                  <a:lnTo>
                    <a:pt x="796" y="1407"/>
                  </a:lnTo>
                  <a:lnTo>
                    <a:pt x="796" y="1404"/>
                  </a:lnTo>
                  <a:lnTo>
                    <a:pt x="798" y="1400"/>
                  </a:lnTo>
                  <a:lnTo>
                    <a:pt x="803" y="1395"/>
                  </a:lnTo>
                  <a:lnTo>
                    <a:pt x="808" y="1391"/>
                  </a:lnTo>
                  <a:lnTo>
                    <a:pt x="812" y="1388"/>
                  </a:lnTo>
                  <a:lnTo>
                    <a:pt x="816" y="1386"/>
                  </a:lnTo>
                  <a:lnTo>
                    <a:pt x="822" y="1384"/>
                  </a:lnTo>
                  <a:lnTo>
                    <a:pt x="823" y="1382"/>
                  </a:lnTo>
                  <a:lnTo>
                    <a:pt x="825" y="1378"/>
                  </a:lnTo>
                  <a:lnTo>
                    <a:pt x="827" y="1373"/>
                  </a:lnTo>
                  <a:lnTo>
                    <a:pt x="828" y="1367"/>
                  </a:lnTo>
                  <a:lnTo>
                    <a:pt x="827" y="1368"/>
                  </a:lnTo>
                  <a:lnTo>
                    <a:pt x="827" y="1369"/>
                  </a:lnTo>
                  <a:lnTo>
                    <a:pt x="826" y="1371"/>
                  </a:lnTo>
                  <a:lnTo>
                    <a:pt x="825" y="1372"/>
                  </a:lnTo>
                  <a:lnTo>
                    <a:pt x="823" y="1372"/>
                  </a:lnTo>
                  <a:lnTo>
                    <a:pt x="820" y="1373"/>
                  </a:lnTo>
                  <a:lnTo>
                    <a:pt x="816" y="1375"/>
                  </a:lnTo>
                  <a:lnTo>
                    <a:pt x="813" y="1376"/>
                  </a:lnTo>
                  <a:lnTo>
                    <a:pt x="810" y="1376"/>
                  </a:lnTo>
                  <a:lnTo>
                    <a:pt x="807" y="1375"/>
                  </a:lnTo>
                  <a:lnTo>
                    <a:pt x="805" y="1372"/>
                  </a:lnTo>
                  <a:lnTo>
                    <a:pt x="805" y="1367"/>
                  </a:lnTo>
                  <a:lnTo>
                    <a:pt x="806" y="1363"/>
                  </a:lnTo>
                  <a:lnTo>
                    <a:pt x="808" y="1359"/>
                  </a:lnTo>
                  <a:lnTo>
                    <a:pt x="811" y="1357"/>
                  </a:lnTo>
                  <a:lnTo>
                    <a:pt x="815" y="1356"/>
                  </a:lnTo>
                  <a:lnTo>
                    <a:pt x="818" y="1354"/>
                  </a:lnTo>
                  <a:lnTo>
                    <a:pt x="821" y="1352"/>
                  </a:lnTo>
                  <a:lnTo>
                    <a:pt x="821" y="1351"/>
                  </a:lnTo>
                  <a:lnTo>
                    <a:pt x="820" y="1351"/>
                  </a:lnTo>
                  <a:lnTo>
                    <a:pt x="819" y="1351"/>
                  </a:lnTo>
                  <a:lnTo>
                    <a:pt x="818" y="1351"/>
                  </a:lnTo>
                  <a:lnTo>
                    <a:pt x="817" y="1350"/>
                  </a:lnTo>
                  <a:lnTo>
                    <a:pt x="817" y="1350"/>
                  </a:lnTo>
                  <a:lnTo>
                    <a:pt x="817" y="1349"/>
                  </a:lnTo>
                  <a:lnTo>
                    <a:pt x="818" y="1347"/>
                  </a:lnTo>
                  <a:lnTo>
                    <a:pt x="821" y="1346"/>
                  </a:lnTo>
                  <a:lnTo>
                    <a:pt x="823" y="1345"/>
                  </a:lnTo>
                  <a:lnTo>
                    <a:pt x="825" y="1343"/>
                  </a:lnTo>
                  <a:lnTo>
                    <a:pt x="826" y="1339"/>
                  </a:lnTo>
                  <a:lnTo>
                    <a:pt x="825" y="1336"/>
                  </a:lnTo>
                  <a:lnTo>
                    <a:pt x="826" y="1332"/>
                  </a:lnTo>
                  <a:lnTo>
                    <a:pt x="829" y="1331"/>
                  </a:lnTo>
                  <a:lnTo>
                    <a:pt x="833" y="1329"/>
                  </a:lnTo>
                  <a:lnTo>
                    <a:pt x="838" y="1327"/>
                  </a:lnTo>
                  <a:lnTo>
                    <a:pt x="846" y="1324"/>
                  </a:lnTo>
                  <a:lnTo>
                    <a:pt x="848" y="1322"/>
                  </a:lnTo>
                  <a:lnTo>
                    <a:pt x="849" y="1321"/>
                  </a:lnTo>
                  <a:lnTo>
                    <a:pt x="849" y="1320"/>
                  </a:lnTo>
                  <a:lnTo>
                    <a:pt x="848" y="1319"/>
                  </a:lnTo>
                  <a:lnTo>
                    <a:pt x="847" y="1319"/>
                  </a:lnTo>
                  <a:lnTo>
                    <a:pt x="846" y="1318"/>
                  </a:lnTo>
                  <a:lnTo>
                    <a:pt x="845" y="1318"/>
                  </a:lnTo>
                  <a:lnTo>
                    <a:pt x="845" y="1318"/>
                  </a:lnTo>
                  <a:lnTo>
                    <a:pt x="853" y="1311"/>
                  </a:lnTo>
                  <a:lnTo>
                    <a:pt x="862" y="1306"/>
                  </a:lnTo>
                  <a:lnTo>
                    <a:pt x="869" y="1299"/>
                  </a:lnTo>
                  <a:lnTo>
                    <a:pt x="870" y="1298"/>
                  </a:lnTo>
                  <a:lnTo>
                    <a:pt x="871" y="1297"/>
                  </a:lnTo>
                  <a:lnTo>
                    <a:pt x="871" y="1294"/>
                  </a:lnTo>
                  <a:lnTo>
                    <a:pt x="871" y="1293"/>
                  </a:lnTo>
                  <a:lnTo>
                    <a:pt x="873" y="1291"/>
                  </a:lnTo>
                  <a:lnTo>
                    <a:pt x="874" y="1290"/>
                  </a:lnTo>
                  <a:lnTo>
                    <a:pt x="878" y="1285"/>
                  </a:lnTo>
                  <a:lnTo>
                    <a:pt x="880" y="1283"/>
                  </a:lnTo>
                  <a:lnTo>
                    <a:pt x="882" y="1281"/>
                  </a:lnTo>
                  <a:lnTo>
                    <a:pt x="883" y="1278"/>
                  </a:lnTo>
                  <a:lnTo>
                    <a:pt x="883" y="1277"/>
                  </a:lnTo>
                  <a:lnTo>
                    <a:pt x="882" y="1277"/>
                  </a:lnTo>
                  <a:lnTo>
                    <a:pt x="880" y="1278"/>
                  </a:lnTo>
                  <a:lnTo>
                    <a:pt x="879" y="1278"/>
                  </a:lnTo>
                  <a:lnTo>
                    <a:pt x="878" y="1279"/>
                  </a:lnTo>
                  <a:lnTo>
                    <a:pt x="877" y="1279"/>
                  </a:lnTo>
                  <a:lnTo>
                    <a:pt x="877" y="1278"/>
                  </a:lnTo>
                  <a:lnTo>
                    <a:pt x="875" y="1271"/>
                  </a:lnTo>
                  <a:lnTo>
                    <a:pt x="876" y="1264"/>
                  </a:lnTo>
                  <a:lnTo>
                    <a:pt x="875" y="1257"/>
                  </a:lnTo>
                  <a:lnTo>
                    <a:pt x="874" y="1249"/>
                  </a:lnTo>
                  <a:lnTo>
                    <a:pt x="873" y="1240"/>
                  </a:lnTo>
                  <a:lnTo>
                    <a:pt x="870" y="1232"/>
                  </a:lnTo>
                  <a:lnTo>
                    <a:pt x="868" y="1229"/>
                  </a:lnTo>
                  <a:lnTo>
                    <a:pt x="865" y="1227"/>
                  </a:lnTo>
                  <a:lnTo>
                    <a:pt x="862" y="1225"/>
                  </a:lnTo>
                  <a:lnTo>
                    <a:pt x="860" y="1221"/>
                  </a:lnTo>
                  <a:lnTo>
                    <a:pt x="860" y="1220"/>
                  </a:lnTo>
                  <a:lnTo>
                    <a:pt x="858" y="1220"/>
                  </a:lnTo>
                  <a:lnTo>
                    <a:pt x="858" y="1220"/>
                  </a:lnTo>
                  <a:lnTo>
                    <a:pt x="859" y="1219"/>
                  </a:lnTo>
                  <a:lnTo>
                    <a:pt x="859" y="1218"/>
                  </a:lnTo>
                  <a:lnTo>
                    <a:pt x="859" y="1217"/>
                  </a:lnTo>
                  <a:lnTo>
                    <a:pt x="859" y="1216"/>
                  </a:lnTo>
                  <a:lnTo>
                    <a:pt x="858" y="1215"/>
                  </a:lnTo>
                  <a:lnTo>
                    <a:pt x="858" y="1215"/>
                  </a:lnTo>
                  <a:lnTo>
                    <a:pt x="858" y="1215"/>
                  </a:lnTo>
                  <a:lnTo>
                    <a:pt x="858" y="1214"/>
                  </a:lnTo>
                  <a:lnTo>
                    <a:pt x="858" y="1214"/>
                  </a:lnTo>
                  <a:lnTo>
                    <a:pt x="859" y="1213"/>
                  </a:lnTo>
                  <a:lnTo>
                    <a:pt x="859" y="1213"/>
                  </a:lnTo>
                  <a:lnTo>
                    <a:pt x="855" y="1211"/>
                  </a:lnTo>
                  <a:lnTo>
                    <a:pt x="852" y="1210"/>
                  </a:lnTo>
                  <a:lnTo>
                    <a:pt x="849" y="1209"/>
                  </a:lnTo>
                  <a:lnTo>
                    <a:pt x="844" y="1210"/>
                  </a:lnTo>
                  <a:lnTo>
                    <a:pt x="839" y="1212"/>
                  </a:lnTo>
                  <a:lnTo>
                    <a:pt x="834" y="1216"/>
                  </a:lnTo>
                  <a:lnTo>
                    <a:pt x="829" y="1220"/>
                  </a:lnTo>
                  <a:lnTo>
                    <a:pt x="825" y="1224"/>
                  </a:lnTo>
                  <a:lnTo>
                    <a:pt x="823" y="1226"/>
                  </a:lnTo>
                  <a:lnTo>
                    <a:pt x="822" y="1230"/>
                  </a:lnTo>
                  <a:lnTo>
                    <a:pt x="823" y="1234"/>
                  </a:lnTo>
                  <a:lnTo>
                    <a:pt x="824" y="1238"/>
                  </a:lnTo>
                  <a:lnTo>
                    <a:pt x="823" y="1241"/>
                  </a:lnTo>
                  <a:lnTo>
                    <a:pt x="821" y="1243"/>
                  </a:lnTo>
                  <a:lnTo>
                    <a:pt x="817" y="1244"/>
                  </a:lnTo>
                  <a:lnTo>
                    <a:pt x="814" y="1243"/>
                  </a:lnTo>
                  <a:lnTo>
                    <a:pt x="813" y="1241"/>
                  </a:lnTo>
                  <a:lnTo>
                    <a:pt x="813" y="1239"/>
                  </a:lnTo>
                  <a:lnTo>
                    <a:pt x="814" y="1237"/>
                  </a:lnTo>
                  <a:lnTo>
                    <a:pt x="813" y="1235"/>
                  </a:lnTo>
                  <a:lnTo>
                    <a:pt x="812" y="1233"/>
                  </a:lnTo>
                  <a:lnTo>
                    <a:pt x="810" y="1233"/>
                  </a:lnTo>
                  <a:lnTo>
                    <a:pt x="807" y="1235"/>
                  </a:lnTo>
                  <a:lnTo>
                    <a:pt x="805" y="1237"/>
                  </a:lnTo>
                  <a:lnTo>
                    <a:pt x="803" y="1238"/>
                  </a:lnTo>
                  <a:lnTo>
                    <a:pt x="800" y="1236"/>
                  </a:lnTo>
                  <a:lnTo>
                    <a:pt x="797" y="1234"/>
                  </a:lnTo>
                  <a:lnTo>
                    <a:pt x="794" y="1231"/>
                  </a:lnTo>
                  <a:lnTo>
                    <a:pt x="791" y="1230"/>
                  </a:lnTo>
                  <a:lnTo>
                    <a:pt x="787" y="1231"/>
                  </a:lnTo>
                  <a:lnTo>
                    <a:pt x="784" y="1234"/>
                  </a:lnTo>
                  <a:lnTo>
                    <a:pt x="780" y="1236"/>
                  </a:lnTo>
                  <a:lnTo>
                    <a:pt x="777" y="1237"/>
                  </a:lnTo>
                  <a:lnTo>
                    <a:pt x="775" y="1235"/>
                  </a:lnTo>
                  <a:lnTo>
                    <a:pt x="774" y="1233"/>
                  </a:lnTo>
                  <a:lnTo>
                    <a:pt x="774" y="1230"/>
                  </a:lnTo>
                  <a:lnTo>
                    <a:pt x="772" y="1228"/>
                  </a:lnTo>
                  <a:lnTo>
                    <a:pt x="769" y="1227"/>
                  </a:lnTo>
                  <a:lnTo>
                    <a:pt x="767" y="1228"/>
                  </a:lnTo>
                  <a:lnTo>
                    <a:pt x="764" y="1229"/>
                  </a:lnTo>
                  <a:lnTo>
                    <a:pt x="762" y="1229"/>
                  </a:lnTo>
                  <a:lnTo>
                    <a:pt x="761" y="1230"/>
                  </a:lnTo>
                  <a:lnTo>
                    <a:pt x="761" y="1228"/>
                  </a:lnTo>
                  <a:lnTo>
                    <a:pt x="762" y="1227"/>
                  </a:lnTo>
                  <a:lnTo>
                    <a:pt x="764" y="1224"/>
                  </a:lnTo>
                  <a:lnTo>
                    <a:pt x="763" y="1223"/>
                  </a:lnTo>
                  <a:lnTo>
                    <a:pt x="760" y="1219"/>
                  </a:lnTo>
                  <a:lnTo>
                    <a:pt x="758" y="1216"/>
                  </a:lnTo>
                  <a:lnTo>
                    <a:pt x="756" y="1215"/>
                  </a:lnTo>
                  <a:lnTo>
                    <a:pt x="754" y="1216"/>
                  </a:lnTo>
                  <a:lnTo>
                    <a:pt x="753" y="1217"/>
                  </a:lnTo>
                  <a:lnTo>
                    <a:pt x="750" y="1219"/>
                  </a:lnTo>
                  <a:lnTo>
                    <a:pt x="748" y="1218"/>
                  </a:lnTo>
                  <a:lnTo>
                    <a:pt x="745" y="1216"/>
                  </a:lnTo>
                  <a:lnTo>
                    <a:pt x="744" y="1216"/>
                  </a:lnTo>
                  <a:lnTo>
                    <a:pt x="744" y="1215"/>
                  </a:lnTo>
                  <a:lnTo>
                    <a:pt x="744" y="1213"/>
                  </a:lnTo>
                  <a:lnTo>
                    <a:pt x="743" y="1212"/>
                  </a:lnTo>
                  <a:lnTo>
                    <a:pt x="743" y="1211"/>
                  </a:lnTo>
                  <a:lnTo>
                    <a:pt x="743" y="1210"/>
                  </a:lnTo>
                  <a:lnTo>
                    <a:pt x="739" y="1209"/>
                  </a:lnTo>
                  <a:lnTo>
                    <a:pt x="735" y="1208"/>
                  </a:lnTo>
                  <a:lnTo>
                    <a:pt x="732" y="1206"/>
                  </a:lnTo>
                  <a:lnTo>
                    <a:pt x="729" y="1202"/>
                  </a:lnTo>
                  <a:lnTo>
                    <a:pt x="726" y="1198"/>
                  </a:lnTo>
                  <a:lnTo>
                    <a:pt x="724" y="1194"/>
                  </a:lnTo>
                  <a:lnTo>
                    <a:pt x="720" y="1191"/>
                  </a:lnTo>
                  <a:lnTo>
                    <a:pt x="717" y="1188"/>
                  </a:lnTo>
                  <a:lnTo>
                    <a:pt x="712" y="1186"/>
                  </a:lnTo>
                  <a:lnTo>
                    <a:pt x="708" y="1184"/>
                  </a:lnTo>
                  <a:lnTo>
                    <a:pt x="707" y="1183"/>
                  </a:lnTo>
                  <a:lnTo>
                    <a:pt x="705" y="1180"/>
                  </a:lnTo>
                  <a:lnTo>
                    <a:pt x="704" y="1179"/>
                  </a:lnTo>
                  <a:lnTo>
                    <a:pt x="703" y="1177"/>
                  </a:lnTo>
                  <a:lnTo>
                    <a:pt x="695" y="1173"/>
                  </a:lnTo>
                  <a:lnTo>
                    <a:pt x="691" y="1172"/>
                  </a:lnTo>
                  <a:lnTo>
                    <a:pt x="687" y="1169"/>
                  </a:lnTo>
                  <a:lnTo>
                    <a:pt x="685" y="1167"/>
                  </a:lnTo>
                  <a:lnTo>
                    <a:pt x="685" y="1166"/>
                  </a:lnTo>
                  <a:lnTo>
                    <a:pt x="686" y="1166"/>
                  </a:lnTo>
                  <a:lnTo>
                    <a:pt x="692" y="1166"/>
                  </a:lnTo>
                  <a:lnTo>
                    <a:pt x="692" y="1165"/>
                  </a:lnTo>
                  <a:lnTo>
                    <a:pt x="690" y="1161"/>
                  </a:lnTo>
                  <a:lnTo>
                    <a:pt x="686" y="1159"/>
                  </a:lnTo>
                  <a:lnTo>
                    <a:pt x="682" y="1158"/>
                  </a:lnTo>
                  <a:lnTo>
                    <a:pt x="681" y="1158"/>
                  </a:lnTo>
                  <a:lnTo>
                    <a:pt x="681" y="1163"/>
                  </a:lnTo>
                  <a:lnTo>
                    <a:pt x="681" y="1163"/>
                  </a:lnTo>
                  <a:lnTo>
                    <a:pt x="675" y="1162"/>
                  </a:lnTo>
                  <a:lnTo>
                    <a:pt x="666" y="1160"/>
                  </a:lnTo>
                  <a:lnTo>
                    <a:pt x="656" y="1158"/>
                  </a:lnTo>
                  <a:lnTo>
                    <a:pt x="645" y="1156"/>
                  </a:lnTo>
                  <a:lnTo>
                    <a:pt x="633" y="1154"/>
                  </a:lnTo>
                  <a:lnTo>
                    <a:pt x="622" y="1151"/>
                  </a:lnTo>
                  <a:lnTo>
                    <a:pt x="611" y="1148"/>
                  </a:lnTo>
                  <a:lnTo>
                    <a:pt x="603" y="1145"/>
                  </a:lnTo>
                  <a:lnTo>
                    <a:pt x="596" y="1142"/>
                  </a:lnTo>
                  <a:lnTo>
                    <a:pt x="592" y="1139"/>
                  </a:lnTo>
                  <a:lnTo>
                    <a:pt x="589" y="1136"/>
                  </a:lnTo>
                  <a:lnTo>
                    <a:pt x="586" y="1131"/>
                  </a:lnTo>
                  <a:lnTo>
                    <a:pt x="583" y="1130"/>
                  </a:lnTo>
                  <a:lnTo>
                    <a:pt x="582" y="1130"/>
                  </a:lnTo>
                  <a:lnTo>
                    <a:pt x="581" y="1130"/>
                  </a:lnTo>
                  <a:lnTo>
                    <a:pt x="578" y="1128"/>
                  </a:lnTo>
                  <a:lnTo>
                    <a:pt x="577" y="1126"/>
                  </a:lnTo>
                  <a:lnTo>
                    <a:pt x="578" y="1126"/>
                  </a:lnTo>
                  <a:lnTo>
                    <a:pt x="578" y="1126"/>
                  </a:lnTo>
                  <a:lnTo>
                    <a:pt x="577" y="1125"/>
                  </a:lnTo>
                  <a:lnTo>
                    <a:pt x="574" y="1123"/>
                  </a:lnTo>
                  <a:lnTo>
                    <a:pt x="570" y="1120"/>
                  </a:lnTo>
                  <a:lnTo>
                    <a:pt x="566" y="1118"/>
                  </a:lnTo>
                  <a:lnTo>
                    <a:pt x="564" y="1117"/>
                  </a:lnTo>
                  <a:lnTo>
                    <a:pt x="563" y="1116"/>
                  </a:lnTo>
                  <a:lnTo>
                    <a:pt x="562" y="1117"/>
                  </a:lnTo>
                  <a:lnTo>
                    <a:pt x="562" y="1117"/>
                  </a:lnTo>
                  <a:lnTo>
                    <a:pt x="560" y="1117"/>
                  </a:lnTo>
                  <a:lnTo>
                    <a:pt x="558" y="1117"/>
                  </a:lnTo>
                  <a:lnTo>
                    <a:pt x="553" y="1115"/>
                  </a:lnTo>
                  <a:lnTo>
                    <a:pt x="547" y="1113"/>
                  </a:lnTo>
                  <a:lnTo>
                    <a:pt x="546" y="1112"/>
                  </a:lnTo>
                  <a:lnTo>
                    <a:pt x="546" y="1111"/>
                  </a:lnTo>
                  <a:lnTo>
                    <a:pt x="546" y="1110"/>
                  </a:lnTo>
                  <a:lnTo>
                    <a:pt x="546" y="1109"/>
                  </a:lnTo>
                  <a:lnTo>
                    <a:pt x="545" y="1109"/>
                  </a:lnTo>
                  <a:lnTo>
                    <a:pt x="545" y="1109"/>
                  </a:lnTo>
                  <a:lnTo>
                    <a:pt x="541" y="1110"/>
                  </a:lnTo>
                  <a:lnTo>
                    <a:pt x="539" y="1112"/>
                  </a:lnTo>
                  <a:lnTo>
                    <a:pt x="536" y="1115"/>
                  </a:lnTo>
                  <a:lnTo>
                    <a:pt x="534" y="1116"/>
                  </a:lnTo>
                  <a:lnTo>
                    <a:pt x="533" y="1117"/>
                  </a:lnTo>
                  <a:lnTo>
                    <a:pt x="530" y="1118"/>
                  </a:lnTo>
                  <a:lnTo>
                    <a:pt x="517" y="1121"/>
                  </a:lnTo>
                  <a:lnTo>
                    <a:pt x="514" y="1122"/>
                  </a:lnTo>
                  <a:lnTo>
                    <a:pt x="513" y="1122"/>
                  </a:lnTo>
                  <a:lnTo>
                    <a:pt x="508" y="1120"/>
                  </a:lnTo>
                  <a:lnTo>
                    <a:pt x="504" y="1118"/>
                  </a:lnTo>
                  <a:lnTo>
                    <a:pt x="499" y="1117"/>
                  </a:lnTo>
                  <a:lnTo>
                    <a:pt x="493" y="1116"/>
                  </a:lnTo>
                  <a:lnTo>
                    <a:pt x="488" y="1115"/>
                  </a:lnTo>
                  <a:lnTo>
                    <a:pt x="486" y="1115"/>
                  </a:lnTo>
                  <a:lnTo>
                    <a:pt x="484" y="1113"/>
                  </a:lnTo>
                  <a:lnTo>
                    <a:pt x="482" y="1112"/>
                  </a:lnTo>
                  <a:lnTo>
                    <a:pt x="481" y="1111"/>
                  </a:lnTo>
                  <a:lnTo>
                    <a:pt x="478" y="1110"/>
                  </a:lnTo>
                  <a:lnTo>
                    <a:pt x="476" y="1109"/>
                  </a:lnTo>
                  <a:lnTo>
                    <a:pt x="473" y="1109"/>
                  </a:lnTo>
                  <a:lnTo>
                    <a:pt x="472" y="1108"/>
                  </a:lnTo>
                  <a:lnTo>
                    <a:pt x="470" y="1105"/>
                  </a:lnTo>
                  <a:lnTo>
                    <a:pt x="469" y="1104"/>
                  </a:lnTo>
                  <a:lnTo>
                    <a:pt x="468" y="1104"/>
                  </a:lnTo>
                  <a:lnTo>
                    <a:pt x="462" y="1102"/>
                  </a:lnTo>
                  <a:lnTo>
                    <a:pt x="456" y="1101"/>
                  </a:lnTo>
                  <a:lnTo>
                    <a:pt x="450" y="1100"/>
                  </a:lnTo>
                  <a:lnTo>
                    <a:pt x="449" y="1099"/>
                  </a:lnTo>
                  <a:lnTo>
                    <a:pt x="449" y="1098"/>
                  </a:lnTo>
                  <a:lnTo>
                    <a:pt x="447" y="1097"/>
                  </a:lnTo>
                  <a:lnTo>
                    <a:pt x="439" y="1094"/>
                  </a:lnTo>
                  <a:lnTo>
                    <a:pt x="432" y="1090"/>
                  </a:lnTo>
                  <a:lnTo>
                    <a:pt x="424" y="1087"/>
                  </a:lnTo>
                  <a:lnTo>
                    <a:pt x="424" y="1087"/>
                  </a:lnTo>
                  <a:lnTo>
                    <a:pt x="424" y="1086"/>
                  </a:lnTo>
                  <a:lnTo>
                    <a:pt x="413" y="1076"/>
                  </a:lnTo>
                  <a:lnTo>
                    <a:pt x="408" y="1073"/>
                  </a:lnTo>
                  <a:lnTo>
                    <a:pt x="403" y="1071"/>
                  </a:lnTo>
                  <a:lnTo>
                    <a:pt x="398" y="1071"/>
                  </a:lnTo>
                  <a:lnTo>
                    <a:pt x="393" y="1070"/>
                  </a:lnTo>
                  <a:lnTo>
                    <a:pt x="387" y="1068"/>
                  </a:lnTo>
                  <a:lnTo>
                    <a:pt x="383" y="1066"/>
                  </a:lnTo>
                  <a:lnTo>
                    <a:pt x="380" y="1064"/>
                  </a:lnTo>
                  <a:lnTo>
                    <a:pt x="379" y="1063"/>
                  </a:lnTo>
                  <a:lnTo>
                    <a:pt x="379" y="1062"/>
                  </a:lnTo>
                  <a:lnTo>
                    <a:pt x="378" y="1061"/>
                  </a:lnTo>
                  <a:lnTo>
                    <a:pt x="377" y="1059"/>
                  </a:lnTo>
                  <a:lnTo>
                    <a:pt x="374" y="1056"/>
                  </a:lnTo>
                  <a:lnTo>
                    <a:pt x="370" y="1051"/>
                  </a:lnTo>
                  <a:lnTo>
                    <a:pt x="368" y="1050"/>
                  </a:lnTo>
                  <a:lnTo>
                    <a:pt x="364" y="1049"/>
                  </a:lnTo>
                  <a:lnTo>
                    <a:pt x="357" y="1045"/>
                  </a:lnTo>
                  <a:lnTo>
                    <a:pt x="351" y="1041"/>
                  </a:lnTo>
                  <a:lnTo>
                    <a:pt x="350" y="1040"/>
                  </a:lnTo>
                  <a:lnTo>
                    <a:pt x="348" y="1036"/>
                  </a:lnTo>
                  <a:lnTo>
                    <a:pt x="346" y="1033"/>
                  </a:lnTo>
                  <a:lnTo>
                    <a:pt x="343" y="1029"/>
                  </a:lnTo>
                  <a:lnTo>
                    <a:pt x="341" y="1025"/>
                  </a:lnTo>
                  <a:lnTo>
                    <a:pt x="339" y="1021"/>
                  </a:lnTo>
                  <a:lnTo>
                    <a:pt x="339" y="1019"/>
                  </a:lnTo>
                  <a:lnTo>
                    <a:pt x="341" y="1018"/>
                  </a:lnTo>
                  <a:lnTo>
                    <a:pt x="346" y="1018"/>
                  </a:lnTo>
                  <a:lnTo>
                    <a:pt x="348" y="1017"/>
                  </a:lnTo>
                  <a:lnTo>
                    <a:pt x="348" y="1016"/>
                  </a:lnTo>
                  <a:lnTo>
                    <a:pt x="345" y="1014"/>
                  </a:lnTo>
                  <a:lnTo>
                    <a:pt x="343" y="1014"/>
                  </a:lnTo>
                  <a:lnTo>
                    <a:pt x="342" y="1013"/>
                  </a:lnTo>
                  <a:lnTo>
                    <a:pt x="342" y="1012"/>
                  </a:lnTo>
                  <a:lnTo>
                    <a:pt x="344" y="1009"/>
                  </a:lnTo>
                  <a:lnTo>
                    <a:pt x="346" y="1006"/>
                  </a:lnTo>
                  <a:lnTo>
                    <a:pt x="349" y="1003"/>
                  </a:lnTo>
                  <a:lnTo>
                    <a:pt x="350" y="1000"/>
                  </a:lnTo>
                  <a:lnTo>
                    <a:pt x="349" y="997"/>
                  </a:lnTo>
                  <a:lnTo>
                    <a:pt x="344" y="992"/>
                  </a:lnTo>
                  <a:lnTo>
                    <a:pt x="341" y="989"/>
                  </a:lnTo>
                  <a:lnTo>
                    <a:pt x="341" y="984"/>
                  </a:lnTo>
                  <a:lnTo>
                    <a:pt x="341" y="978"/>
                  </a:lnTo>
                  <a:lnTo>
                    <a:pt x="339" y="974"/>
                  </a:lnTo>
                  <a:lnTo>
                    <a:pt x="336" y="970"/>
                  </a:lnTo>
                  <a:lnTo>
                    <a:pt x="332" y="967"/>
                  </a:lnTo>
                  <a:lnTo>
                    <a:pt x="329" y="963"/>
                  </a:lnTo>
                  <a:lnTo>
                    <a:pt x="328" y="962"/>
                  </a:lnTo>
                  <a:lnTo>
                    <a:pt x="328" y="961"/>
                  </a:lnTo>
                  <a:lnTo>
                    <a:pt x="328" y="960"/>
                  </a:lnTo>
                  <a:lnTo>
                    <a:pt x="327" y="959"/>
                  </a:lnTo>
                  <a:lnTo>
                    <a:pt x="324" y="954"/>
                  </a:lnTo>
                  <a:lnTo>
                    <a:pt x="321" y="949"/>
                  </a:lnTo>
                  <a:lnTo>
                    <a:pt x="318" y="945"/>
                  </a:lnTo>
                  <a:lnTo>
                    <a:pt x="313" y="942"/>
                  </a:lnTo>
                  <a:lnTo>
                    <a:pt x="309" y="938"/>
                  </a:lnTo>
                  <a:lnTo>
                    <a:pt x="306" y="934"/>
                  </a:lnTo>
                  <a:lnTo>
                    <a:pt x="306" y="934"/>
                  </a:lnTo>
                  <a:lnTo>
                    <a:pt x="308" y="934"/>
                  </a:lnTo>
                  <a:lnTo>
                    <a:pt x="308" y="934"/>
                  </a:lnTo>
                  <a:lnTo>
                    <a:pt x="309" y="934"/>
                  </a:lnTo>
                  <a:lnTo>
                    <a:pt x="310" y="935"/>
                  </a:lnTo>
                  <a:lnTo>
                    <a:pt x="311" y="935"/>
                  </a:lnTo>
                  <a:lnTo>
                    <a:pt x="311" y="934"/>
                  </a:lnTo>
                  <a:lnTo>
                    <a:pt x="307" y="930"/>
                  </a:lnTo>
                  <a:lnTo>
                    <a:pt x="302" y="925"/>
                  </a:lnTo>
                  <a:lnTo>
                    <a:pt x="298" y="920"/>
                  </a:lnTo>
                  <a:lnTo>
                    <a:pt x="299" y="920"/>
                  </a:lnTo>
                  <a:lnTo>
                    <a:pt x="302" y="922"/>
                  </a:lnTo>
                  <a:lnTo>
                    <a:pt x="303" y="922"/>
                  </a:lnTo>
                  <a:lnTo>
                    <a:pt x="285" y="909"/>
                  </a:lnTo>
                  <a:lnTo>
                    <a:pt x="281" y="907"/>
                  </a:lnTo>
                  <a:lnTo>
                    <a:pt x="280" y="907"/>
                  </a:lnTo>
                  <a:lnTo>
                    <a:pt x="278" y="902"/>
                  </a:lnTo>
                  <a:lnTo>
                    <a:pt x="278" y="899"/>
                  </a:lnTo>
                  <a:lnTo>
                    <a:pt x="278" y="897"/>
                  </a:lnTo>
                  <a:lnTo>
                    <a:pt x="278" y="897"/>
                  </a:lnTo>
                  <a:lnTo>
                    <a:pt x="280" y="898"/>
                  </a:lnTo>
                  <a:lnTo>
                    <a:pt x="283" y="900"/>
                  </a:lnTo>
                  <a:lnTo>
                    <a:pt x="284" y="901"/>
                  </a:lnTo>
                  <a:lnTo>
                    <a:pt x="285" y="900"/>
                  </a:lnTo>
                  <a:lnTo>
                    <a:pt x="287" y="898"/>
                  </a:lnTo>
                  <a:lnTo>
                    <a:pt x="287" y="895"/>
                  </a:lnTo>
                  <a:lnTo>
                    <a:pt x="287" y="893"/>
                  </a:lnTo>
                  <a:lnTo>
                    <a:pt x="284" y="891"/>
                  </a:lnTo>
                  <a:lnTo>
                    <a:pt x="277" y="880"/>
                  </a:lnTo>
                  <a:lnTo>
                    <a:pt x="275" y="877"/>
                  </a:lnTo>
                  <a:lnTo>
                    <a:pt x="274" y="876"/>
                  </a:lnTo>
                  <a:lnTo>
                    <a:pt x="271" y="874"/>
                  </a:lnTo>
                  <a:lnTo>
                    <a:pt x="266" y="872"/>
                  </a:lnTo>
                  <a:lnTo>
                    <a:pt x="264" y="870"/>
                  </a:lnTo>
                  <a:lnTo>
                    <a:pt x="264" y="867"/>
                  </a:lnTo>
                  <a:lnTo>
                    <a:pt x="266" y="861"/>
                  </a:lnTo>
                  <a:lnTo>
                    <a:pt x="266" y="858"/>
                  </a:lnTo>
                  <a:lnTo>
                    <a:pt x="264" y="857"/>
                  </a:lnTo>
                  <a:lnTo>
                    <a:pt x="259" y="856"/>
                  </a:lnTo>
                  <a:lnTo>
                    <a:pt x="256" y="855"/>
                  </a:lnTo>
                  <a:lnTo>
                    <a:pt x="254" y="852"/>
                  </a:lnTo>
                  <a:lnTo>
                    <a:pt x="253" y="849"/>
                  </a:lnTo>
                  <a:lnTo>
                    <a:pt x="252" y="846"/>
                  </a:lnTo>
                  <a:lnTo>
                    <a:pt x="251" y="845"/>
                  </a:lnTo>
                  <a:lnTo>
                    <a:pt x="250" y="844"/>
                  </a:lnTo>
                  <a:lnTo>
                    <a:pt x="249" y="844"/>
                  </a:lnTo>
                  <a:lnTo>
                    <a:pt x="248" y="843"/>
                  </a:lnTo>
                  <a:lnTo>
                    <a:pt x="247" y="843"/>
                  </a:lnTo>
                  <a:lnTo>
                    <a:pt x="242" y="835"/>
                  </a:lnTo>
                  <a:lnTo>
                    <a:pt x="238" y="824"/>
                  </a:lnTo>
                  <a:lnTo>
                    <a:pt x="235" y="813"/>
                  </a:lnTo>
                  <a:lnTo>
                    <a:pt x="232" y="803"/>
                  </a:lnTo>
                  <a:lnTo>
                    <a:pt x="231" y="793"/>
                  </a:lnTo>
                  <a:lnTo>
                    <a:pt x="232" y="789"/>
                  </a:lnTo>
                  <a:lnTo>
                    <a:pt x="233" y="786"/>
                  </a:lnTo>
                  <a:lnTo>
                    <a:pt x="233" y="783"/>
                  </a:lnTo>
                  <a:lnTo>
                    <a:pt x="232" y="782"/>
                  </a:lnTo>
                  <a:lnTo>
                    <a:pt x="231" y="781"/>
                  </a:lnTo>
                  <a:lnTo>
                    <a:pt x="230" y="781"/>
                  </a:lnTo>
                  <a:lnTo>
                    <a:pt x="227" y="780"/>
                  </a:lnTo>
                  <a:lnTo>
                    <a:pt x="225" y="779"/>
                  </a:lnTo>
                  <a:lnTo>
                    <a:pt x="224" y="778"/>
                  </a:lnTo>
                  <a:lnTo>
                    <a:pt x="223" y="776"/>
                  </a:lnTo>
                  <a:lnTo>
                    <a:pt x="222" y="775"/>
                  </a:lnTo>
                  <a:lnTo>
                    <a:pt x="221" y="772"/>
                  </a:lnTo>
                  <a:lnTo>
                    <a:pt x="220" y="771"/>
                  </a:lnTo>
                  <a:lnTo>
                    <a:pt x="220" y="771"/>
                  </a:lnTo>
                  <a:lnTo>
                    <a:pt x="220" y="772"/>
                  </a:lnTo>
                  <a:lnTo>
                    <a:pt x="219" y="773"/>
                  </a:lnTo>
                  <a:lnTo>
                    <a:pt x="219" y="774"/>
                  </a:lnTo>
                  <a:lnTo>
                    <a:pt x="219" y="774"/>
                  </a:lnTo>
                  <a:lnTo>
                    <a:pt x="215" y="771"/>
                  </a:lnTo>
                  <a:lnTo>
                    <a:pt x="208" y="764"/>
                  </a:lnTo>
                  <a:lnTo>
                    <a:pt x="205" y="761"/>
                  </a:lnTo>
                  <a:lnTo>
                    <a:pt x="204" y="761"/>
                  </a:lnTo>
                  <a:lnTo>
                    <a:pt x="204" y="762"/>
                  </a:lnTo>
                  <a:lnTo>
                    <a:pt x="205" y="763"/>
                  </a:lnTo>
                  <a:lnTo>
                    <a:pt x="205" y="764"/>
                  </a:lnTo>
                  <a:lnTo>
                    <a:pt x="206" y="764"/>
                  </a:lnTo>
                  <a:lnTo>
                    <a:pt x="207" y="767"/>
                  </a:lnTo>
                  <a:lnTo>
                    <a:pt x="207" y="768"/>
                  </a:lnTo>
                  <a:lnTo>
                    <a:pt x="204" y="778"/>
                  </a:lnTo>
                  <a:lnTo>
                    <a:pt x="204" y="779"/>
                  </a:lnTo>
                  <a:lnTo>
                    <a:pt x="205" y="780"/>
                  </a:lnTo>
                  <a:lnTo>
                    <a:pt x="205" y="781"/>
                  </a:lnTo>
                  <a:lnTo>
                    <a:pt x="206" y="783"/>
                  </a:lnTo>
                  <a:lnTo>
                    <a:pt x="207" y="791"/>
                  </a:lnTo>
                  <a:lnTo>
                    <a:pt x="207" y="799"/>
                  </a:lnTo>
                  <a:lnTo>
                    <a:pt x="208" y="807"/>
                  </a:lnTo>
                  <a:lnTo>
                    <a:pt x="210" y="811"/>
                  </a:lnTo>
                  <a:lnTo>
                    <a:pt x="217" y="818"/>
                  </a:lnTo>
                  <a:lnTo>
                    <a:pt x="218" y="823"/>
                  </a:lnTo>
                  <a:lnTo>
                    <a:pt x="219" y="828"/>
                  </a:lnTo>
                  <a:lnTo>
                    <a:pt x="222" y="833"/>
                  </a:lnTo>
                  <a:lnTo>
                    <a:pt x="225" y="838"/>
                  </a:lnTo>
                  <a:lnTo>
                    <a:pt x="227" y="842"/>
                  </a:lnTo>
                  <a:lnTo>
                    <a:pt x="228" y="847"/>
                  </a:lnTo>
                  <a:lnTo>
                    <a:pt x="228" y="850"/>
                  </a:lnTo>
                  <a:lnTo>
                    <a:pt x="230" y="854"/>
                  </a:lnTo>
                  <a:lnTo>
                    <a:pt x="230" y="855"/>
                  </a:lnTo>
                  <a:lnTo>
                    <a:pt x="231" y="856"/>
                  </a:lnTo>
                  <a:lnTo>
                    <a:pt x="232" y="857"/>
                  </a:lnTo>
                  <a:lnTo>
                    <a:pt x="234" y="859"/>
                  </a:lnTo>
                  <a:lnTo>
                    <a:pt x="235" y="861"/>
                  </a:lnTo>
                  <a:lnTo>
                    <a:pt x="235" y="863"/>
                  </a:lnTo>
                  <a:lnTo>
                    <a:pt x="235" y="864"/>
                  </a:lnTo>
                  <a:lnTo>
                    <a:pt x="236" y="866"/>
                  </a:lnTo>
                  <a:lnTo>
                    <a:pt x="238" y="870"/>
                  </a:lnTo>
                  <a:lnTo>
                    <a:pt x="245" y="878"/>
                  </a:lnTo>
                  <a:lnTo>
                    <a:pt x="247" y="882"/>
                  </a:lnTo>
                  <a:lnTo>
                    <a:pt x="248" y="889"/>
                  </a:lnTo>
                  <a:lnTo>
                    <a:pt x="249" y="895"/>
                  </a:lnTo>
                  <a:lnTo>
                    <a:pt x="250" y="902"/>
                  </a:lnTo>
                  <a:lnTo>
                    <a:pt x="251" y="907"/>
                  </a:lnTo>
                  <a:lnTo>
                    <a:pt x="254" y="911"/>
                  </a:lnTo>
                  <a:lnTo>
                    <a:pt x="256" y="917"/>
                  </a:lnTo>
                  <a:lnTo>
                    <a:pt x="257" y="921"/>
                  </a:lnTo>
                  <a:lnTo>
                    <a:pt x="257" y="925"/>
                  </a:lnTo>
                  <a:lnTo>
                    <a:pt x="259" y="930"/>
                  </a:lnTo>
                  <a:lnTo>
                    <a:pt x="261" y="933"/>
                  </a:lnTo>
                  <a:lnTo>
                    <a:pt x="262" y="934"/>
                  </a:lnTo>
                  <a:lnTo>
                    <a:pt x="267" y="935"/>
                  </a:lnTo>
                  <a:lnTo>
                    <a:pt x="270" y="936"/>
                  </a:lnTo>
                  <a:lnTo>
                    <a:pt x="272" y="939"/>
                  </a:lnTo>
                  <a:lnTo>
                    <a:pt x="274" y="943"/>
                  </a:lnTo>
                  <a:lnTo>
                    <a:pt x="275" y="947"/>
                  </a:lnTo>
                  <a:lnTo>
                    <a:pt x="275" y="951"/>
                  </a:lnTo>
                  <a:lnTo>
                    <a:pt x="275" y="954"/>
                  </a:lnTo>
                  <a:lnTo>
                    <a:pt x="273" y="957"/>
                  </a:lnTo>
                  <a:lnTo>
                    <a:pt x="269" y="959"/>
                  </a:lnTo>
                  <a:lnTo>
                    <a:pt x="265" y="959"/>
                  </a:lnTo>
                  <a:lnTo>
                    <a:pt x="264" y="958"/>
                  </a:lnTo>
                  <a:lnTo>
                    <a:pt x="264" y="957"/>
                  </a:lnTo>
                  <a:lnTo>
                    <a:pt x="264" y="954"/>
                  </a:lnTo>
                  <a:lnTo>
                    <a:pt x="263" y="953"/>
                  </a:lnTo>
                  <a:lnTo>
                    <a:pt x="259" y="945"/>
                  </a:lnTo>
                  <a:lnTo>
                    <a:pt x="253" y="937"/>
                  </a:lnTo>
                  <a:lnTo>
                    <a:pt x="252" y="935"/>
                  </a:lnTo>
                  <a:lnTo>
                    <a:pt x="249" y="933"/>
                  </a:lnTo>
                  <a:lnTo>
                    <a:pt x="246" y="930"/>
                  </a:lnTo>
                  <a:lnTo>
                    <a:pt x="242" y="926"/>
                  </a:lnTo>
                  <a:lnTo>
                    <a:pt x="233" y="917"/>
                  </a:lnTo>
                  <a:lnTo>
                    <a:pt x="232" y="915"/>
                  </a:lnTo>
                  <a:lnTo>
                    <a:pt x="231" y="910"/>
                  </a:lnTo>
                  <a:lnTo>
                    <a:pt x="233" y="906"/>
                  </a:lnTo>
                  <a:lnTo>
                    <a:pt x="234" y="901"/>
                  </a:lnTo>
                  <a:lnTo>
                    <a:pt x="235" y="896"/>
                  </a:lnTo>
                  <a:lnTo>
                    <a:pt x="234" y="890"/>
                  </a:lnTo>
                  <a:lnTo>
                    <a:pt x="232" y="886"/>
                  </a:lnTo>
                  <a:lnTo>
                    <a:pt x="230" y="883"/>
                  </a:lnTo>
                  <a:lnTo>
                    <a:pt x="227" y="882"/>
                  </a:lnTo>
                  <a:lnTo>
                    <a:pt x="224" y="880"/>
                  </a:lnTo>
                  <a:lnTo>
                    <a:pt x="221" y="877"/>
                  </a:lnTo>
                  <a:lnTo>
                    <a:pt x="217" y="872"/>
                  </a:lnTo>
                  <a:lnTo>
                    <a:pt x="217" y="871"/>
                  </a:lnTo>
                  <a:lnTo>
                    <a:pt x="218" y="870"/>
                  </a:lnTo>
                  <a:lnTo>
                    <a:pt x="220" y="868"/>
                  </a:lnTo>
                  <a:lnTo>
                    <a:pt x="220" y="867"/>
                  </a:lnTo>
                  <a:lnTo>
                    <a:pt x="214" y="863"/>
                  </a:lnTo>
                  <a:lnTo>
                    <a:pt x="203" y="857"/>
                  </a:lnTo>
                  <a:lnTo>
                    <a:pt x="198" y="853"/>
                  </a:lnTo>
                  <a:lnTo>
                    <a:pt x="193" y="849"/>
                  </a:lnTo>
                  <a:lnTo>
                    <a:pt x="191" y="847"/>
                  </a:lnTo>
                  <a:lnTo>
                    <a:pt x="191" y="845"/>
                  </a:lnTo>
                  <a:lnTo>
                    <a:pt x="193" y="843"/>
                  </a:lnTo>
                  <a:lnTo>
                    <a:pt x="196" y="843"/>
                  </a:lnTo>
                  <a:lnTo>
                    <a:pt x="199" y="843"/>
                  </a:lnTo>
                  <a:lnTo>
                    <a:pt x="202" y="844"/>
                  </a:lnTo>
                  <a:lnTo>
                    <a:pt x="203" y="845"/>
                  </a:lnTo>
                  <a:lnTo>
                    <a:pt x="204" y="846"/>
                  </a:lnTo>
                  <a:lnTo>
                    <a:pt x="205" y="847"/>
                  </a:lnTo>
                  <a:lnTo>
                    <a:pt x="206" y="848"/>
                  </a:lnTo>
                  <a:lnTo>
                    <a:pt x="206" y="849"/>
                  </a:lnTo>
                  <a:lnTo>
                    <a:pt x="207" y="850"/>
                  </a:lnTo>
                  <a:lnTo>
                    <a:pt x="207" y="850"/>
                  </a:lnTo>
                  <a:lnTo>
                    <a:pt x="208" y="849"/>
                  </a:lnTo>
                  <a:lnTo>
                    <a:pt x="209" y="844"/>
                  </a:lnTo>
                  <a:lnTo>
                    <a:pt x="209" y="839"/>
                  </a:lnTo>
                  <a:lnTo>
                    <a:pt x="208" y="833"/>
                  </a:lnTo>
                  <a:lnTo>
                    <a:pt x="206" y="827"/>
                  </a:lnTo>
                  <a:lnTo>
                    <a:pt x="203" y="822"/>
                  </a:lnTo>
                  <a:lnTo>
                    <a:pt x="199" y="817"/>
                  </a:lnTo>
                  <a:lnTo>
                    <a:pt x="197" y="813"/>
                  </a:lnTo>
                  <a:lnTo>
                    <a:pt x="192" y="808"/>
                  </a:lnTo>
                  <a:lnTo>
                    <a:pt x="189" y="805"/>
                  </a:lnTo>
                  <a:lnTo>
                    <a:pt x="186" y="802"/>
                  </a:lnTo>
                  <a:lnTo>
                    <a:pt x="186" y="798"/>
                  </a:lnTo>
                  <a:lnTo>
                    <a:pt x="186" y="794"/>
                  </a:lnTo>
                  <a:lnTo>
                    <a:pt x="186" y="791"/>
                  </a:lnTo>
                  <a:lnTo>
                    <a:pt x="185" y="785"/>
                  </a:lnTo>
                  <a:lnTo>
                    <a:pt x="182" y="781"/>
                  </a:lnTo>
                  <a:lnTo>
                    <a:pt x="181" y="776"/>
                  </a:lnTo>
                  <a:lnTo>
                    <a:pt x="181" y="774"/>
                  </a:lnTo>
                  <a:lnTo>
                    <a:pt x="181" y="773"/>
                  </a:lnTo>
                  <a:lnTo>
                    <a:pt x="182" y="772"/>
                  </a:lnTo>
                  <a:lnTo>
                    <a:pt x="182" y="771"/>
                  </a:lnTo>
                  <a:lnTo>
                    <a:pt x="177" y="746"/>
                  </a:lnTo>
                  <a:lnTo>
                    <a:pt x="171" y="721"/>
                  </a:lnTo>
                  <a:lnTo>
                    <a:pt x="168" y="716"/>
                  </a:lnTo>
                  <a:lnTo>
                    <a:pt x="166" y="715"/>
                  </a:lnTo>
                  <a:lnTo>
                    <a:pt x="165" y="713"/>
                  </a:lnTo>
                  <a:lnTo>
                    <a:pt x="163" y="709"/>
                  </a:lnTo>
                  <a:lnTo>
                    <a:pt x="162" y="708"/>
                  </a:lnTo>
                  <a:lnTo>
                    <a:pt x="161" y="706"/>
                  </a:lnTo>
                  <a:lnTo>
                    <a:pt x="158" y="704"/>
                  </a:lnTo>
                  <a:lnTo>
                    <a:pt x="155" y="703"/>
                  </a:lnTo>
                  <a:lnTo>
                    <a:pt x="152" y="702"/>
                  </a:lnTo>
                  <a:lnTo>
                    <a:pt x="151" y="701"/>
                  </a:lnTo>
                  <a:lnTo>
                    <a:pt x="151" y="700"/>
                  </a:lnTo>
                  <a:lnTo>
                    <a:pt x="150" y="697"/>
                  </a:lnTo>
                  <a:lnTo>
                    <a:pt x="148" y="695"/>
                  </a:lnTo>
                  <a:lnTo>
                    <a:pt x="144" y="692"/>
                  </a:lnTo>
                  <a:lnTo>
                    <a:pt x="140" y="691"/>
                  </a:lnTo>
                  <a:lnTo>
                    <a:pt x="136" y="689"/>
                  </a:lnTo>
                  <a:lnTo>
                    <a:pt x="133" y="687"/>
                  </a:lnTo>
                  <a:lnTo>
                    <a:pt x="133" y="684"/>
                  </a:lnTo>
                  <a:lnTo>
                    <a:pt x="134" y="682"/>
                  </a:lnTo>
                  <a:lnTo>
                    <a:pt x="135" y="678"/>
                  </a:lnTo>
                  <a:lnTo>
                    <a:pt x="136" y="676"/>
                  </a:lnTo>
                  <a:lnTo>
                    <a:pt x="135" y="672"/>
                  </a:lnTo>
                  <a:lnTo>
                    <a:pt x="131" y="663"/>
                  </a:lnTo>
                  <a:lnTo>
                    <a:pt x="131" y="663"/>
                  </a:lnTo>
                  <a:lnTo>
                    <a:pt x="130" y="663"/>
                  </a:lnTo>
                  <a:lnTo>
                    <a:pt x="129" y="662"/>
                  </a:lnTo>
                  <a:lnTo>
                    <a:pt x="126" y="646"/>
                  </a:lnTo>
                  <a:lnTo>
                    <a:pt x="124" y="630"/>
                  </a:lnTo>
                  <a:lnTo>
                    <a:pt x="123" y="626"/>
                  </a:lnTo>
                  <a:lnTo>
                    <a:pt x="123" y="622"/>
                  </a:lnTo>
                  <a:lnTo>
                    <a:pt x="124" y="618"/>
                  </a:lnTo>
                  <a:lnTo>
                    <a:pt x="126" y="616"/>
                  </a:lnTo>
                  <a:lnTo>
                    <a:pt x="128" y="615"/>
                  </a:lnTo>
                  <a:lnTo>
                    <a:pt x="131" y="615"/>
                  </a:lnTo>
                  <a:lnTo>
                    <a:pt x="134" y="616"/>
                  </a:lnTo>
                  <a:lnTo>
                    <a:pt x="137" y="617"/>
                  </a:lnTo>
                  <a:lnTo>
                    <a:pt x="139" y="618"/>
                  </a:lnTo>
                  <a:lnTo>
                    <a:pt x="140" y="617"/>
                  </a:lnTo>
                  <a:lnTo>
                    <a:pt x="140" y="616"/>
                  </a:lnTo>
                  <a:lnTo>
                    <a:pt x="138" y="614"/>
                  </a:lnTo>
                  <a:lnTo>
                    <a:pt x="135" y="613"/>
                  </a:lnTo>
                  <a:lnTo>
                    <a:pt x="131" y="612"/>
                  </a:lnTo>
                  <a:lnTo>
                    <a:pt x="127" y="612"/>
                  </a:lnTo>
                  <a:lnTo>
                    <a:pt x="124" y="611"/>
                  </a:lnTo>
                  <a:lnTo>
                    <a:pt x="122" y="608"/>
                  </a:lnTo>
                  <a:lnTo>
                    <a:pt x="121" y="597"/>
                  </a:lnTo>
                  <a:lnTo>
                    <a:pt x="121" y="586"/>
                  </a:lnTo>
                  <a:lnTo>
                    <a:pt x="122" y="574"/>
                  </a:lnTo>
                  <a:lnTo>
                    <a:pt x="124" y="562"/>
                  </a:lnTo>
                  <a:lnTo>
                    <a:pt x="124" y="551"/>
                  </a:lnTo>
                  <a:lnTo>
                    <a:pt x="124" y="550"/>
                  </a:lnTo>
                  <a:lnTo>
                    <a:pt x="124" y="551"/>
                  </a:lnTo>
                  <a:lnTo>
                    <a:pt x="123" y="551"/>
                  </a:lnTo>
                  <a:lnTo>
                    <a:pt x="123" y="551"/>
                  </a:lnTo>
                  <a:lnTo>
                    <a:pt x="122" y="551"/>
                  </a:lnTo>
                  <a:lnTo>
                    <a:pt x="128" y="540"/>
                  </a:lnTo>
                  <a:lnTo>
                    <a:pt x="131" y="529"/>
                  </a:lnTo>
                  <a:lnTo>
                    <a:pt x="135" y="511"/>
                  </a:lnTo>
                  <a:lnTo>
                    <a:pt x="138" y="502"/>
                  </a:lnTo>
                  <a:lnTo>
                    <a:pt x="138" y="501"/>
                  </a:lnTo>
                  <a:lnTo>
                    <a:pt x="139" y="500"/>
                  </a:lnTo>
                  <a:lnTo>
                    <a:pt x="141" y="499"/>
                  </a:lnTo>
                  <a:lnTo>
                    <a:pt x="142" y="498"/>
                  </a:lnTo>
                  <a:lnTo>
                    <a:pt x="144" y="496"/>
                  </a:lnTo>
                  <a:lnTo>
                    <a:pt x="145" y="495"/>
                  </a:lnTo>
                  <a:lnTo>
                    <a:pt x="145" y="494"/>
                  </a:lnTo>
                  <a:lnTo>
                    <a:pt x="145" y="492"/>
                  </a:lnTo>
                  <a:lnTo>
                    <a:pt x="146" y="491"/>
                  </a:lnTo>
                  <a:lnTo>
                    <a:pt x="152" y="476"/>
                  </a:lnTo>
                  <a:lnTo>
                    <a:pt x="156" y="469"/>
                  </a:lnTo>
                  <a:lnTo>
                    <a:pt x="160" y="464"/>
                  </a:lnTo>
                  <a:lnTo>
                    <a:pt x="161" y="459"/>
                  </a:lnTo>
                  <a:lnTo>
                    <a:pt x="163" y="450"/>
                  </a:lnTo>
                  <a:lnTo>
                    <a:pt x="164" y="449"/>
                  </a:lnTo>
                  <a:lnTo>
                    <a:pt x="165" y="447"/>
                  </a:lnTo>
                  <a:lnTo>
                    <a:pt x="166" y="446"/>
                  </a:lnTo>
                  <a:lnTo>
                    <a:pt x="168" y="445"/>
                  </a:lnTo>
                  <a:lnTo>
                    <a:pt x="169" y="443"/>
                  </a:lnTo>
                  <a:lnTo>
                    <a:pt x="169" y="442"/>
                  </a:lnTo>
                  <a:lnTo>
                    <a:pt x="169" y="441"/>
                  </a:lnTo>
                  <a:lnTo>
                    <a:pt x="167" y="439"/>
                  </a:lnTo>
                  <a:lnTo>
                    <a:pt x="167" y="438"/>
                  </a:lnTo>
                  <a:lnTo>
                    <a:pt x="167" y="437"/>
                  </a:lnTo>
                  <a:lnTo>
                    <a:pt x="169" y="430"/>
                  </a:lnTo>
                  <a:lnTo>
                    <a:pt x="171" y="425"/>
                  </a:lnTo>
                  <a:lnTo>
                    <a:pt x="175" y="419"/>
                  </a:lnTo>
                  <a:lnTo>
                    <a:pt x="179" y="414"/>
                  </a:lnTo>
                  <a:lnTo>
                    <a:pt x="180" y="414"/>
                  </a:lnTo>
                  <a:lnTo>
                    <a:pt x="183" y="415"/>
                  </a:lnTo>
                  <a:lnTo>
                    <a:pt x="186" y="415"/>
                  </a:lnTo>
                  <a:lnTo>
                    <a:pt x="189" y="416"/>
                  </a:lnTo>
                  <a:lnTo>
                    <a:pt x="192" y="419"/>
                  </a:lnTo>
                  <a:lnTo>
                    <a:pt x="193" y="421"/>
                  </a:lnTo>
                  <a:lnTo>
                    <a:pt x="191" y="424"/>
                  </a:lnTo>
                  <a:lnTo>
                    <a:pt x="188" y="427"/>
                  </a:lnTo>
                  <a:lnTo>
                    <a:pt x="184" y="429"/>
                  </a:lnTo>
                  <a:lnTo>
                    <a:pt x="181" y="433"/>
                  </a:lnTo>
                  <a:lnTo>
                    <a:pt x="180" y="434"/>
                  </a:lnTo>
                  <a:lnTo>
                    <a:pt x="180" y="434"/>
                  </a:lnTo>
                  <a:lnTo>
                    <a:pt x="180" y="435"/>
                  </a:lnTo>
                  <a:lnTo>
                    <a:pt x="180" y="437"/>
                  </a:lnTo>
                  <a:lnTo>
                    <a:pt x="180" y="437"/>
                  </a:lnTo>
                  <a:lnTo>
                    <a:pt x="186" y="433"/>
                  </a:lnTo>
                  <a:lnTo>
                    <a:pt x="192" y="428"/>
                  </a:lnTo>
                  <a:lnTo>
                    <a:pt x="197" y="423"/>
                  </a:lnTo>
                  <a:lnTo>
                    <a:pt x="198" y="420"/>
                  </a:lnTo>
                  <a:lnTo>
                    <a:pt x="198" y="415"/>
                  </a:lnTo>
                  <a:lnTo>
                    <a:pt x="198" y="412"/>
                  </a:lnTo>
                  <a:lnTo>
                    <a:pt x="199" y="406"/>
                  </a:lnTo>
                  <a:lnTo>
                    <a:pt x="200" y="401"/>
                  </a:lnTo>
                  <a:lnTo>
                    <a:pt x="200" y="395"/>
                  </a:lnTo>
                  <a:lnTo>
                    <a:pt x="200" y="395"/>
                  </a:lnTo>
                  <a:lnTo>
                    <a:pt x="197" y="395"/>
                  </a:lnTo>
                  <a:lnTo>
                    <a:pt x="195" y="393"/>
                  </a:lnTo>
                  <a:lnTo>
                    <a:pt x="194" y="392"/>
                  </a:lnTo>
                  <a:lnTo>
                    <a:pt x="194" y="391"/>
                  </a:lnTo>
                  <a:lnTo>
                    <a:pt x="195" y="390"/>
                  </a:lnTo>
                  <a:lnTo>
                    <a:pt x="195" y="389"/>
                  </a:lnTo>
                  <a:lnTo>
                    <a:pt x="195" y="388"/>
                  </a:lnTo>
                  <a:lnTo>
                    <a:pt x="194" y="387"/>
                  </a:lnTo>
                  <a:lnTo>
                    <a:pt x="192" y="386"/>
                  </a:lnTo>
                  <a:lnTo>
                    <a:pt x="189" y="385"/>
                  </a:lnTo>
                  <a:lnTo>
                    <a:pt x="186" y="384"/>
                  </a:lnTo>
                  <a:lnTo>
                    <a:pt x="184" y="382"/>
                  </a:lnTo>
                  <a:lnTo>
                    <a:pt x="184" y="379"/>
                  </a:lnTo>
                  <a:lnTo>
                    <a:pt x="186" y="377"/>
                  </a:lnTo>
                  <a:lnTo>
                    <a:pt x="189" y="375"/>
                  </a:lnTo>
                  <a:lnTo>
                    <a:pt x="191" y="373"/>
                  </a:lnTo>
                  <a:lnTo>
                    <a:pt x="193" y="371"/>
                  </a:lnTo>
                  <a:lnTo>
                    <a:pt x="194" y="369"/>
                  </a:lnTo>
                  <a:lnTo>
                    <a:pt x="194" y="366"/>
                  </a:lnTo>
                  <a:lnTo>
                    <a:pt x="193" y="364"/>
                  </a:lnTo>
                  <a:lnTo>
                    <a:pt x="192" y="363"/>
                  </a:lnTo>
                  <a:lnTo>
                    <a:pt x="191" y="363"/>
                  </a:lnTo>
                  <a:lnTo>
                    <a:pt x="190" y="363"/>
                  </a:lnTo>
                  <a:lnTo>
                    <a:pt x="189" y="365"/>
                  </a:lnTo>
                  <a:lnTo>
                    <a:pt x="188" y="366"/>
                  </a:lnTo>
                  <a:lnTo>
                    <a:pt x="187" y="367"/>
                  </a:lnTo>
                  <a:lnTo>
                    <a:pt x="184" y="370"/>
                  </a:lnTo>
                  <a:lnTo>
                    <a:pt x="182" y="370"/>
                  </a:lnTo>
                  <a:lnTo>
                    <a:pt x="178" y="365"/>
                  </a:lnTo>
                  <a:lnTo>
                    <a:pt x="176" y="363"/>
                  </a:lnTo>
                  <a:lnTo>
                    <a:pt x="171" y="358"/>
                  </a:lnTo>
                  <a:lnTo>
                    <a:pt x="168" y="354"/>
                  </a:lnTo>
                  <a:lnTo>
                    <a:pt x="165" y="349"/>
                  </a:lnTo>
                  <a:lnTo>
                    <a:pt x="165" y="344"/>
                  </a:lnTo>
                  <a:lnTo>
                    <a:pt x="167" y="341"/>
                  </a:lnTo>
                  <a:lnTo>
                    <a:pt x="171" y="337"/>
                  </a:lnTo>
                  <a:lnTo>
                    <a:pt x="175" y="334"/>
                  </a:lnTo>
                  <a:lnTo>
                    <a:pt x="179" y="332"/>
                  </a:lnTo>
                  <a:lnTo>
                    <a:pt x="181" y="331"/>
                  </a:lnTo>
                  <a:lnTo>
                    <a:pt x="184" y="331"/>
                  </a:lnTo>
                  <a:lnTo>
                    <a:pt x="185" y="331"/>
                  </a:lnTo>
                  <a:lnTo>
                    <a:pt x="185" y="331"/>
                  </a:lnTo>
                  <a:lnTo>
                    <a:pt x="182" y="330"/>
                  </a:lnTo>
                  <a:lnTo>
                    <a:pt x="179" y="330"/>
                  </a:lnTo>
                  <a:lnTo>
                    <a:pt x="176" y="329"/>
                  </a:lnTo>
                  <a:lnTo>
                    <a:pt x="173" y="328"/>
                  </a:lnTo>
                  <a:lnTo>
                    <a:pt x="170" y="326"/>
                  </a:lnTo>
                  <a:lnTo>
                    <a:pt x="170" y="325"/>
                  </a:lnTo>
                  <a:lnTo>
                    <a:pt x="173" y="323"/>
                  </a:lnTo>
                  <a:lnTo>
                    <a:pt x="175" y="322"/>
                  </a:lnTo>
                  <a:lnTo>
                    <a:pt x="177" y="320"/>
                  </a:lnTo>
                  <a:lnTo>
                    <a:pt x="179" y="318"/>
                  </a:lnTo>
                  <a:lnTo>
                    <a:pt x="180" y="313"/>
                  </a:lnTo>
                  <a:lnTo>
                    <a:pt x="179" y="309"/>
                  </a:lnTo>
                  <a:lnTo>
                    <a:pt x="178" y="307"/>
                  </a:lnTo>
                  <a:lnTo>
                    <a:pt x="177" y="305"/>
                  </a:lnTo>
                  <a:lnTo>
                    <a:pt x="175" y="304"/>
                  </a:lnTo>
                  <a:lnTo>
                    <a:pt x="173" y="302"/>
                  </a:lnTo>
                  <a:lnTo>
                    <a:pt x="171" y="299"/>
                  </a:lnTo>
                  <a:lnTo>
                    <a:pt x="170" y="296"/>
                  </a:lnTo>
                  <a:lnTo>
                    <a:pt x="170" y="295"/>
                  </a:lnTo>
                  <a:lnTo>
                    <a:pt x="171" y="293"/>
                  </a:lnTo>
                  <a:lnTo>
                    <a:pt x="173" y="291"/>
                  </a:lnTo>
                  <a:lnTo>
                    <a:pt x="172" y="290"/>
                  </a:lnTo>
                  <a:lnTo>
                    <a:pt x="171" y="288"/>
                  </a:lnTo>
                  <a:lnTo>
                    <a:pt x="171" y="287"/>
                  </a:lnTo>
                  <a:lnTo>
                    <a:pt x="171" y="286"/>
                  </a:lnTo>
                  <a:lnTo>
                    <a:pt x="171" y="285"/>
                  </a:lnTo>
                  <a:lnTo>
                    <a:pt x="171" y="284"/>
                  </a:lnTo>
                  <a:lnTo>
                    <a:pt x="172" y="283"/>
                  </a:lnTo>
                  <a:lnTo>
                    <a:pt x="173" y="283"/>
                  </a:lnTo>
                  <a:lnTo>
                    <a:pt x="174" y="282"/>
                  </a:lnTo>
                  <a:lnTo>
                    <a:pt x="174" y="282"/>
                  </a:lnTo>
                  <a:lnTo>
                    <a:pt x="175" y="283"/>
                  </a:lnTo>
                  <a:lnTo>
                    <a:pt x="175" y="288"/>
                  </a:lnTo>
                  <a:lnTo>
                    <a:pt x="175" y="288"/>
                  </a:lnTo>
                  <a:lnTo>
                    <a:pt x="179" y="286"/>
                  </a:lnTo>
                  <a:lnTo>
                    <a:pt x="182" y="282"/>
                  </a:lnTo>
                  <a:lnTo>
                    <a:pt x="185" y="277"/>
                  </a:lnTo>
                  <a:lnTo>
                    <a:pt x="188" y="271"/>
                  </a:lnTo>
                  <a:lnTo>
                    <a:pt x="190" y="267"/>
                  </a:lnTo>
                  <a:lnTo>
                    <a:pt x="191" y="262"/>
                  </a:lnTo>
                  <a:lnTo>
                    <a:pt x="190" y="262"/>
                  </a:lnTo>
                  <a:lnTo>
                    <a:pt x="190" y="263"/>
                  </a:lnTo>
                  <a:lnTo>
                    <a:pt x="188" y="265"/>
                  </a:lnTo>
                  <a:lnTo>
                    <a:pt x="187" y="268"/>
                  </a:lnTo>
                  <a:lnTo>
                    <a:pt x="186" y="271"/>
                  </a:lnTo>
                  <a:lnTo>
                    <a:pt x="184" y="273"/>
                  </a:lnTo>
                  <a:lnTo>
                    <a:pt x="182" y="275"/>
                  </a:lnTo>
                  <a:lnTo>
                    <a:pt x="179" y="278"/>
                  </a:lnTo>
                  <a:lnTo>
                    <a:pt x="176" y="280"/>
                  </a:lnTo>
                  <a:lnTo>
                    <a:pt x="173" y="279"/>
                  </a:lnTo>
                  <a:lnTo>
                    <a:pt x="173" y="277"/>
                  </a:lnTo>
                  <a:lnTo>
                    <a:pt x="174" y="276"/>
                  </a:lnTo>
                  <a:lnTo>
                    <a:pt x="179" y="273"/>
                  </a:lnTo>
                  <a:lnTo>
                    <a:pt x="181" y="271"/>
                  </a:lnTo>
                  <a:lnTo>
                    <a:pt x="182" y="267"/>
                  </a:lnTo>
                  <a:lnTo>
                    <a:pt x="184" y="263"/>
                  </a:lnTo>
                  <a:lnTo>
                    <a:pt x="185" y="260"/>
                  </a:lnTo>
                  <a:lnTo>
                    <a:pt x="184" y="257"/>
                  </a:lnTo>
                  <a:lnTo>
                    <a:pt x="182" y="256"/>
                  </a:lnTo>
                  <a:lnTo>
                    <a:pt x="179" y="257"/>
                  </a:lnTo>
                  <a:lnTo>
                    <a:pt x="176" y="258"/>
                  </a:lnTo>
                  <a:lnTo>
                    <a:pt x="173" y="259"/>
                  </a:lnTo>
                  <a:lnTo>
                    <a:pt x="170" y="258"/>
                  </a:lnTo>
                  <a:lnTo>
                    <a:pt x="170" y="257"/>
                  </a:lnTo>
                  <a:lnTo>
                    <a:pt x="172" y="257"/>
                  </a:lnTo>
                  <a:lnTo>
                    <a:pt x="177" y="256"/>
                  </a:lnTo>
                  <a:lnTo>
                    <a:pt x="180" y="255"/>
                  </a:lnTo>
                  <a:lnTo>
                    <a:pt x="182" y="254"/>
                  </a:lnTo>
                  <a:lnTo>
                    <a:pt x="182" y="251"/>
                  </a:lnTo>
                  <a:lnTo>
                    <a:pt x="180" y="249"/>
                  </a:lnTo>
                  <a:lnTo>
                    <a:pt x="179" y="246"/>
                  </a:lnTo>
                  <a:lnTo>
                    <a:pt x="178" y="244"/>
                  </a:lnTo>
                  <a:lnTo>
                    <a:pt x="179" y="239"/>
                  </a:lnTo>
                  <a:lnTo>
                    <a:pt x="182" y="234"/>
                  </a:lnTo>
                  <a:lnTo>
                    <a:pt x="184" y="229"/>
                  </a:lnTo>
                  <a:lnTo>
                    <a:pt x="183" y="225"/>
                  </a:lnTo>
                  <a:lnTo>
                    <a:pt x="182" y="221"/>
                  </a:lnTo>
                  <a:lnTo>
                    <a:pt x="182" y="217"/>
                  </a:lnTo>
                  <a:lnTo>
                    <a:pt x="183" y="216"/>
                  </a:lnTo>
                  <a:lnTo>
                    <a:pt x="184" y="216"/>
                  </a:lnTo>
                  <a:lnTo>
                    <a:pt x="185" y="215"/>
                  </a:lnTo>
                  <a:lnTo>
                    <a:pt x="186" y="214"/>
                  </a:lnTo>
                  <a:lnTo>
                    <a:pt x="188" y="214"/>
                  </a:lnTo>
                  <a:lnTo>
                    <a:pt x="190" y="213"/>
                  </a:lnTo>
                  <a:lnTo>
                    <a:pt x="190" y="212"/>
                  </a:lnTo>
                  <a:lnTo>
                    <a:pt x="189" y="211"/>
                  </a:lnTo>
                  <a:lnTo>
                    <a:pt x="186" y="211"/>
                  </a:lnTo>
                  <a:lnTo>
                    <a:pt x="182" y="212"/>
                  </a:lnTo>
                  <a:lnTo>
                    <a:pt x="181" y="211"/>
                  </a:lnTo>
                  <a:lnTo>
                    <a:pt x="184" y="204"/>
                  </a:lnTo>
                  <a:lnTo>
                    <a:pt x="186" y="201"/>
                  </a:lnTo>
                  <a:lnTo>
                    <a:pt x="188" y="198"/>
                  </a:lnTo>
                  <a:lnTo>
                    <a:pt x="189" y="195"/>
                  </a:lnTo>
                  <a:lnTo>
                    <a:pt x="190" y="193"/>
                  </a:lnTo>
                  <a:lnTo>
                    <a:pt x="185" y="199"/>
                  </a:lnTo>
                  <a:lnTo>
                    <a:pt x="181" y="206"/>
                  </a:lnTo>
                  <a:lnTo>
                    <a:pt x="176" y="212"/>
                  </a:lnTo>
                  <a:lnTo>
                    <a:pt x="176" y="212"/>
                  </a:lnTo>
                  <a:lnTo>
                    <a:pt x="176" y="212"/>
                  </a:lnTo>
                  <a:lnTo>
                    <a:pt x="176" y="211"/>
                  </a:lnTo>
                  <a:lnTo>
                    <a:pt x="176" y="210"/>
                  </a:lnTo>
                  <a:lnTo>
                    <a:pt x="177" y="209"/>
                  </a:lnTo>
                  <a:lnTo>
                    <a:pt x="177" y="208"/>
                  </a:lnTo>
                  <a:lnTo>
                    <a:pt x="177" y="207"/>
                  </a:lnTo>
                  <a:lnTo>
                    <a:pt x="178" y="205"/>
                  </a:lnTo>
                  <a:lnTo>
                    <a:pt x="179" y="203"/>
                  </a:lnTo>
                  <a:lnTo>
                    <a:pt x="179" y="200"/>
                  </a:lnTo>
                  <a:lnTo>
                    <a:pt x="179" y="198"/>
                  </a:lnTo>
                  <a:lnTo>
                    <a:pt x="179" y="195"/>
                  </a:lnTo>
                  <a:lnTo>
                    <a:pt x="177" y="194"/>
                  </a:lnTo>
                  <a:lnTo>
                    <a:pt x="174" y="194"/>
                  </a:lnTo>
                  <a:lnTo>
                    <a:pt x="173" y="194"/>
                  </a:lnTo>
                  <a:lnTo>
                    <a:pt x="171" y="195"/>
                  </a:lnTo>
                  <a:lnTo>
                    <a:pt x="170" y="197"/>
                  </a:lnTo>
                  <a:lnTo>
                    <a:pt x="170" y="198"/>
                  </a:lnTo>
                  <a:lnTo>
                    <a:pt x="170" y="198"/>
                  </a:lnTo>
                  <a:lnTo>
                    <a:pt x="173" y="198"/>
                  </a:lnTo>
                  <a:lnTo>
                    <a:pt x="174" y="199"/>
                  </a:lnTo>
                  <a:lnTo>
                    <a:pt x="174" y="202"/>
                  </a:lnTo>
                  <a:lnTo>
                    <a:pt x="174" y="204"/>
                  </a:lnTo>
                  <a:lnTo>
                    <a:pt x="173" y="206"/>
                  </a:lnTo>
                  <a:lnTo>
                    <a:pt x="171" y="207"/>
                  </a:lnTo>
                  <a:lnTo>
                    <a:pt x="167" y="206"/>
                  </a:lnTo>
                  <a:lnTo>
                    <a:pt x="165" y="204"/>
                  </a:lnTo>
                  <a:lnTo>
                    <a:pt x="164" y="200"/>
                  </a:lnTo>
                  <a:lnTo>
                    <a:pt x="164" y="196"/>
                  </a:lnTo>
                  <a:lnTo>
                    <a:pt x="165" y="191"/>
                  </a:lnTo>
                  <a:lnTo>
                    <a:pt x="166" y="186"/>
                  </a:lnTo>
                  <a:lnTo>
                    <a:pt x="168" y="181"/>
                  </a:lnTo>
                  <a:lnTo>
                    <a:pt x="169" y="178"/>
                  </a:lnTo>
                  <a:lnTo>
                    <a:pt x="170" y="175"/>
                  </a:lnTo>
                  <a:lnTo>
                    <a:pt x="170" y="173"/>
                  </a:lnTo>
                  <a:lnTo>
                    <a:pt x="169" y="172"/>
                  </a:lnTo>
                  <a:lnTo>
                    <a:pt x="167" y="172"/>
                  </a:lnTo>
                  <a:lnTo>
                    <a:pt x="165" y="174"/>
                  </a:lnTo>
                  <a:lnTo>
                    <a:pt x="163" y="175"/>
                  </a:lnTo>
                  <a:lnTo>
                    <a:pt x="161" y="175"/>
                  </a:lnTo>
                  <a:lnTo>
                    <a:pt x="160" y="174"/>
                  </a:lnTo>
                  <a:lnTo>
                    <a:pt x="159" y="173"/>
                  </a:lnTo>
                  <a:lnTo>
                    <a:pt x="157" y="172"/>
                  </a:lnTo>
                  <a:lnTo>
                    <a:pt x="157" y="171"/>
                  </a:lnTo>
                  <a:lnTo>
                    <a:pt x="156" y="169"/>
                  </a:lnTo>
                  <a:lnTo>
                    <a:pt x="157" y="168"/>
                  </a:lnTo>
                  <a:lnTo>
                    <a:pt x="160" y="167"/>
                  </a:lnTo>
                  <a:lnTo>
                    <a:pt x="160" y="167"/>
                  </a:lnTo>
                  <a:lnTo>
                    <a:pt x="161" y="166"/>
                  </a:lnTo>
                  <a:lnTo>
                    <a:pt x="160" y="166"/>
                  </a:lnTo>
                  <a:lnTo>
                    <a:pt x="156" y="163"/>
                  </a:lnTo>
                  <a:lnTo>
                    <a:pt x="152" y="162"/>
                  </a:lnTo>
                  <a:lnTo>
                    <a:pt x="148" y="161"/>
                  </a:lnTo>
                  <a:lnTo>
                    <a:pt x="143" y="159"/>
                  </a:lnTo>
                  <a:lnTo>
                    <a:pt x="142" y="157"/>
                  </a:lnTo>
                  <a:lnTo>
                    <a:pt x="142" y="155"/>
                  </a:lnTo>
                  <a:lnTo>
                    <a:pt x="143" y="153"/>
                  </a:lnTo>
                  <a:lnTo>
                    <a:pt x="145" y="152"/>
                  </a:lnTo>
                  <a:lnTo>
                    <a:pt x="147" y="151"/>
                  </a:lnTo>
                  <a:lnTo>
                    <a:pt x="148" y="150"/>
                  </a:lnTo>
                  <a:lnTo>
                    <a:pt x="149" y="150"/>
                  </a:lnTo>
                  <a:lnTo>
                    <a:pt x="150" y="150"/>
                  </a:lnTo>
                  <a:lnTo>
                    <a:pt x="151" y="149"/>
                  </a:lnTo>
                  <a:lnTo>
                    <a:pt x="151" y="148"/>
                  </a:lnTo>
                  <a:lnTo>
                    <a:pt x="147" y="144"/>
                  </a:lnTo>
                  <a:lnTo>
                    <a:pt x="142" y="140"/>
                  </a:lnTo>
                  <a:lnTo>
                    <a:pt x="137" y="137"/>
                  </a:lnTo>
                  <a:lnTo>
                    <a:pt x="132" y="135"/>
                  </a:lnTo>
                  <a:lnTo>
                    <a:pt x="132" y="135"/>
                  </a:lnTo>
                  <a:lnTo>
                    <a:pt x="132" y="135"/>
                  </a:lnTo>
                  <a:lnTo>
                    <a:pt x="132" y="136"/>
                  </a:lnTo>
                  <a:lnTo>
                    <a:pt x="132" y="136"/>
                  </a:lnTo>
                  <a:lnTo>
                    <a:pt x="133" y="137"/>
                  </a:lnTo>
                  <a:lnTo>
                    <a:pt x="133" y="138"/>
                  </a:lnTo>
                  <a:lnTo>
                    <a:pt x="132" y="138"/>
                  </a:lnTo>
                  <a:lnTo>
                    <a:pt x="131" y="139"/>
                  </a:lnTo>
                  <a:lnTo>
                    <a:pt x="122" y="139"/>
                  </a:lnTo>
                  <a:lnTo>
                    <a:pt x="116" y="139"/>
                  </a:lnTo>
                  <a:lnTo>
                    <a:pt x="110" y="139"/>
                  </a:lnTo>
                  <a:lnTo>
                    <a:pt x="105" y="137"/>
                  </a:lnTo>
                  <a:lnTo>
                    <a:pt x="104" y="136"/>
                  </a:lnTo>
                  <a:lnTo>
                    <a:pt x="106" y="135"/>
                  </a:lnTo>
                  <a:lnTo>
                    <a:pt x="110" y="134"/>
                  </a:lnTo>
                  <a:lnTo>
                    <a:pt x="113" y="133"/>
                  </a:lnTo>
                  <a:lnTo>
                    <a:pt x="116" y="131"/>
                  </a:lnTo>
                  <a:lnTo>
                    <a:pt x="118" y="130"/>
                  </a:lnTo>
                  <a:lnTo>
                    <a:pt x="118" y="129"/>
                  </a:lnTo>
                  <a:lnTo>
                    <a:pt x="111" y="130"/>
                  </a:lnTo>
                  <a:lnTo>
                    <a:pt x="105" y="131"/>
                  </a:lnTo>
                  <a:lnTo>
                    <a:pt x="98" y="134"/>
                  </a:lnTo>
                  <a:lnTo>
                    <a:pt x="93" y="138"/>
                  </a:lnTo>
                  <a:lnTo>
                    <a:pt x="89" y="140"/>
                  </a:lnTo>
                  <a:lnTo>
                    <a:pt x="86" y="143"/>
                  </a:lnTo>
                  <a:lnTo>
                    <a:pt x="84" y="145"/>
                  </a:lnTo>
                  <a:lnTo>
                    <a:pt x="81" y="146"/>
                  </a:lnTo>
                  <a:lnTo>
                    <a:pt x="78" y="148"/>
                  </a:lnTo>
                  <a:lnTo>
                    <a:pt x="72" y="149"/>
                  </a:lnTo>
                  <a:lnTo>
                    <a:pt x="72" y="149"/>
                  </a:lnTo>
                  <a:lnTo>
                    <a:pt x="72" y="148"/>
                  </a:lnTo>
                  <a:lnTo>
                    <a:pt x="73" y="148"/>
                  </a:lnTo>
                  <a:lnTo>
                    <a:pt x="73" y="147"/>
                  </a:lnTo>
                  <a:lnTo>
                    <a:pt x="61" y="151"/>
                  </a:lnTo>
                  <a:lnTo>
                    <a:pt x="49" y="155"/>
                  </a:lnTo>
                  <a:lnTo>
                    <a:pt x="47" y="154"/>
                  </a:lnTo>
                  <a:lnTo>
                    <a:pt x="47" y="153"/>
                  </a:lnTo>
                  <a:lnTo>
                    <a:pt x="46" y="153"/>
                  </a:lnTo>
                  <a:lnTo>
                    <a:pt x="45" y="153"/>
                  </a:lnTo>
                  <a:lnTo>
                    <a:pt x="40" y="155"/>
                  </a:lnTo>
                  <a:lnTo>
                    <a:pt x="35" y="158"/>
                  </a:lnTo>
                  <a:lnTo>
                    <a:pt x="30" y="160"/>
                  </a:lnTo>
                  <a:lnTo>
                    <a:pt x="31" y="159"/>
                  </a:lnTo>
                  <a:lnTo>
                    <a:pt x="32" y="158"/>
                  </a:lnTo>
                  <a:lnTo>
                    <a:pt x="33" y="158"/>
                  </a:lnTo>
                  <a:lnTo>
                    <a:pt x="33" y="157"/>
                  </a:lnTo>
                  <a:lnTo>
                    <a:pt x="22" y="156"/>
                  </a:lnTo>
                  <a:lnTo>
                    <a:pt x="11" y="156"/>
                  </a:lnTo>
                  <a:lnTo>
                    <a:pt x="1" y="154"/>
                  </a:lnTo>
                  <a:lnTo>
                    <a:pt x="0" y="154"/>
                  </a:lnTo>
                  <a:lnTo>
                    <a:pt x="0" y="153"/>
                  </a:lnTo>
                  <a:lnTo>
                    <a:pt x="1" y="153"/>
                  </a:lnTo>
                  <a:lnTo>
                    <a:pt x="2" y="152"/>
                  </a:lnTo>
                  <a:lnTo>
                    <a:pt x="5" y="150"/>
                  </a:lnTo>
                  <a:lnTo>
                    <a:pt x="5" y="150"/>
                  </a:lnTo>
                  <a:lnTo>
                    <a:pt x="11" y="152"/>
                  </a:lnTo>
                  <a:lnTo>
                    <a:pt x="16" y="154"/>
                  </a:lnTo>
                  <a:lnTo>
                    <a:pt x="22" y="155"/>
                  </a:lnTo>
                  <a:lnTo>
                    <a:pt x="24" y="154"/>
                  </a:lnTo>
                  <a:lnTo>
                    <a:pt x="25" y="153"/>
                  </a:lnTo>
                  <a:lnTo>
                    <a:pt x="25" y="152"/>
                  </a:lnTo>
                  <a:lnTo>
                    <a:pt x="26" y="150"/>
                  </a:lnTo>
                  <a:lnTo>
                    <a:pt x="27" y="149"/>
                  </a:lnTo>
                  <a:lnTo>
                    <a:pt x="28" y="149"/>
                  </a:lnTo>
                  <a:lnTo>
                    <a:pt x="31" y="148"/>
                  </a:lnTo>
                  <a:lnTo>
                    <a:pt x="35" y="148"/>
                  </a:lnTo>
                  <a:lnTo>
                    <a:pt x="41" y="147"/>
                  </a:lnTo>
                  <a:lnTo>
                    <a:pt x="47" y="146"/>
                  </a:lnTo>
                  <a:lnTo>
                    <a:pt x="52" y="146"/>
                  </a:lnTo>
                  <a:lnTo>
                    <a:pt x="54" y="145"/>
                  </a:lnTo>
                  <a:lnTo>
                    <a:pt x="55" y="144"/>
                  </a:lnTo>
                  <a:lnTo>
                    <a:pt x="56" y="143"/>
                  </a:lnTo>
                  <a:lnTo>
                    <a:pt x="60" y="138"/>
                  </a:lnTo>
                  <a:lnTo>
                    <a:pt x="61" y="137"/>
                  </a:lnTo>
                  <a:lnTo>
                    <a:pt x="62" y="137"/>
                  </a:lnTo>
                  <a:lnTo>
                    <a:pt x="63" y="138"/>
                  </a:lnTo>
                  <a:lnTo>
                    <a:pt x="65" y="137"/>
                  </a:lnTo>
                  <a:lnTo>
                    <a:pt x="65" y="135"/>
                  </a:lnTo>
                  <a:lnTo>
                    <a:pt x="65" y="134"/>
                  </a:lnTo>
                  <a:lnTo>
                    <a:pt x="66" y="134"/>
                  </a:lnTo>
                  <a:lnTo>
                    <a:pt x="68" y="133"/>
                  </a:lnTo>
                  <a:lnTo>
                    <a:pt x="72" y="132"/>
                  </a:lnTo>
                  <a:lnTo>
                    <a:pt x="75" y="131"/>
                  </a:lnTo>
                  <a:lnTo>
                    <a:pt x="78" y="130"/>
                  </a:lnTo>
                  <a:lnTo>
                    <a:pt x="79" y="128"/>
                  </a:lnTo>
                  <a:lnTo>
                    <a:pt x="78" y="125"/>
                  </a:lnTo>
                  <a:lnTo>
                    <a:pt x="75" y="123"/>
                  </a:lnTo>
                  <a:lnTo>
                    <a:pt x="72" y="122"/>
                  </a:lnTo>
                  <a:lnTo>
                    <a:pt x="68" y="120"/>
                  </a:lnTo>
                  <a:lnTo>
                    <a:pt x="65" y="119"/>
                  </a:lnTo>
                  <a:lnTo>
                    <a:pt x="63" y="118"/>
                  </a:lnTo>
                  <a:lnTo>
                    <a:pt x="60" y="117"/>
                  </a:lnTo>
                  <a:lnTo>
                    <a:pt x="58" y="116"/>
                  </a:lnTo>
                  <a:lnTo>
                    <a:pt x="57" y="114"/>
                  </a:lnTo>
                  <a:lnTo>
                    <a:pt x="57" y="113"/>
                  </a:lnTo>
                  <a:lnTo>
                    <a:pt x="58" y="112"/>
                  </a:lnTo>
                  <a:lnTo>
                    <a:pt x="59" y="112"/>
                  </a:lnTo>
                  <a:lnTo>
                    <a:pt x="60" y="112"/>
                  </a:lnTo>
                  <a:lnTo>
                    <a:pt x="61" y="112"/>
                  </a:lnTo>
                  <a:lnTo>
                    <a:pt x="63" y="111"/>
                  </a:lnTo>
                  <a:lnTo>
                    <a:pt x="64" y="111"/>
                  </a:lnTo>
                  <a:lnTo>
                    <a:pt x="65" y="111"/>
                  </a:lnTo>
                  <a:lnTo>
                    <a:pt x="65" y="109"/>
                  </a:lnTo>
                  <a:lnTo>
                    <a:pt x="71" y="102"/>
                  </a:lnTo>
                  <a:lnTo>
                    <a:pt x="79" y="96"/>
                  </a:lnTo>
                  <a:lnTo>
                    <a:pt x="76" y="97"/>
                  </a:lnTo>
                  <a:lnTo>
                    <a:pt x="73" y="97"/>
                  </a:lnTo>
                  <a:lnTo>
                    <a:pt x="70" y="96"/>
                  </a:lnTo>
                  <a:lnTo>
                    <a:pt x="69" y="93"/>
                  </a:lnTo>
                  <a:lnTo>
                    <a:pt x="70" y="91"/>
                  </a:lnTo>
                  <a:lnTo>
                    <a:pt x="72" y="88"/>
                  </a:lnTo>
                  <a:lnTo>
                    <a:pt x="75" y="84"/>
                  </a:lnTo>
                  <a:lnTo>
                    <a:pt x="78" y="82"/>
                  </a:lnTo>
                  <a:lnTo>
                    <a:pt x="80" y="82"/>
                  </a:lnTo>
                  <a:lnTo>
                    <a:pt x="82" y="83"/>
                  </a:lnTo>
                  <a:lnTo>
                    <a:pt x="84" y="84"/>
                  </a:lnTo>
                  <a:lnTo>
                    <a:pt x="87" y="84"/>
                  </a:lnTo>
                  <a:lnTo>
                    <a:pt x="90" y="82"/>
                  </a:lnTo>
                  <a:lnTo>
                    <a:pt x="91" y="78"/>
                  </a:lnTo>
                  <a:lnTo>
                    <a:pt x="92" y="74"/>
                  </a:lnTo>
                  <a:lnTo>
                    <a:pt x="92" y="73"/>
                  </a:lnTo>
                  <a:lnTo>
                    <a:pt x="92" y="71"/>
                  </a:lnTo>
                  <a:lnTo>
                    <a:pt x="92" y="69"/>
                  </a:lnTo>
                  <a:lnTo>
                    <a:pt x="92" y="69"/>
                  </a:lnTo>
                  <a:lnTo>
                    <a:pt x="97" y="66"/>
                  </a:lnTo>
                  <a:lnTo>
                    <a:pt x="103" y="64"/>
                  </a:lnTo>
                  <a:lnTo>
                    <a:pt x="108" y="63"/>
                  </a:lnTo>
                  <a:lnTo>
                    <a:pt x="112" y="61"/>
                  </a:lnTo>
                  <a:lnTo>
                    <a:pt x="116" y="59"/>
                  </a:lnTo>
                  <a:lnTo>
                    <a:pt x="120" y="58"/>
                  </a:lnTo>
                  <a:lnTo>
                    <a:pt x="124" y="59"/>
                  </a:lnTo>
                  <a:lnTo>
                    <a:pt x="127" y="61"/>
                  </a:lnTo>
                  <a:lnTo>
                    <a:pt x="128" y="63"/>
                  </a:lnTo>
                  <a:lnTo>
                    <a:pt x="130" y="64"/>
                  </a:lnTo>
                  <a:lnTo>
                    <a:pt x="132" y="65"/>
                  </a:lnTo>
                  <a:lnTo>
                    <a:pt x="134" y="65"/>
                  </a:lnTo>
                  <a:lnTo>
                    <a:pt x="137" y="63"/>
                  </a:lnTo>
                  <a:lnTo>
                    <a:pt x="139" y="61"/>
                  </a:lnTo>
                  <a:lnTo>
                    <a:pt x="142" y="56"/>
                  </a:lnTo>
                  <a:lnTo>
                    <a:pt x="143" y="55"/>
                  </a:lnTo>
                  <a:lnTo>
                    <a:pt x="146" y="54"/>
                  </a:lnTo>
                  <a:lnTo>
                    <a:pt x="149" y="53"/>
                  </a:lnTo>
                  <a:lnTo>
                    <a:pt x="151" y="53"/>
                  </a:lnTo>
                  <a:lnTo>
                    <a:pt x="153" y="52"/>
                  </a:lnTo>
                  <a:lnTo>
                    <a:pt x="153" y="51"/>
                  </a:lnTo>
                  <a:lnTo>
                    <a:pt x="151" y="50"/>
                  </a:lnTo>
                  <a:lnTo>
                    <a:pt x="148" y="51"/>
                  </a:lnTo>
                  <a:lnTo>
                    <a:pt x="145" y="52"/>
                  </a:lnTo>
                  <a:lnTo>
                    <a:pt x="142" y="52"/>
                  </a:lnTo>
                  <a:lnTo>
                    <a:pt x="140" y="52"/>
                  </a:lnTo>
                  <a:lnTo>
                    <a:pt x="137" y="49"/>
                  </a:lnTo>
                  <a:lnTo>
                    <a:pt x="137" y="44"/>
                  </a:lnTo>
                  <a:lnTo>
                    <a:pt x="138" y="40"/>
                  </a:lnTo>
                  <a:lnTo>
                    <a:pt x="141" y="36"/>
                  </a:lnTo>
                  <a:lnTo>
                    <a:pt x="144" y="32"/>
                  </a:lnTo>
                  <a:lnTo>
                    <a:pt x="147" y="28"/>
                  </a:lnTo>
                  <a:lnTo>
                    <a:pt x="150" y="26"/>
                  </a:lnTo>
                  <a:lnTo>
                    <a:pt x="152" y="24"/>
                  </a:lnTo>
                  <a:lnTo>
                    <a:pt x="158" y="22"/>
                  </a:lnTo>
                  <a:lnTo>
                    <a:pt x="162" y="20"/>
                  </a:lnTo>
                  <a:lnTo>
                    <a:pt x="165" y="20"/>
                  </a:lnTo>
                  <a:lnTo>
                    <a:pt x="166" y="21"/>
                  </a:lnTo>
                  <a:lnTo>
                    <a:pt x="166" y="22"/>
                  </a:lnTo>
                  <a:lnTo>
                    <a:pt x="166" y="24"/>
                  </a:lnTo>
                  <a:lnTo>
                    <a:pt x="165" y="26"/>
                  </a:lnTo>
                  <a:lnTo>
                    <a:pt x="163" y="32"/>
                  </a:lnTo>
                  <a:lnTo>
                    <a:pt x="163" y="36"/>
                  </a:lnTo>
                  <a:lnTo>
                    <a:pt x="165" y="38"/>
                  </a:lnTo>
                  <a:lnTo>
                    <a:pt x="167" y="39"/>
                  </a:lnTo>
                  <a:lnTo>
                    <a:pt x="170" y="38"/>
                  </a:lnTo>
                  <a:lnTo>
                    <a:pt x="173" y="35"/>
                  </a:lnTo>
                  <a:lnTo>
                    <a:pt x="175" y="32"/>
                  </a:lnTo>
                  <a:lnTo>
                    <a:pt x="178" y="29"/>
                  </a:lnTo>
                  <a:lnTo>
                    <a:pt x="181" y="28"/>
                  </a:lnTo>
                  <a:lnTo>
                    <a:pt x="182" y="28"/>
                  </a:lnTo>
                  <a:lnTo>
                    <a:pt x="182" y="27"/>
                  </a:lnTo>
                  <a:lnTo>
                    <a:pt x="182" y="27"/>
                  </a:lnTo>
                  <a:lnTo>
                    <a:pt x="184" y="27"/>
                  </a:lnTo>
                  <a:lnTo>
                    <a:pt x="184" y="26"/>
                  </a:lnTo>
                  <a:lnTo>
                    <a:pt x="185" y="26"/>
                  </a:lnTo>
                  <a:lnTo>
                    <a:pt x="188" y="22"/>
                  </a:lnTo>
                  <a:lnTo>
                    <a:pt x="189" y="19"/>
                  </a:lnTo>
                  <a:lnTo>
                    <a:pt x="191" y="12"/>
                  </a:lnTo>
                  <a:lnTo>
                    <a:pt x="193" y="9"/>
                  </a:lnTo>
                  <a:lnTo>
                    <a:pt x="196" y="5"/>
                  </a:lnTo>
                  <a:lnTo>
                    <a:pt x="200" y="2"/>
                  </a:lnTo>
                  <a:lnTo>
                    <a:pt x="203" y="1"/>
                  </a:lnTo>
                  <a:lnTo>
                    <a:pt x="205" y="1"/>
                  </a:lnTo>
                  <a:lnTo>
                    <a:pt x="206" y="2"/>
                  </a:lnTo>
                  <a:lnTo>
                    <a:pt x="210" y="5"/>
                  </a:lnTo>
                  <a:lnTo>
                    <a:pt x="213" y="6"/>
                  </a:lnTo>
                  <a:lnTo>
                    <a:pt x="217" y="6"/>
                  </a:lnTo>
                  <a:lnTo>
                    <a:pt x="222" y="5"/>
                  </a:lnTo>
                  <a:lnTo>
                    <a:pt x="226" y="2"/>
                  </a:lnTo>
                  <a:lnTo>
                    <a:pt x="232" y="0"/>
                  </a:lnTo>
                  <a:close/>
                </a:path>
              </a:pathLst>
            </a:custGeom>
            <a:grpFill/>
            <a:ln>
              <a:solidFill>
                <a:srgbClr val="476655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vert="horz" wrap="square" lIns="91416" tIns="45708" rIns="91416" bIns="45708" numCol="1" anchor="t" anchorCtr="0" compatLnSpc="1"/>
            <a:lstStyle/>
            <a:p>
              <a:endParaRPr lang="en-US" sz="2400" dirty="0"/>
            </a:p>
          </p:txBody>
        </p:sp>
        <p:sp>
          <p:nvSpPr>
            <p:cNvPr id="85" name="Freeform 163">
              <a:extLst>
                <a:ext uri="{FF2B5EF4-FFF2-40B4-BE49-F238E27FC236}">
                  <a16:creationId xmlns:a16="http://schemas.microsoft.com/office/drawing/2014/main" id="{36C6B16B-546B-42DA-AEC2-FE78F317CD8D}"/>
                </a:ext>
              </a:extLst>
            </p:cNvPr>
            <p:cNvSpPr/>
            <p:nvPr/>
          </p:nvSpPr>
          <p:spPr bwMode="auto">
            <a:xfrm>
              <a:off x="3028625" y="4274881"/>
              <a:ext cx="1449" cy="1449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1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solidFill>
                <a:srgbClr val="476655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vert="horz" wrap="square" lIns="91416" tIns="45708" rIns="91416" bIns="45708" numCol="1" anchor="t" anchorCtr="0" compatLnSpc="1"/>
            <a:lstStyle/>
            <a:p>
              <a:endParaRPr lang="en-US" sz="2400"/>
            </a:p>
          </p:txBody>
        </p:sp>
        <p:sp>
          <p:nvSpPr>
            <p:cNvPr id="86" name="Freeform 164">
              <a:extLst>
                <a:ext uri="{FF2B5EF4-FFF2-40B4-BE49-F238E27FC236}">
                  <a16:creationId xmlns:a16="http://schemas.microsoft.com/office/drawing/2014/main" id="{BEEA9654-180B-404B-9AEE-12941CFAAFCC}"/>
                </a:ext>
              </a:extLst>
            </p:cNvPr>
            <p:cNvSpPr/>
            <p:nvPr/>
          </p:nvSpPr>
          <p:spPr bwMode="auto">
            <a:xfrm>
              <a:off x="2808510" y="3290157"/>
              <a:ext cx="86887" cy="120195"/>
            </a:xfrm>
            <a:custGeom>
              <a:avLst/>
              <a:gdLst/>
              <a:ahLst/>
              <a:cxnLst>
                <a:cxn ang="0">
                  <a:pos x="52" y="5"/>
                </a:cxn>
                <a:cxn ang="0">
                  <a:pos x="60" y="14"/>
                </a:cxn>
                <a:cxn ang="0">
                  <a:pos x="59" y="19"/>
                </a:cxn>
                <a:cxn ang="0">
                  <a:pos x="53" y="25"/>
                </a:cxn>
                <a:cxn ang="0">
                  <a:pos x="48" y="28"/>
                </a:cxn>
                <a:cxn ang="0">
                  <a:pos x="49" y="28"/>
                </a:cxn>
                <a:cxn ang="0">
                  <a:pos x="53" y="30"/>
                </a:cxn>
                <a:cxn ang="0">
                  <a:pos x="54" y="31"/>
                </a:cxn>
                <a:cxn ang="0">
                  <a:pos x="51" y="34"/>
                </a:cxn>
                <a:cxn ang="0">
                  <a:pos x="46" y="36"/>
                </a:cxn>
                <a:cxn ang="0">
                  <a:pos x="40" y="44"/>
                </a:cxn>
                <a:cxn ang="0">
                  <a:pos x="35" y="50"/>
                </a:cxn>
                <a:cxn ang="0">
                  <a:pos x="28" y="52"/>
                </a:cxn>
                <a:cxn ang="0">
                  <a:pos x="28" y="54"/>
                </a:cxn>
                <a:cxn ang="0">
                  <a:pos x="30" y="55"/>
                </a:cxn>
                <a:cxn ang="0">
                  <a:pos x="30" y="56"/>
                </a:cxn>
                <a:cxn ang="0">
                  <a:pos x="28" y="57"/>
                </a:cxn>
                <a:cxn ang="0">
                  <a:pos x="26" y="54"/>
                </a:cxn>
                <a:cxn ang="0">
                  <a:pos x="24" y="52"/>
                </a:cxn>
                <a:cxn ang="0">
                  <a:pos x="21" y="57"/>
                </a:cxn>
                <a:cxn ang="0">
                  <a:pos x="19" y="73"/>
                </a:cxn>
                <a:cxn ang="0">
                  <a:pos x="15" y="82"/>
                </a:cxn>
                <a:cxn ang="0">
                  <a:pos x="10" y="82"/>
                </a:cxn>
                <a:cxn ang="0">
                  <a:pos x="2" y="74"/>
                </a:cxn>
                <a:cxn ang="0">
                  <a:pos x="0" y="67"/>
                </a:cxn>
                <a:cxn ang="0">
                  <a:pos x="4" y="60"/>
                </a:cxn>
                <a:cxn ang="0">
                  <a:pos x="11" y="48"/>
                </a:cxn>
                <a:cxn ang="0">
                  <a:pos x="16" y="42"/>
                </a:cxn>
                <a:cxn ang="0">
                  <a:pos x="25" y="41"/>
                </a:cxn>
                <a:cxn ang="0">
                  <a:pos x="26" y="39"/>
                </a:cxn>
                <a:cxn ang="0">
                  <a:pos x="16" y="31"/>
                </a:cxn>
                <a:cxn ang="0">
                  <a:pos x="18" y="31"/>
                </a:cxn>
                <a:cxn ang="0">
                  <a:pos x="26" y="33"/>
                </a:cxn>
                <a:cxn ang="0">
                  <a:pos x="32" y="34"/>
                </a:cxn>
                <a:cxn ang="0">
                  <a:pos x="33" y="33"/>
                </a:cxn>
                <a:cxn ang="0">
                  <a:pos x="30" y="31"/>
                </a:cxn>
                <a:cxn ang="0">
                  <a:pos x="29" y="28"/>
                </a:cxn>
                <a:cxn ang="0">
                  <a:pos x="33" y="25"/>
                </a:cxn>
                <a:cxn ang="0">
                  <a:pos x="42" y="24"/>
                </a:cxn>
                <a:cxn ang="0">
                  <a:pos x="44" y="23"/>
                </a:cxn>
                <a:cxn ang="0">
                  <a:pos x="41" y="20"/>
                </a:cxn>
                <a:cxn ang="0">
                  <a:pos x="42" y="15"/>
                </a:cxn>
                <a:cxn ang="0">
                  <a:pos x="47" y="0"/>
                </a:cxn>
              </a:cxnLst>
              <a:rect l="0" t="0" r="r" b="b"/>
              <a:pathLst>
                <a:path w="60" h="83">
                  <a:moveTo>
                    <a:pt x="47" y="0"/>
                  </a:moveTo>
                  <a:lnTo>
                    <a:pt x="52" y="5"/>
                  </a:lnTo>
                  <a:lnTo>
                    <a:pt x="57" y="9"/>
                  </a:lnTo>
                  <a:lnTo>
                    <a:pt x="60" y="14"/>
                  </a:lnTo>
                  <a:lnTo>
                    <a:pt x="60" y="16"/>
                  </a:lnTo>
                  <a:lnTo>
                    <a:pt x="59" y="19"/>
                  </a:lnTo>
                  <a:lnTo>
                    <a:pt x="56" y="22"/>
                  </a:lnTo>
                  <a:lnTo>
                    <a:pt x="53" y="25"/>
                  </a:lnTo>
                  <a:lnTo>
                    <a:pt x="50" y="27"/>
                  </a:lnTo>
                  <a:lnTo>
                    <a:pt x="48" y="28"/>
                  </a:lnTo>
                  <a:lnTo>
                    <a:pt x="48" y="28"/>
                  </a:lnTo>
                  <a:lnTo>
                    <a:pt x="49" y="28"/>
                  </a:lnTo>
                  <a:lnTo>
                    <a:pt x="51" y="29"/>
                  </a:lnTo>
                  <a:lnTo>
                    <a:pt x="53" y="30"/>
                  </a:lnTo>
                  <a:lnTo>
                    <a:pt x="54" y="30"/>
                  </a:lnTo>
                  <a:lnTo>
                    <a:pt x="54" y="31"/>
                  </a:lnTo>
                  <a:lnTo>
                    <a:pt x="53" y="32"/>
                  </a:lnTo>
                  <a:lnTo>
                    <a:pt x="51" y="34"/>
                  </a:lnTo>
                  <a:lnTo>
                    <a:pt x="48" y="35"/>
                  </a:lnTo>
                  <a:lnTo>
                    <a:pt x="46" y="36"/>
                  </a:lnTo>
                  <a:lnTo>
                    <a:pt x="43" y="40"/>
                  </a:lnTo>
                  <a:lnTo>
                    <a:pt x="40" y="44"/>
                  </a:lnTo>
                  <a:lnTo>
                    <a:pt x="37" y="49"/>
                  </a:lnTo>
                  <a:lnTo>
                    <a:pt x="35" y="50"/>
                  </a:lnTo>
                  <a:lnTo>
                    <a:pt x="30" y="51"/>
                  </a:lnTo>
                  <a:lnTo>
                    <a:pt x="28" y="52"/>
                  </a:lnTo>
                  <a:lnTo>
                    <a:pt x="28" y="53"/>
                  </a:lnTo>
                  <a:lnTo>
                    <a:pt x="28" y="54"/>
                  </a:lnTo>
                  <a:lnTo>
                    <a:pt x="29" y="54"/>
                  </a:lnTo>
                  <a:lnTo>
                    <a:pt x="30" y="55"/>
                  </a:lnTo>
                  <a:lnTo>
                    <a:pt x="30" y="56"/>
                  </a:lnTo>
                  <a:lnTo>
                    <a:pt x="30" y="56"/>
                  </a:lnTo>
                  <a:lnTo>
                    <a:pt x="30" y="57"/>
                  </a:lnTo>
                  <a:lnTo>
                    <a:pt x="28" y="57"/>
                  </a:lnTo>
                  <a:lnTo>
                    <a:pt x="27" y="56"/>
                  </a:lnTo>
                  <a:lnTo>
                    <a:pt x="26" y="54"/>
                  </a:lnTo>
                  <a:lnTo>
                    <a:pt x="25" y="53"/>
                  </a:lnTo>
                  <a:lnTo>
                    <a:pt x="24" y="52"/>
                  </a:lnTo>
                  <a:lnTo>
                    <a:pt x="23" y="53"/>
                  </a:lnTo>
                  <a:lnTo>
                    <a:pt x="21" y="57"/>
                  </a:lnTo>
                  <a:lnTo>
                    <a:pt x="19" y="67"/>
                  </a:lnTo>
                  <a:lnTo>
                    <a:pt x="19" y="73"/>
                  </a:lnTo>
                  <a:lnTo>
                    <a:pt x="18" y="78"/>
                  </a:lnTo>
                  <a:lnTo>
                    <a:pt x="15" y="82"/>
                  </a:lnTo>
                  <a:lnTo>
                    <a:pt x="13" y="83"/>
                  </a:lnTo>
                  <a:lnTo>
                    <a:pt x="10" y="82"/>
                  </a:lnTo>
                  <a:lnTo>
                    <a:pt x="7" y="80"/>
                  </a:lnTo>
                  <a:lnTo>
                    <a:pt x="2" y="74"/>
                  </a:lnTo>
                  <a:lnTo>
                    <a:pt x="1" y="70"/>
                  </a:lnTo>
                  <a:lnTo>
                    <a:pt x="0" y="67"/>
                  </a:lnTo>
                  <a:lnTo>
                    <a:pt x="2" y="63"/>
                  </a:lnTo>
                  <a:lnTo>
                    <a:pt x="4" y="60"/>
                  </a:lnTo>
                  <a:lnTo>
                    <a:pt x="6" y="57"/>
                  </a:lnTo>
                  <a:lnTo>
                    <a:pt x="11" y="48"/>
                  </a:lnTo>
                  <a:lnTo>
                    <a:pt x="14" y="43"/>
                  </a:lnTo>
                  <a:lnTo>
                    <a:pt x="16" y="42"/>
                  </a:lnTo>
                  <a:lnTo>
                    <a:pt x="22" y="41"/>
                  </a:lnTo>
                  <a:lnTo>
                    <a:pt x="25" y="41"/>
                  </a:lnTo>
                  <a:lnTo>
                    <a:pt x="26" y="40"/>
                  </a:lnTo>
                  <a:lnTo>
                    <a:pt x="26" y="39"/>
                  </a:lnTo>
                  <a:lnTo>
                    <a:pt x="22" y="34"/>
                  </a:lnTo>
                  <a:lnTo>
                    <a:pt x="16" y="31"/>
                  </a:lnTo>
                  <a:lnTo>
                    <a:pt x="17" y="31"/>
                  </a:lnTo>
                  <a:lnTo>
                    <a:pt x="18" y="31"/>
                  </a:lnTo>
                  <a:lnTo>
                    <a:pt x="18" y="31"/>
                  </a:lnTo>
                  <a:lnTo>
                    <a:pt x="26" y="33"/>
                  </a:lnTo>
                  <a:lnTo>
                    <a:pt x="30" y="34"/>
                  </a:lnTo>
                  <a:lnTo>
                    <a:pt x="32" y="34"/>
                  </a:lnTo>
                  <a:lnTo>
                    <a:pt x="33" y="34"/>
                  </a:lnTo>
                  <a:lnTo>
                    <a:pt x="33" y="33"/>
                  </a:lnTo>
                  <a:lnTo>
                    <a:pt x="32" y="32"/>
                  </a:lnTo>
                  <a:lnTo>
                    <a:pt x="30" y="31"/>
                  </a:lnTo>
                  <a:lnTo>
                    <a:pt x="29" y="29"/>
                  </a:lnTo>
                  <a:lnTo>
                    <a:pt x="29" y="28"/>
                  </a:lnTo>
                  <a:lnTo>
                    <a:pt x="30" y="27"/>
                  </a:lnTo>
                  <a:lnTo>
                    <a:pt x="33" y="25"/>
                  </a:lnTo>
                  <a:lnTo>
                    <a:pt x="38" y="24"/>
                  </a:lnTo>
                  <a:lnTo>
                    <a:pt x="42" y="24"/>
                  </a:lnTo>
                  <a:lnTo>
                    <a:pt x="45" y="26"/>
                  </a:lnTo>
                  <a:lnTo>
                    <a:pt x="44" y="23"/>
                  </a:lnTo>
                  <a:lnTo>
                    <a:pt x="42" y="21"/>
                  </a:lnTo>
                  <a:lnTo>
                    <a:pt x="41" y="20"/>
                  </a:lnTo>
                  <a:lnTo>
                    <a:pt x="41" y="19"/>
                  </a:lnTo>
                  <a:lnTo>
                    <a:pt x="42" y="15"/>
                  </a:lnTo>
                  <a:lnTo>
                    <a:pt x="44" y="10"/>
                  </a:lnTo>
                  <a:lnTo>
                    <a:pt x="47" y="0"/>
                  </a:lnTo>
                  <a:close/>
                </a:path>
              </a:pathLst>
            </a:custGeom>
            <a:grpFill/>
            <a:ln>
              <a:solidFill>
                <a:srgbClr val="476655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vert="horz" wrap="square" lIns="91416" tIns="45708" rIns="91416" bIns="45708" numCol="1" anchor="t" anchorCtr="0" compatLnSpc="1"/>
            <a:lstStyle/>
            <a:p>
              <a:endParaRPr lang="en-US" sz="2400"/>
            </a:p>
          </p:txBody>
        </p:sp>
        <p:sp>
          <p:nvSpPr>
            <p:cNvPr id="87" name="Freeform 165">
              <a:extLst>
                <a:ext uri="{FF2B5EF4-FFF2-40B4-BE49-F238E27FC236}">
                  <a16:creationId xmlns:a16="http://schemas.microsoft.com/office/drawing/2014/main" id="{6E5DED5D-7EAC-41B9-98D0-7A567F3A645D}"/>
                </a:ext>
              </a:extLst>
            </p:cNvPr>
            <p:cNvSpPr/>
            <p:nvPr/>
          </p:nvSpPr>
          <p:spPr bwMode="auto">
            <a:xfrm>
              <a:off x="1712281" y="3233681"/>
              <a:ext cx="5792" cy="724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0"/>
                </a:cxn>
                <a:cxn ang="0">
                  <a:pos x="2" y="1"/>
                </a:cxn>
                <a:cxn ang="0">
                  <a:pos x="2" y="2"/>
                </a:cxn>
                <a:cxn ang="0">
                  <a:pos x="3" y="3"/>
                </a:cxn>
                <a:cxn ang="0">
                  <a:pos x="4" y="5"/>
                </a:cxn>
                <a:cxn ang="0">
                  <a:pos x="3" y="5"/>
                </a:cxn>
                <a:cxn ang="0">
                  <a:pos x="1" y="5"/>
                </a:cxn>
                <a:cxn ang="0">
                  <a:pos x="0" y="5"/>
                </a:cxn>
                <a:cxn ang="0">
                  <a:pos x="0" y="3"/>
                </a:cxn>
                <a:cxn ang="0">
                  <a:pos x="0" y="2"/>
                </a:cxn>
                <a:cxn ang="0">
                  <a:pos x="0" y="1"/>
                </a:cxn>
                <a:cxn ang="0">
                  <a:pos x="0" y="0"/>
                </a:cxn>
              </a:cxnLst>
              <a:rect l="0" t="0" r="r" b="b"/>
              <a:pathLst>
                <a:path w="4" h="5">
                  <a:moveTo>
                    <a:pt x="0" y="0"/>
                  </a:moveTo>
                  <a:lnTo>
                    <a:pt x="1" y="0"/>
                  </a:lnTo>
                  <a:lnTo>
                    <a:pt x="2" y="1"/>
                  </a:lnTo>
                  <a:lnTo>
                    <a:pt x="2" y="2"/>
                  </a:lnTo>
                  <a:lnTo>
                    <a:pt x="3" y="3"/>
                  </a:lnTo>
                  <a:lnTo>
                    <a:pt x="4" y="5"/>
                  </a:lnTo>
                  <a:lnTo>
                    <a:pt x="3" y="5"/>
                  </a:lnTo>
                  <a:lnTo>
                    <a:pt x="1" y="5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2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rgbClr val="476655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vert="horz" wrap="square" lIns="91416" tIns="45708" rIns="91416" bIns="45708" numCol="1" anchor="t" anchorCtr="0" compatLnSpc="1"/>
            <a:lstStyle/>
            <a:p>
              <a:endParaRPr lang="en-US" sz="2400"/>
            </a:p>
          </p:txBody>
        </p:sp>
        <p:sp>
          <p:nvSpPr>
            <p:cNvPr id="88" name="Freeform 166">
              <a:extLst>
                <a:ext uri="{FF2B5EF4-FFF2-40B4-BE49-F238E27FC236}">
                  <a16:creationId xmlns:a16="http://schemas.microsoft.com/office/drawing/2014/main" id="{CB11D0D8-8CE6-487F-A6E0-AAC096B558E8}"/>
                </a:ext>
              </a:extLst>
            </p:cNvPr>
            <p:cNvSpPr/>
            <p:nvPr/>
          </p:nvSpPr>
          <p:spPr bwMode="auto">
            <a:xfrm>
              <a:off x="2822991" y="3332153"/>
              <a:ext cx="8689" cy="289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1"/>
                </a:cxn>
                <a:cxn ang="0">
                  <a:pos x="6" y="2"/>
                </a:cxn>
                <a:cxn ang="0">
                  <a:pos x="0" y="0"/>
                </a:cxn>
              </a:cxnLst>
              <a:rect l="0" t="0" r="r" b="b"/>
              <a:pathLst>
                <a:path w="6" h="2">
                  <a:moveTo>
                    <a:pt x="0" y="0"/>
                  </a:moveTo>
                  <a:lnTo>
                    <a:pt x="3" y="1"/>
                  </a:lnTo>
                  <a:lnTo>
                    <a:pt x="6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rgbClr val="476655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vert="horz" wrap="square" lIns="91416" tIns="45708" rIns="91416" bIns="45708" numCol="1" anchor="t" anchorCtr="0" compatLnSpc="1"/>
            <a:lstStyle/>
            <a:p>
              <a:endParaRPr lang="en-US" sz="2400"/>
            </a:p>
          </p:txBody>
        </p:sp>
        <p:sp>
          <p:nvSpPr>
            <p:cNvPr id="89" name="Freeform 167">
              <a:extLst>
                <a:ext uri="{FF2B5EF4-FFF2-40B4-BE49-F238E27FC236}">
                  <a16:creationId xmlns:a16="http://schemas.microsoft.com/office/drawing/2014/main" id="{F6728554-8336-413C-9E23-A591471DBB4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44952" y="4355975"/>
              <a:ext cx="1449" cy="8689"/>
            </a:xfrm>
            <a:custGeom>
              <a:avLst/>
              <a:gdLst/>
              <a:ahLst/>
              <a:cxnLst>
                <a:cxn ang="0">
                  <a:pos x="1" y="2"/>
                </a:cxn>
                <a:cxn ang="0">
                  <a:pos x="1" y="4"/>
                </a:cxn>
                <a:cxn ang="0">
                  <a:pos x="1" y="6"/>
                </a:cxn>
                <a:cxn ang="0">
                  <a:pos x="1" y="6"/>
                </a:cxn>
                <a:cxn ang="0">
                  <a:pos x="1" y="2"/>
                </a:cxn>
                <a:cxn ang="0">
                  <a:pos x="0" y="0"/>
                </a:cxn>
                <a:cxn ang="0">
                  <a:pos x="1" y="1"/>
                </a:cxn>
                <a:cxn ang="0">
                  <a:pos x="1" y="2"/>
                </a:cxn>
                <a:cxn ang="0">
                  <a:pos x="0" y="0"/>
                </a:cxn>
              </a:cxnLst>
              <a:rect l="0" t="0" r="r" b="b"/>
              <a:pathLst>
                <a:path w="1" h="6">
                  <a:moveTo>
                    <a:pt x="1" y="2"/>
                  </a:moveTo>
                  <a:lnTo>
                    <a:pt x="1" y="4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2"/>
                  </a:lnTo>
                  <a:close/>
                  <a:moveTo>
                    <a:pt x="0" y="0"/>
                  </a:moveTo>
                  <a:lnTo>
                    <a:pt x="1" y="1"/>
                  </a:lnTo>
                  <a:lnTo>
                    <a:pt x="1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rgbClr val="476655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vert="horz" wrap="square" lIns="91416" tIns="45708" rIns="91416" bIns="45708" numCol="1" anchor="t" anchorCtr="0" compatLnSpc="1"/>
            <a:lstStyle/>
            <a:p>
              <a:endParaRPr lang="en-US" sz="2400"/>
            </a:p>
          </p:txBody>
        </p:sp>
        <p:sp>
          <p:nvSpPr>
            <p:cNvPr id="90" name="Freeform 168">
              <a:extLst>
                <a:ext uri="{FF2B5EF4-FFF2-40B4-BE49-F238E27FC236}">
                  <a16:creationId xmlns:a16="http://schemas.microsoft.com/office/drawing/2014/main" id="{17174A95-EDE8-44ED-A39A-D36705C42C55}"/>
                </a:ext>
              </a:extLst>
            </p:cNvPr>
            <p:cNvSpPr/>
            <p:nvPr/>
          </p:nvSpPr>
          <p:spPr bwMode="auto">
            <a:xfrm>
              <a:off x="2811406" y="3093212"/>
              <a:ext cx="4345" cy="579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2" y="1"/>
                </a:cxn>
                <a:cxn ang="0">
                  <a:pos x="3" y="2"/>
                </a:cxn>
                <a:cxn ang="0">
                  <a:pos x="3" y="3"/>
                </a:cxn>
                <a:cxn ang="0">
                  <a:pos x="3" y="4"/>
                </a:cxn>
                <a:cxn ang="0">
                  <a:pos x="0" y="1"/>
                </a:cxn>
                <a:cxn ang="0">
                  <a:pos x="0" y="0"/>
                </a:cxn>
              </a:cxnLst>
              <a:rect l="0" t="0" r="r" b="b"/>
              <a:pathLst>
                <a:path w="3" h="4">
                  <a:moveTo>
                    <a:pt x="0" y="0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2" y="1"/>
                  </a:lnTo>
                  <a:lnTo>
                    <a:pt x="3" y="2"/>
                  </a:lnTo>
                  <a:lnTo>
                    <a:pt x="3" y="3"/>
                  </a:lnTo>
                  <a:lnTo>
                    <a:pt x="3" y="4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rgbClr val="476655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vert="horz" wrap="square" lIns="91416" tIns="45708" rIns="91416" bIns="45708" numCol="1" anchor="t" anchorCtr="0" compatLnSpc="1"/>
            <a:lstStyle/>
            <a:p>
              <a:endParaRPr lang="en-US" sz="2400"/>
            </a:p>
          </p:txBody>
        </p:sp>
        <p:sp>
          <p:nvSpPr>
            <p:cNvPr id="91" name="Freeform 169">
              <a:extLst>
                <a:ext uri="{FF2B5EF4-FFF2-40B4-BE49-F238E27FC236}">
                  <a16:creationId xmlns:a16="http://schemas.microsoft.com/office/drawing/2014/main" id="{BBD00CEC-7A37-44DB-B477-D9D0CD9341B1}"/>
                </a:ext>
              </a:extLst>
            </p:cNvPr>
            <p:cNvSpPr/>
            <p:nvPr/>
          </p:nvSpPr>
          <p:spPr bwMode="auto">
            <a:xfrm>
              <a:off x="2229261" y="3907057"/>
              <a:ext cx="7241" cy="5792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5" y="1"/>
                </a:cxn>
                <a:cxn ang="0">
                  <a:pos x="3" y="3"/>
                </a:cxn>
                <a:cxn ang="0">
                  <a:pos x="1" y="4"/>
                </a:cxn>
                <a:cxn ang="0">
                  <a:pos x="0" y="4"/>
                </a:cxn>
                <a:cxn ang="0">
                  <a:pos x="2" y="3"/>
                </a:cxn>
                <a:cxn ang="0">
                  <a:pos x="4" y="2"/>
                </a:cxn>
                <a:cxn ang="0">
                  <a:pos x="5" y="0"/>
                </a:cxn>
              </a:cxnLst>
              <a:rect l="0" t="0" r="r" b="b"/>
              <a:pathLst>
                <a:path w="5" h="4">
                  <a:moveTo>
                    <a:pt x="5" y="0"/>
                  </a:moveTo>
                  <a:lnTo>
                    <a:pt x="5" y="1"/>
                  </a:lnTo>
                  <a:lnTo>
                    <a:pt x="3" y="3"/>
                  </a:lnTo>
                  <a:lnTo>
                    <a:pt x="1" y="4"/>
                  </a:lnTo>
                  <a:lnTo>
                    <a:pt x="0" y="4"/>
                  </a:lnTo>
                  <a:lnTo>
                    <a:pt x="2" y="3"/>
                  </a:lnTo>
                  <a:lnTo>
                    <a:pt x="4" y="2"/>
                  </a:lnTo>
                  <a:lnTo>
                    <a:pt x="5" y="0"/>
                  </a:lnTo>
                  <a:close/>
                </a:path>
              </a:pathLst>
            </a:custGeom>
            <a:grpFill/>
            <a:ln>
              <a:solidFill>
                <a:srgbClr val="476655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vert="horz" wrap="square" lIns="91416" tIns="45708" rIns="91416" bIns="45708" numCol="1" anchor="t" anchorCtr="0" compatLnSpc="1"/>
            <a:lstStyle/>
            <a:p>
              <a:endParaRPr lang="en-US" sz="2400"/>
            </a:p>
          </p:txBody>
        </p:sp>
        <p:sp>
          <p:nvSpPr>
            <p:cNvPr id="92" name="Freeform 170">
              <a:extLst>
                <a:ext uri="{FF2B5EF4-FFF2-40B4-BE49-F238E27FC236}">
                  <a16:creationId xmlns:a16="http://schemas.microsoft.com/office/drawing/2014/main" id="{9C2031D4-5AEA-44FD-90A2-413F1BABD7E3}"/>
                </a:ext>
              </a:extLst>
            </p:cNvPr>
            <p:cNvSpPr/>
            <p:nvPr/>
          </p:nvSpPr>
          <p:spPr bwMode="auto">
            <a:xfrm>
              <a:off x="2679627" y="3657980"/>
              <a:ext cx="8689" cy="1882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4"/>
                </a:cxn>
                <a:cxn ang="0">
                  <a:pos x="4" y="9"/>
                </a:cxn>
                <a:cxn ang="0">
                  <a:pos x="6" y="13"/>
                </a:cxn>
                <a:cxn ang="0">
                  <a:pos x="6" y="13"/>
                </a:cxn>
                <a:cxn ang="0">
                  <a:pos x="6" y="13"/>
                </a:cxn>
                <a:cxn ang="0">
                  <a:pos x="5" y="13"/>
                </a:cxn>
                <a:cxn ang="0">
                  <a:pos x="5" y="12"/>
                </a:cxn>
                <a:cxn ang="0">
                  <a:pos x="3" y="8"/>
                </a:cxn>
                <a:cxn ang="0">
                  <a:pos x="2" y="4"/>
                </a:cxn>
                <a:cxn ang="0">
                  <a:pos x="0" y="0"/>
                </a:cxn>
              </a:cxnLst>
              <a:rect l="0" t="0" r="r" b="b"/>
              <a:pathLst>
                <a:path w="6" h="13">
                  <a:moveTo>
                    <a:pt x="0" y="0"/>
                  </a:moveTo>
                  <a:lnTo>
                    <a:pt x="3" y="4"/>
                  </a:lnTo>
                  <a:lnTo>
                    <a:pt x="4" y="9"/>
                  </a:lnTo>
                  <a:lnTo>
                    <a:pt x="6" y="13"/>
                  </a:lnTo>
                  <a:lnTo>
                    <a:pt x="6" y="13"/>
                  </a:lnTo>
                  <a:lnTo>
                    <a:pt x="6" y="13"/>
                  </a:lnTo>
                  <a:lnTo>
                    <a:pt x="5" y="13"/>
                  </a:lnTo>
                  <a:lnTo>
                    <a:pt x="5" y="12"/>
                  </a:lnTo>
                  <a:lnTo>
                    <a:pt x="3" y="8"/>
                  </a:lnTo>
                  <a:lnTo>
                    <a:pt x="2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rgbClr val="476655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vert="horz" wrap="square" lIns="91416" tIns="45708" rIns="91416" bIns="45708" numCol="1" anchor="t" anchorCtr="0" compatLnSpc="1"/>
            <a:lstStyle/>
            <a:p>
              <a:endParaRPr lang="en-US" sz="2400"/>
            </a:p>
          </p:txBody>
        </p:sp>
        <p:sp>
          <p:nvSpPr>
            <p:cNvPr id="93" name="Freeform 171">
              <a:extLst>
                <a:ext uri="{FF2B5EF4-FFF2-40B4-BE49-F238E27FC236}">
                  <a16:creationId xmlns:a16="http://schemas.microsoft.com/office/drawing/2014/main" id="{9DD5C463-6E75-4B2D-B828-81F284734D3D}"/>
                </a:ext>
              </a:extLst>
            </p:cNvPr>
            <p:cNvSpPr/>
            <p:nvPr/>
          </p:nvSpPr>
          <p:spPr bwMode="auto">
            <a:xfrm>
              <a:off x="2673835" y="3652188"/>
              <a:ext cx="5792" cy="579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2"/>
                </a:cxn>
                <a:cxn ang="0">
                  <a:pos x="4" y="4"/>
                </a:cxn>
                <a:cxn ang="0">
                  <a:pos x="3" y="3"/>
                </a:cxn>
                <a:cxn ang="0">
                  <a:pos x="3" y="3"/>
                </a:cxn>
                <a:cxn ang="0">
                  <a:pos x="3" y="3"/>
                </a:cxn>
                <a:cxn ang="0">
                  <a:pos x="2" y="3"/>
                </a:cxn>
                <a:cxn ang="0">
                  <a:pos x="1" y="2"/>
                </a:cxn>
                <a:cxn ang="0">
                  <a:pos x="1" y="1"/>
                </a:cxn>
                <a:cxn ang="0">
                  <a:pos x="0" y="1"/>
                </a:cxn>
                <a:cxn ang="0">
                  <a:pos x="0" y="0"/>
                </a:cxn>
              </a:cxnLst>
              <a:rect l="0" t="0" r="r" b="b"/>
              <a:pathLst>
                <a:path w="4" h="4">
                  <a:moveTo>
                    <a:pt x="0" y="0"/>
                  </a:moveTo>
                  <a:lnTo>
                    <a:pt x="2" y="2"/>
                  </a:lnTo>
                  <a:lnTo>
                    <a:pt x="4" y="4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2" y="3"/>
                  </a:lnTo>
                  <a:lnTo>
                    <a:pt x="1" y="2"/>
                  </a:lnTo>
                  <a:lnTo>
                    <a:pt x="1" y="1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rgbClr val="476655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vert="horz" wrap="square" lIns="91416" tIns="45708" rIns="91416" bIns="45708" numCol="1" anchor="t" anchorCtr="0" compatLnSpc="1"/>
            <a:lstStyle/>
            <a:p>
              <a:endParaRPr lang="en-US" sz="2400"/>
            </a:p>
          </p:txBody>
        </p:sp>
        <p:sp>
          <p:nvSpPr>
            <p:cNvPr id="94" name="Freeform 172">
              <a:extLst>
                <a:ext uri="{FF2B5EF4-FFF2-40B4-BE49-F238E27FC236}">
                  <a16:creationId xmlns:a16="http://schemas.microsoft.com/office/drawing/2014/main" id="{DB3E1C19-BB28-4F36-A9B7-8488271CE47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63204" y="2438661"/>
              <a:ext cx="806605" cy="273696"/>
            </a:xfrm>
            <a:custGeom>
              <a:avLst/>
              <a:gdLst/>
              <a:ahLst/>
              <a:cxnLst>
                <a:cxn ang="0">
                  <a:pos x="88" y="168"/>
                </a:cxn>
                <a:cxn ang="0">
                  <a:pos x="97" y="168"/>
                </a:cxn>
                <a:cxn ang="0">
                  <a:pos x="555" y="0"/>
                </a:cxn>
                <a:cxn ang="0">
                  <a:pos x="471" y="10"/>
                </a:cxn>
                <a:cxn ang="0">
                  <a:pos x="443" y="7"/>
                </a:cxn>
                <a:cxn ang="0">
                  <a:pos x="345" y="25"/>
                </a:cxn>
                <a:cxn ang="0">
                  <a:pos x="353" y="24"/>
                </a:cxn>
                <a:cxn ang="0">
                  <a:pos x="332" y="29"/>
                </a:cxn>
                <a:cxn ang="0">
                  <a:pos x="303" y="38"/>
                </a:cxn>
                <a:cxn ang="0">
                  <a:pos x="300" y="44"/>
                </a:cxn>
                <a:cxn ang="0">
                  <a:pos x="313" y="40"/>
                </a:cxn>
                <a:cxn ang="0">
                  <a:pos x="310" y="41"/>
                </a:cxn>
                <a:cxn ang="0">
                  <a:pos x="272" y="57"/>
                </a:cxn>
                <a:cxn ang="0">
                  <a:pos x="249" y="67"/>
                </a:cxn>
                <a:cxn ang="0">
                  <a:pos x="236" y="77"/>
                </a:cxn>
                <a:cxn ang="0">
                  <a:pos x="209" y="87"/>
                </a:cxn>
                <a:cxn ang="0">
                  <a:pos x="198" y="92"/>
                </a:cxn>
                <a:cxn ang="0">
                  <a:pos x="205" y="99"/>
                </a:cxn>
                <a:cxn ang="0">
                  <a:pos x="196" y="103"/>
                </a:cxn>
                <a:cxn ang="0">
                  <a:pos x="189" y="107"/>
                </a:cxn>
                <a:cxn ang="0">
                  <a:pos x="189" y="110"/>
                </a:cxn>
                <a:cxn ang="0">
                  <a:pos x="201" y="105"/>
                </a:cxn>
                <a:cxn ang="0">
                  <a:pos x="189" y="126"/>
                </a:cxn>
                <a:cxn ang="0">
                  <a:pos x="170" y="141"/>
                </a:cxn>
                <a:cxn ang="0">
                  <a:pos x="174" y="138"/>
                </a:cxn>
                <a:cxn ang="0">
                  <a:pos x="159" y="153"/>
                </a:cxn>
                <a:cxn ang="0">
                  <a:pos x="144" y="161"/>
                </a:cxn>
                <a:cxn ang="0">
                  <a:pos x="139" y="164"/>
                </a:cxn>
                <a:cxn ang="0">
                  <a:pos x="140" y="179"/>
                </a:cxn>
                <a:cxn ang="0">
                  <a:pos x="131" y="174"/>
                </a:cxn>
                <a:cxn ang="0">
                  <a:pos x="123" y="180"/>
                </a:cxn>
                <a:cxn ang="0">
                  <a:pos x="107" y="185"/>
                </a:cxn>
                <a:cxn ang="0">
                  <a:pos x="111" y="183"/>
                </a:cxn>
                <a:cxn ang="0">
                  <a:pos x="114" y="178"/>
                </a:cxn>
                <a:cxn ang="0">
                  <a:pos x="119" y="171"/>
                </a:cxn>
                <a:cxn ang="0">
                  <a:pos x="127" y="164"/>
                </a:cxn>
                <a:cxn ang="0">
                  <a:pos x="131" y="156"/>
                </a:cxn>
                <a:cxn ang="0">
                  <a:pos x="141" y="150"/>
                </a:cxn>
                <a:cxn ang="0">
                  <a:pos x="134" y="153"/>
                </a:cxn>
                <a:cxn ang="0">
                  <a:pos x="117" y="159"/>
                </a:cxn>
                <a:cxn ang="0">
                  <a:pos x="119" y="149"/>
                </a:cxn>
                <a:cxn ang="0">
                  <a:pos x="115" y="149"/>
                </a:cxn>
                <a:cxn ang="0">
                  <a:pos x="108" y="161"/>
                </a:cxn>
                <a:cxn ang="0">
                  <a:pos x="99" y="165"/>
                </a:cxn>
                <a:cxn ang="0">
                  <a:pos x="96" y="168"/>
                </a:cxn>
                <a:cxn ang="0">
                  <a:pos x="80" y="178"/>
                </a:cxn>
                <a:cxn ang="0">
                  <a:pos x="87" y="169"/>
                </a:cxn>
                <a:cxn ang="0">
                  <a:pos x="79" y="167"/>
                </a:cxn>
                <a:cxn ang="0">
                  <a:pos x="70" y="165"/>
                </a:cxn>
                <a:cxn ang="0">
                  <a:pos x="57" y="168"/>
                </a:cxn>
                <a:cxn ang="0">
                  <a:pos x="63" y="163"/>
                </a:cxn>
                <a:cxn ang="0">
                  <a:pos x="74" y="153"/>
                </a:cxn>
                <a:cxn ang="0">
                  <a:pos x="71" y="146"/>
                </a:cxn>
                <a:cxn ang="0">
                  <a:pos x="58" y="155"/>
                </a:cxn>
                <a:cxn ang="0">
                  <a:pos x="19" y="177"/>
                </a:cxn>
                <a:cxn ang="0">
                  <a:pos x="1" y="188"/>
                </a:cxn>
                <a:cxn ang="0">
                  <a:pos x="163" y="87"/>
                </a:cxn>
                <a:cxn ang="0">
                  <a:pos x="346" y="23"/>
                </a:cxn>
                <a:cxn ang="0">
                  <a:pos x="545" y="0"/>
                </a:cxn>
              </a:cxnLst>
              <a:rect l="0" t="0" r="r" b="b"/>
              <a:pathLst>
                <a:path w="557" h="189">
                  <a:moveTo>
                    <a:pt x="88" y="168"/>
                  </a:moveTo>
                  <a:lnTo>
                    <a:pt x="87" y="168"/>
                  </a:lnTo>
                  <a:lnTo>
                    <a:pt x="87" y="169"/>
                  </a:lnTo>
                  <a:lnTo>
                    <a:pt x="88" y="168"/>
                  </a:lnTo>
                  <a:close/>
                  <a:moveTo>
                    <a:pt x="98" y="167"/>
                  </a:moveTo>
                  <a:lnTo>
                    <a:pt x="98" y="167"/>
                  </a:lnTo>
                  <a:lnTo>
                    <a:pt x="98" y="167"/>
                  </a:lnTo>
                  <a:lnTo>
                    <a:pt x="97" y="168"/>
                  </a:lnTo>
                  <a:lnTo>
                    <a:pt x="96" y="168"/>
                  </a:lnTo>
                  <a:lnTo>
                    <a:pt x="98" y="167"/>
                  </a:lnTo>
                  <a:close/>
                  <a:moveTo>
                    <a:pt x="545" y="0"/>
                  </a:moveTo>
                  <a:lnTo>
                    <a:pt x="555" y="0"/>
                  </a:lnTo>
                  <a:lnTo>
                    <a:pt x="557" y="0"/>
                  </a:lnTo>
                  <a:lnTo>
                    <a:pt x="480" y="10"/>
                  </a:lnTo>
                  <a:lnTo>
                    <a:pt x="475" y="10"/>
                  </a:lnTo>
                  <a:lnTo>
                    <a:pt x="471" y="10"/>
                  </a:lnTo>
                  <a:lnTo>
                    <a:pt x="462" y="8"/>
                  </a:lnTo>
                  <a:lnTo>
                    <a:pt x="453" y="6"/>
                  </a:lnTo>
                  <a:lnTo>
                    <a:pt x="448" y="6"/>
                  </a:lnTo>
                  <a:lnTo>
                    <a:pt x="443" y="7"/>
                  </a:lnTo>
                  <a:lnTo>
                    <a:pt x="437" y="8"/>
                  </a:lnTo>
                  <a:lnTo>
                    <a:pt x="432" y="10"/>
                  </a:lnTo>
                  <a:lnTo>
                    <a:pt x="388" y="18"/>
                  </a:lnTo>
                  <a:lnTo>
                    <a:pt x="345" y="25"/>
                  </a:lnTo>
                  <a:lnTo>
                    <a:pt x="343" y="26"/>
                  </a:lnTo>
                  <a:lnTo>
                    <a:pt x="344" y="26"/>
                  </a:lnTo>
                  <a:lnTo>
                    <a:pt x="347" y="25"/>
                  </a:lnTo>
                  <a:lnTo>
                    <a:pt x="353" y="24"/>
                  </a:lnTo>
                  <a:lnTo>
                    <a:pt x="356" y="24"/>
                  </a:lnTo>
                  <a:lnTo>
                    <a:pt x="356" y="24"/>
                  </a:lnTo>
                  <a:lnTo>
                    <a:pt x="348" y="26"/>
                  </a:lnTo>
                  <a:lnTo>
                    <a:pt x="332" y="29"/>
                  </a:lnTo>
                  <a:lnTo>
                    <a:pt x="324" y="31"/>
                  </a:lnTo>
                  <a:lnTo>
                    <a:pt x="315" y="35"/>
                  </a:lnTo>
                  <a:lnTo>
                    <a:pt x="311" y="36"/>
                  </a:lnTo>
                  <a:lnTo>
                    <a:pt x="303" y="38"/>
                  </a:lnTo>
                  <a:lnTo>
                    <a:pt x="300" y="39"/>
                  </a:lnTo>
                  <a:lnTo>
                    <a:pt x="298" y="43"/>
                  </a:lnTo>
                  <a:lnTo>
                    <a:pt x="298" y="44"/>
                  </a:lnTo>
                  <a:lnTo>
                    <a:pt x="300" y="44"/>
                  </a:lnTo>
                  <a:lnTo>
                    <a:pt x="303" y="44"/>
                  </a:lnTo>
                  <a:lnTo>
                    <a:pt x="306" y="42"/>
                  </a:lnTo>
                  <a:lnTo>
                    <a:pt x="310" y="41"/>
                  </a:lnTo>
                  <a:lnTo>
                    <a:pt x="313" y="40"/>
                  </a:lnTo>
                  <a:lnTo>
                    <a:pt x="313" y="41"/>
                  </a:lnTo>
                  <a:lnTo>
                    <a:pt x="312" y="41"/>
                  </a:lnTo>
                  <a:lnTo>
                    <a:pt x="310" y="41"/>
                  </a:lnTo>
                  <a:lnTo>
                    <a:pt x="310" y="41"/>
                  </a:lnTo>
                  <a:lnTo>
                    <a:pt x="294" y="48"/>
                  </a:lnTo>
                  <a:lnTo>
                    <a:pt x="287" y="51"/>
                  </a:lnTo>
                  <a:lnTo>
                    <a:pt x="279" y="54"/>
                  </a:lnTo>
                  <a:lnTo>
                    <a:pt x="272" y="57"/>
                  </a:lnTo>
                  <a:lnTo>
                    <a:pt x="265" y="59"/>
                  </a:lnTo>
                  <a:lnTo>
                    <a:pt x="258" y="62"/>
                  </a:lnTo>
                  <a:lnTo>
                    <a:pt x="251" y="65"/>
                  </a:lnTo>
                  <a:lnTo>
                    <a:pt x="249" y="67"/>
                  </a:lnTo>
                  <a:lnTo>
                    <a:pt x="248" y="69"/>
                  </a:lnTo>
                  <a:lnTo>
                    <a:pt x="247" y="70"/>
                  </a:lnTo>
                  <a:lnTo>
                    <a:pt x="241" y="74"/>
                  </a:lnTo>
                  <a:lnTo>
                    <a:pt x="236" y="77"/>
                  </a:lnTo>
                  <a:lnTo>
                    <a:pt x="232" y="79"/>
                  </a:lnTo>
                  <a:lnTo>
                    <a:pt x="225" y="81"/>
                  </a:lnTo>
                  <a:lnTo>
                    <a:pt x="214" y="86"/>
                  </a:lnTo>
                  <a:lnTo>
                    <a:pt x="209" y="87"/>
                  </a:lnTo>
                  <a:lnTo>
                    <a:pt x="205" y="87"/>
                  </a:lnTo>
                  <a:lnTo>
                    <a:pt x="201" y="88"/>
                  </a:lnTo>
                  <a:lnTo>
                    <a:pt x="198" y="90"/>
                  </a:lnTo>
                  <a:lnTo>
                    <a:pt x="198" y="92"/>
                  </a:lnTo>
                  <a:lnTo>
                    <a:pt x="198" y="94"/>
                  </a:lnTo>
                  <a:lnTo>
                    <a:pt x="201" y="99"/>
                  </a:lnTo>
                  <a:lnTo>
                    <a:pt x="202" y="99"/>
                  </a:lnTo>
                  <a:lnTo>
                    <a:pt x="205" y="99"/>
                  </a:lnTo>
                  <a:lnTo>
                    <a:pt x="201" y="102"/>
                  </a:lnTo>
                  <a:lnTo>
                    <a:pt x="199" y="103"/>
                  </a:lnTo>
                  <a:lnTo>
                    <a:pt x="197" y="103"/>
                  </a:lnTo>
                  <a:lnTo>
                    <a:pt x="196" y="103"/>
                  </a:lnTo>
                  <a:lnTo>
                    <a:pt x="195" y="103"/>
                  </a:lnTo>
                  <a:lnTo>
                    <a:pt x="193" y="103"/>
                  </a:lnTo>
                  <a:lnTo>
                    <a:pt x="191" y="104"/>
                  </a:lnTo>
                  <a:lnTo>
                    <a:pt x="189" y="107"/>
                  </a:lnTo>
                  <a:lnTo>
                    <a:pt x="185" y="111"/>
                  </a:lnTo>
                  <a:lnTo>
                    <a:pt x="187" y="111"/>
                  </a:lnTo>
                  <a:lnTo>
                    <a:pt x="188" y="110"/>
                  </a:lnTo>
                  <a:lnTo>
                    <a:pt x="189" y="110"/>
                  </a:lnTo>
                  <a:lnTo>
                    <a:pt x="192" y="108"/>
                  </a:lnTo>
                  <a:lnTo>
                    <a:pt x="195" y="106"/>
                  </a:lnTo>
                  <a:lnTo>
                    <a:pt x="198" y="104"/>
                  </a:lnTo>
                  <a:lnTo>
                    <a:pt x="201" y="105"/>
                  </a:lnTo>
                  <a:lnTo>
                    <a:pt x="202" y="107"/>
                  </a:lnTo>
                  <a:lnTo>
                    <a:pt x="202" y="110"/>
                  </a:lnTo>
                  <a:lnTo>
                    <a:pt x="200" y="114"/>
                  </a:lnTo>
                  <a:lnTo>
                    <a:pt x="189" y="126"/>
                  </a:lnTo>
                  <a:lnTo>
                    <a:pt x="185" y="129"/>
                  </a:lnTo>
                  <a:lnTo>
                    <a:pt x="182" y="132"/>
                  </a:lnTo>
                  <a:lnTo>
                    <a:pt x="181" y="133"/>
                  </a:lnTo>
                  <a:lnTo>
                    <a:pt x="170" y="141"/>
                  </a:lnTo>
                  <a:lnTo>
                    <a:pt x="171" y="141"/>
                  </a:lnTo>
                  <a:lnTo>
                    <a:pt x="172" y="139"/>
                  </a:lnTo>
                  <a:lnTo>
                    <a:pt x="173" y="138"/>
                  </a:lnTo>
                  <a:lnTo>
                    <a:pt x="174" y="138"/>
                  </a:lnTo>
                  <a:lnTo>
                    <a:pt x="175" y="138"/>
                  </a:lnTo>
                  <a:lnTo>
                    <a:pt x="169" y="144"/>
                  </a:lnTo>
                  <a:lnTo>
                    <a:pt x="164" y="149"/>
                  </a:lnTo>
                  <a:lnTo>
                    <a:pt x="159" y="153"/>
                  </a:lnTo>
                  <a:lnTo>
                    <a:pt x="153" y="156"/>
                  </a:lnTo>
                  <a:lnTo>
                    <a:pt x="146" y="160"/>
                  </a:lnTo>
                  <a:lnTo>
                    <a:pt x="145" y="161"/>
                  </a:lnTo>
                  <a:lnTo>
                    <a:pt x="144" y="161"/>
                  </a:lnTo>
                  <a:lnTo>
                    <a:pt x="142" y="162"/>
                  </a:lnTo>
                  <a:lnTo>
                    <a:pt x="141" y="162"/>
                  </a:lnTo>
                  <a:lnTo>
                    <a:pt x="140" y="163"/>
                  </a:lnTo>
                  <a:lnTo>
                    <a:pt x="139" y="164"/>
                  </a:lnTo>
                  <a:lnTo>
                    <a:pt x="139" y="168"/>
                  </a:lnTo>
                  <a:lnTo>
                    <a:pt x="141" y="172"/>
                  </a:lnTo>
                  <a:lnTo>
                    <a:pt x="141" y="176"/>
                  </a:lnTo>
                  <a:lnTo>
                    <a:pt x="140" y="179"/>
                  </a:lnTo>
                  <a:lnTo>
                    <a:pt x="138" y="179"/>
                  </a:lnTo>
                  <a:lnTo>
                    <a:pt x="136" y="177"/>
                  </a:lnTo>
                  <a:lnTo>
                    <a:pt x="133" y="175"/>
                  </a:lnTo>
                  <a:lnTo>
                    <a:pt x="131" y="174"/>
                  </a:lnTo>
                  <a:lnTo>
                    <a:pt x="130" y="175"/>
                  </a:lnTo>
                  <a:lnTo>
                    <a:pt x="129" y="177"/>
                  </a:lnTo>
                  <a:lnTo>
                    <a:pt x="128" y="177"/>
                  </a:lnTo>
                  <a:lnTo>
                    <a:pt x="123" y="180"/>
                  </a:lnTo>
                  <a:lnTo>
                    <a:pt x="118" y="183"/>
                  </a:lnTo>
                  <a:lnTo>
                    <a:pt x="112" y="184"/>
                  </a:lnTo>
                  <a:lnTo>
                    <a:pt x="108" y="185"/>
                  </a:lnTo>
                  <a:lnTo>
                    <a:pt x="107" y="185"/>
                  </a:lnTo>
                  <a:lnTo>
                    <a:pt x="108" y="185"/>
                  </a:lnTo>
                  <a:lnTo>
                    <a:pt x="108" y="185"/>
                  </a:lnTo>
                  <a:lnTo>
                    <a:pt x="109" y="184"/>
                  </a:lnTo>
                  <a:lnTo>
                    <a:pt x="111" y="183"/>
                  </a:lnTo>
                  <a:lnTo>
                    <a:pt x="113" y="182"/>
                  </a:lnTo>
                  <a:lnTo>
                    <a:pt x="114" y="181"/>
                  </a:lnTo>
                  <a:lnTo>
                    <a:pt x="114" y="179"/>
                  </a:lnTo>
                  <a:lnTo>
                    <a:pt x="114" y="178"/>
                  </a:lnTo>
                  <a:lnTo>
                    <a:pt x="115" y="177"/>
                  </a:lnTo>
                  <a:lnTo>
                    <a:pt x="115" y="175"/>
                  </a:lnTo>
                  <a:lnTo>
                    <a:pt x="115" y="174"/>
                  </a:lnTo>
                  <a:lnTo>
                    <a:pt x="119" y="171"/>
                  </a:lnTo>
                  <a:lnTo>
                    <a:pt x="123" y="169"/>
                  </a:lnTo>
                  <a:lnTo>
                    <a:pt x="126" y="167"/>
                  </a:lnTo>
                  <a:lnTo>
                    <a:pt x="127" y="165"/>
                  </a:lnTo>
                  <a:lnTo>
                    <a:pt x="127" y="164"/>
                  </a:lnTo>
                  <a:lnTo>
                    <a:pt x="126" y="163"/>
                  </a:lnTo>
                  <a:lnTo>
                    <a:pt x="126" y="160"/>
                  </a:lnTo>
                  <a:lnTo>
                    <a:pt x="127" y="159"/>
                  </a:lnTo>
                  <a:lnTo>
                    <a:pt x="131" y="156"/>
                  </a:lnTo>
                  <a:lnTo>
                    <a:pt x="136" y="154"/>
                  </a:lnTo>
                  <a:lnTo>
                    <a:pt x="141" y="151"/>
                  </a:lnTo>
                  <a:lnTo>
                    <a:pt x="141" y="150"/>
                  </a:lnTo>
                  <a:lnTo>
                    <a:pt x="141" y="150"/>
                  </a:lnTo>
                  <a:lnTo>
                    <a:pt x="139" y="151"/>
                  </a:lnTo>
                  <a:lnTo>
                    <a:pt x="138" y="151"/>
                  </a:lnTo>
                  <a:lnTo>
                    <a:pt x="135" y="153"/>
                  </a:lnTo>
                  <a:lnTo>
                    <a:pt x="134" y="153"/>
                  </a:lnTo>
                  <a:lnTo>
                    <a:pt x="130" y="155"/>
                  </a:lnTo>
                  <a:lnTo>
                    <a:pt x="125" y="158"/>
                  </a:lnTo>
                  <a:lnTo>
                    <a:pt x="121" y="160"/>
                  </a:lnTo>
                  <a:lnTo>
                    <a:pt x="117" y="159"/>
                  </a:lnTo>
                  <a:lnTo>
                    <a:pt x="116" y="158"/>
                  </a:lnTo>
                  <a:lnTo>
                    <a:pt x="116" y="155"/>
                  </a:lnTo>
                  <a:lnTo>
                    <a:pt x="118" y="152"/>
                  </a:lnTo>
                  <a:lnTo>
                    <a:pt x="119" y="149"/>
                  </a:lnTo>
                  <a:lnTo>
                    <a:pt x="120" y="147"/>
                  </a:lnTo>
                  <a:lnTo>
                    <a:pt x="119" y="146"/>
                  </a:lnTo>
                  <a:lnTo>
                    <a:pt x="117" y="147"/>
                  </a:lnTo>
                  <a:lnTo>
                    <a:pt x="115" y="149"/>
                  </a:lnTo>
                  <a:lnTo>
                    <a:pt x="114" y="153"/>
                  </a:lnTo>
                  <a:lnTo>
                    <a:pt x="113" y="156"/>
                  </a:lnTo>
                  <a:lnTo>
                    <a:pt x="111" y="158"/>
                  </a:lnTo>
                  <a:lnTo>
                    <a:pt x="108" y="161"/>
                  </a:lnTo>
                  <a:lnTo>
                    <a:pt x="103" y="164"/>
                  </a:lnTo>
                  <a:lnTo>
                    <a:pt x="99" y="166"/>
                  </a:lnTo>
                  <a:lnTo>
                    <a:pt x="99" y="166"/>
                  </a:lnTo>
                  <a:lnTo>
                    <a:pt x="99" y="165"/>
                  </a:lnTo>
                  <a:lnTo>
                    <a:pt x="96" y="167"/>
                  </a:lnTo>
                  <a:lnTo>
                    <a:pt x="96" y="167"/>
                  </a:lnTo>
                  <a:lnTo>
                    <a:pt x="95" y="168"/>
                  </a:lnTo>
                  <a:lnTo>
                    <a:pt x="96" y="168"/>
                  </a:lnTo>
                  <a:lnTo>
                    <a:pt x="92" y="171"/>
                  </a:lnTo>
                  <a:lnTo>
                    <a:pt x="85" y="176"/>
                  </a:lnTo>
                  <a:lnTo>
                    <a:pt x="85" y="176"/>
                  </a:lnTo>
                  <a:lnTo>
                    <a:pt x="80" y="178"/>
                  </a:lnTo>
                  <a:lnTo>
                    <a:pt x="79" y="178"/>
                  </a:lnTo>
                  <a:lnTo>
                    <a:pt x="79" y="178"/>
                  </a:lnTo>
                  <a:lnTo>
                    <a:pt x="81" y="175"/>
                  </a:lnTo>
                  <a:lnTo>
                    <a:pt x="87" y="169"/>
                  </a:lnTo>
                  <a:lnTo>
                    <a:pt x="85" y="170"/>
                  </a:lnTo>
                  <a:lnTo>
                    <a:pt x="84" y="170"/>
                  </a:lnTo>
                  <a:lnTo>
                    <a:pt x="80" y="169"/>
                  </a:lnTo>
                  <a:lnTo>
                    <a:pt x="79" y="167"/>
                  </a:lnTo>
                  <a:lnTo>
                    <a:pt x="78" y="165"/>
                  </a:lnTo>
                  <a:lnTo>
                    <a:pt x="76" y="164"/>
                  </a:lnTo>
                  <a:lnTo>
                    <a:pt x="74" y="164"/>
                  </a:lnTo>
                  <a:lnTo>
                    <a:pt x="70" y="165"/>
                  </a:lnTo>
                  <a:lnTo>
                    <a:pt x="66" y="168"/>
                  </a:lnTo>
                  <a:lnTo>
                    <a:pt x="63" y="169"/>
                  </a:lnTo>
                  <a:lnTo>
                    <a:pt x="60" y="170"/>
                  </a:lnTo>
                  <a:lnTo>
                    <a:pt x="57" y="168"/>
                  </a:lnTo>
                  <a:lnTo>
                    <a:pt x="57" y="167"/>
                  </a:lnTo>
                  <a:lnTo>
                    <a:pt x="58" y="165"/>
                  </a:lnTo>
                  <a:lnTo>
                    <a:pt x="60" y="164"/>
                  </a:lnTo>
                  <a:lnTo>
                    <a:pt x="63" y="163"/>
                  </a:lnTo>
                  <a:lnTo>
                    <a:pt x="66" y="161"/>
                  </a:lnTo>
                  <a:lnTo>
                    <a:pt x="68" y="160"/>
                  </a:lnTo>
                  <a:lnTo>
                    <a:pt x="71" y="157"/>
                  </a:lnTo>
                  <a:lnTo>
                    <a:pt x="74" y="153"/>
                  </a:lnTo>
                  <a:lnTo>
                    <a:pt x="75" y="149"/>
                  </a:lnTo>
                  <a:lnTo>
                    <a:pt x="75" y="146"/>
                  </a:lnTo>
                  <a:lnTo>
                    <a:pt x="73" y="145"/>
                  </a:lnTo>
                  <a:lnTo>
                    <a:pt x="71" y="146"/>
                  </a:lnTo>
                  <a:lnTo>
                    <a:pt x="68" y="148"/>
                  </a:lnTo>
                  <a:lnTo>
                    <a:pt x="66" y="150"/>
                  </a:lnTo>
                  <a:lnTo>
                    <a:pt x="63" y="152"/>
                  </a:lnTo>
                  <a:lnTo>
                    <a:pt x="58" y="155"/>
                  </a:lnTo>
                  <a:lnTo>
                    <a:pt x="51" y="158"/>
                  </a:lnTo>
                  <a:lnTo>
                    <a:pt x="44" y="162"/>
                  </a:lnTo>
                  <a:lnTo>
                    <a:pt x="28" y="173"/>
                  </a:lnTo>
                  <a:lnTo>
                    <a:pt x="19" y="177"/>
                  </a:lnTo>
                  <a:lnTo>
                    <a:pt x="11" y="182"/>
                  </a:lnTo>
                  <a:lnTo>
                    <a:pt x="5" y="186"/>
                  </a:lnTo>
                  <a:lnTo>
                    <a:pt x="0" y="189"/>
                  </a:lnTo>
                  <a:lnTo>
                    <a:pt x="1" y="188"/>
                  </a:lnTo>
                  <a:lnTo>
                    <a:pt x="39" y="160"/>
                  </a:lnTo>
                  <a:lnTo>
                    <a:pt x="79" y="133"/>
                  </a:lnTo>
                  <a:lnTo>
                    <a:pt x="120" y="109"/>
                  </a:lnTo>
                  <a:lnTo>
                    <a:pt x="163" y="87"/>
                  </a:lnTo>
                  <a:lnTo>
                    <a:pt x="207" y="67"/>
                  </a:lnTo>
                  <a:lnTo>
                    <a:pt x="252" y="50"/>
                  </a:lnTo>
                  <a:lnTo>
                    <a:pt x="298" y="35"/>
                  </a:lnTo>
                  <a:lnTo>
                    <a:pt x="346" y="23"/>
                  </a:lnTo>
                  <a:lnTo>
                    <a:pt x="394" y="13"/>
                  </a:lnTo>
                  <a:lnTo>
                    <a:pt x="444" y="6"/>
                  </a:lnTo>
                  <a:lnTo>
                    <a:pt x="494" y="2"/>
                  </a:lnTo>
                  <a:lnTo>
                    <a:pt x="545" y="0"/>
                  </a:lnTo>
                  <a:close/>
                </a:path>
              </a:pathLst>
            </a:custGeom>
            <a:grpFill/>
            <a:ln>
              <a:solidFill>
                <a:srgbClr val="476655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vert="horz" wrap="square" lIns="91416" tIns="45708" rIns="91416" bIns="45708" numCol="1" anchor="t" anchorCtr="0" compatLnSpc="1"/>
            <a:lstStyle/>
            <a:p>
              <a:endParaRPr lang="en-US" sz="2400"/>
            </a:p>
          </p:txBody>
        </p:sp>
        <p:sp>
          <p:nvSpPr>
            <p:cNvPr id="95" name="Freeform 173">
              <a:extLst>
                <a:ext uri="{FF2B5EF4-FFF2-40B4-BE49-F238E27FC236}">
                  <a16:creationId xmlns:a16="http://schemas.microsoft.com/office/drawing/2014/main" id="{4DB24D1D-C215-4584-A6AB-EA9E51A97A3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14461" y="2490793"/>
              <a:ext cx="370719" cy="188256"/>
            </a:xfrm>
            <a:custGeom>
              <a:avLst/>
              <a:gdLst/>
              <a:ahLst/>
              <a:cxnLst>
                <a:cxn ang="0">
                  <a:pos x="231" y="109"/>
                </a:cxn>
                <a:cxn ang="0">
                  <a:pos x="227" y="107"/>
                </a:cxn>
                <a:cxn ang="0">
                  <a:pos x="206" y="95"/>
                </a:cxn>
                <a:cxn ang="0">
                  <a:pos x="159" y="78"/>
                </a:cxn>
                <a:cxn ang="0">
                  <a:pos x="139" y="56"/>
                </a:cxn>
                <a:cxn ang="0">
                  <a:pos x="139" y="56"/>
                </a:cxn>
                <a:cxn ang="0">
                  <a:pos x="58" y="32"/>
                </a:cxn>
                <a:cxn ang="0">
                  <a:pos x="61" y="32"/>
                </a:cxn>
                <a:cxn ang="0">
                  <a:pos x="58" y="31"/>
                </a:cxn>
                <a:cxn ang="0">
                  <a:pos x="54" y="30"/>
                </a:cxn>
                <a:cxn ang="0">
                  <a:pos x="3" y="0"/>
                </a:cxn>
                <a:cxn ang="0">
                  <a:pos x="16" y="6"/>
                </a:cxn>
                <a:cxn ang="0">
                  <a:pos x="55" y="20"/>
                </a:cxn>
                <a:cxn ang="0">
                  <a:pos x="128" y="50"/>
                </a:cxn>
                <a:cxn ang="0">
                  <a:pos x="139" y="56"/>
                </a:cxn>
                <a:cxn ang="0">
                  <a:pos x="163" y="69"/>
                </a:cxn>
                <a:cxn ang="0">
                  <a:pos x="151" y="64"/>
                </a:cxn>
                <a:cxn ang="0">
                  <a:pos x="101" y="41"/>
                </a:cxn>
                <a:cxn ang="0">
                  <a:pos x="90" y="37"/>
                </a:cxn>
                <a:cxn ang="0">
                  <a:pos x="93" y="40"/>
                </a:cxn>
                <a:cxn ang="0">
                  <a:pos x="100" y="43"/>
                </a:cxn>
                <a:cxn ang="0">
                  <a:pos x="162" y="72"/>
                </a:cxn>
                <a:cxn ang="0">
                  <a:pos x="191" y="85"/>
                </a:cxn>
                <a:cxn ang="0">
                  <a:pos x="192" y="85"/>
                </a:cxn>
                <a:cxn ang="0">
                  <a:pos x="195" y="87"/>
                </a:cxn>
                <a:cxn ang="0">
                  <a:pos x="207" y="96"/>
                </a:cxn>
                <a:cxn ang="0">
                  <a:pos x="225" y="106"/>
                </a:cxn>
                <a:cxn ang="0">
                  <a:pos x="230" y="109"/>
                </a:cxn>
                <a:cxn ang="0">
                  <a:pos x="232" y="111"/>
                </a:cxn>
                <a:cxn ang="0">
                  <a:pos x="252" y="124"/>
                </a:cxn>
                <a:cxn ang="0">
                  <a:pos x="255" y="127"/>
                </a:cxn>
                <a:cxn ang="0">
                  <a:pos x="250" y="124"/>
                </a:cxn>
                <a:cxn ang="0">
                  <a:pos x="227" y="110"/>
                </a:cxn>
                <a:cxn ang="0">
                  <a:pos x="211" y="105"/>
                </a:cxn>
                <a:cxn ang="0">
                  <a:pos x="214" y="106"/>
                </a:cxn>
                <a:cxn ang="0">
                  <a:pos x="217" y="107"/>
                </a:cxn>
                <a:cxn ang="0">
                  <a:pos x="224" y="111"/>
                </a:cxn>
                <a:cxn ang="0">
                  <a:pos x="242" y="125"/>
                </a:cxn>
                <a:cxn ang="0">
                  <a:pos x="246" y="128"/>
                </a:cxn>
                <a:cxn ang="0">
                  <a:pos x="247" y="130"/>
                </a:cxn>
                <a:cxn ang="0">
                  <a:pos x="218" y="113"/>
                </a:cxn>
                <a:cxn ang="0">
                  <a:pos x="215" y="112"/>
                </a:cxn>
                <a:cxn ang="0">
                  <a:pos x="217" y="115"/>
                </a:cxn>
                <a:cxn ang="0">
                  <a:pos x="208" y="108"/>
                </a:cxn>
                <a:cxn ang="0">
                  <a:pos x="203" y="105"/>
                </a:cxn>
                <a:cxn ang="0">
                  <a:pos x="209" y="111"/>
                </a:cxn>
                <a:cxn ang="0">
                  <a:pos x="205" y="109"/>
                </a:cxn>
                <a:cxn ang="0">
                  <a:pos x="196" y="104"/>
                </a:cxn>
                <a:cxn ang="0">
                  <a:pos x="196" y="106"/>
                </a:cxn>
                <a:cxn ang="0">
                  <a:pos x="168" y="84"/>
                </a:cxn>
                <a:cxn ang="0">
                  <a:pos x="162" y="80"/>
                </a:cxn>
                <a:cxn ang="0">
                  <a:pos x="164" y="82"/>
                </a:cxn>
                <a:cxn ang="0">
                  <a:pos x="160" y="81"/>
                </a:cxn>
                <a:cxn ang="0">
                  <a:pos x="145" y="72"/>
                </a:cxn>
                <a:cxn ang="0">
                  <a:pos x="119" y="59"/>
                </a:cxn>
                <a:cxn ang="0">
                  <a:pos x="61" y="35"/>
                </a:cxn>
                <a:cxn ang="0">
                  <a:pos x="50" y="30"/>
                </a:cxn>
                <a:cxn ang="0">
                  <a:pos x="49" y="29"/>
                </a:cxn>
                <a:cxn ang="0">
                  <a:pos x="24" y="19"/>
                </a:cxn>
                <a:cxn ang="0">
                  <a:pos x="5" y="10"/>
                </a:cxn>
                <a:cxn ang="0">
                  <a:pos x="1" y="1"/>
                </a:cxn>
              </a:cxnLst>
              <a:rect l="0" t="0" r="r" b="b"/>
              <a:pathLst>
                <a:path w="256" h="130">
                  <a:moveTo>
                    <a:pt x="231" y="109"/>
                  </a:moveTo>
                  <a:lnTo>
                    <a:pt x="231" y="110"/>
                  </a:lnTo>
                  <a:lnTo>
                    <a:pt x="231" y="109"/>
                  </a:lnTo>
                  <a:close/>
                  <a:moveTo>
                    <a:pt x="227" y="107"/>
                  </a:moveTo>
                  <a:lnTo>
                    <a:pt x="230" y="108"/>
                  </a:lnTo>
                  <a:lnTo>
                    <a:pt x="227" y="107"/>
                  </a:lnTo>
                  <a:close/>
                  <a:moveTo>
                    <a:pt x="206" y="95"/>
                  </a:moveTo>
                  <a:lnTo>
                    <a:pt x="207" y="95"/>
                  </a:lnTo>
                  <a:lnTo>
                    <a:pt x="206" y="95"/>
                  </a:lnTo>
                  <a:lnTo>
                    <a:pt x="206" y="95"/>
                  </a:lnTo>
                  <a:close/>
                  <a:moveTo>
                    <a:pt x="159" y="78"/>
                  </a:moveTo>
                  <a:lnTo>
                    <a:pt x="159" y="78"/>
                  </a:lnTo>
                  <a:lnTo>
                    <a:pt x="160" y="79"/>
                  </a:lnTo>
                  <a:lnTo>
                    <a:pt x="159" y="78"/>
                  </a:lnTo>
                  <a:close/>
                  <a:moveTo>
                    <a:pt x="139" y="56"/>
                  </a:moveTo>
                  <a:lnTo>
                    <a:pt x="140" y="56"/>
                  </a:lnTo>
                  <a:lnTo>
                    <a:pt x="140" y="57"/>
                  </a:lnTo>
                  <a:lnTo>
                    <a:pt x="139" y="56"/>
                  </a:lnTo>
                  <a:close/>
                  <a:moveTo>
                    <a:pt x="51" y="30"/>
                  </a:moveTo>
                  <a:lnTo>
                    <a:pt x="54" y="31"/>
                  </a:lnTo>
                  <a:lnTo>
                    <a:pt x="58" y="32"/>
                  </a:lnTo>
                  <a:lnTo>
                    <a:pt x="60" y="33"/>
                  </a:lnTo>
                  <a:lnTo>
                    <a:pt x="61" y="33"/>
                  </a:lnTo>
                  <a:lnTo>
                    <a:pt x="61" y="32"/>
                  </a:lnTo>
                  <a:lnTo>
                    <a:pt x="60" y="32"/>
                  </a:lnTo>
                  <a:lnTo>
                    <a:pt x="59" y="32"/>
                  </a:lnTo>
                  <a:lnTo>
                    <a:pt x="58" y="31"/>
                  </a:lnTo>
                  <a:lnTo>
                    <a:pt x="56" y="31"/>
                  </a:lnTo>
                  <a:lnTo>
                    <a:pt x="55" y="31"/>
                  </a:lnTo>
                  <a:lnTo>
                    <a:pt x="54" y="30"/>
                  </a:lnTo>
                  <a:lnTo>
                    <a:pt x="53" y="30"/>
                  </a:lnTo>
                  <a:lnTo>
                    <a:pt x="51" y="30"/>
                  </a:lnTo>
                  <a:close/>
                  <a:moveTo>
                    <a:pt x="3" y="0"/>
                  </a:moveTo>
                  <a:lnTo>
                    <a:pt x="6" y="1"/>
                  </a:lnTo>
                  <a:lnTo>
                    <a:pt x="9" y="3"/>
                  </a:lnTo>
                  <a:lnTo>
                    <a:pt x="16" y="6"/>
                  </a:lnTo>
                  <a:lnTo>
                    <a:pt x="29" y="11"/>
                  </a:lnTo>
                  <a:lnTo>
                    <a:pt x="42" y="16"/>
                  </a:lnTo>
                  <a:lnTo>
                    <a:pt x="55" y="20"/>
                  </a:lnTo>
                  <a:lnTo>
                    <a:pt x="54" y="18"/>
                  </a:lnTo>
                  <a:lnTo>
                    <a:pt x="92" y="33"/>
                  </a:lnTo>
                  <a:lnTo>
                    <a:pt x="128" y="50"/>
                  </a:lnTo>
                  <a:lnTo>
                    <a:pt x="130" y="51"/>
                  </a:lnTo>
                  <a:lnTo>
                    <a:pt x="139" y="56"/>
                  </a:lnTo>
                  <a:lnTo>
                    <a:pt x="139" y="56"/>
                  </a:lnTo>
                  <a:lnTo>
                    <a:pt x="165" y="70"/>
                  </a:lnTo>
                  <a:lnTo>
                    <a:pt x="164" y="70"/>
                  </a:lnTo>
                  <a:lnTo>
                    <a:pt x="163" y="69"/>
                  </a:lnTo>
                  <a:lnTo>
                    <a:pt x="163" y="69"/>
                  </a:lnTo>
                  <a:lnTo>
                    <a:pt x="157" y="66"/>
                  </a:lnTo>
                  <a:lnTo>
                    <a:pt x="151" y="64"/>
                  </a:lnTo>
                  <a:lnTo>
                    <a:pt x="113" y="46"/>
                  </a:lnTo>
                  <a:lnTo>
                    <a:pt x="107" y="43"/>
                  </a:lnTo>
                  <a:lnTo>
                    <a:pt x="101" y="41"/>
                  </a:lnTo>
                  <a:lnTo>
                    <a:pt x="94" y="38"/>
                  </a:lnTo>
                  <a:lnTo>
                    <a:pt x="92" y="37"/>
                  </a:lnTo>
                  <a:lnTo>
                    <a:pt x="90" y="37"/>
                  </a:lnTo>
                  <a:lnTo>
                    <a:pt x="90" y="38"/>
                  </a:lnTo>
                  <a:lnTo>
                    <a:pt x="91" y="38"/>
                  </a:lnTo>
                  <a:lnTo>
                    <a:pt x="93" y="40"/>
                  </a:lnTo>
                  <a:lnTo>
                    <a:pt x="96" y="41"/>
                  </a:lnTo>
                  <a:lnTo>
                    <a:pt x="98" y="42"/>
                  </a:lnTo>
                  <a:lnTo>
                    <a:pt x="100" y="43"/>
                  </a:lnTo>
                  <a:lnTo>
                    <a:pt x="124" y="54"/>
                  </a:lnTo>
                  <a:lnTo>
                    <a:pt x="149" y="65"/>
                  </a:lnTo>
                  <a:lnTo>
                    <a:pt x="162" y="72"/>
                  </a:lnTo>
                  <a:lnTo>
                    <a:pt x="175" y="78"/>
                  </a:lnTo>
                  <a:lnTo>
                    <a:pt x="188" y="84"/>
                  </a:lnTo>
                  <a:lnTo>
                    <a:pt x="191" y="85"/>
                  </a:lnTo>
                  <a:lnTo>
                    <a:pt x="193" y="87"/>
                  </a:lnTo>
                  <a:lnTo>
                    <a:pt x="192" y="86"/>
                  </a:lnTo>
                  <a:lnTo>
                    <a:pt x="192" y="85"/>
                  </a:lnTo>
                  <a:lnTo>
                    <a:pt x="193" y="85"/>
                  </a:lnTo>
                  <a:lnTo>
                    <a:pt x="194" y="86"/>
                  </a:lnTo>
                  <a:lnTo>
                    <a:pt x="195" y="87"/>
                  </a:lnTo>
                  <a:lnTo>
                    <a:pt x="196" y="88"/>
                  </a:lnTo>
                  <a:lnTo>
                    <a:pt x="197" y="89"/>
                  </a:lnTo>
                  <a:lnTo>
                    <a:pt x="207" y="96"/>
                  </a:lnTo>
                  <a:lnTo>
                    <a:pt x="207" y="95"/>
                  </a:lnTo>
                  <a:lnTo>
                    <a:pt x="216" y="100"/>
                  </a:lnTo>
                  <a:lnTo>
                    <a:pt x="225" y="106"/>
                  </a:lnTo>
                  <a:lnTo>
                    <a:pt x="227" y="107"/>
                  </a:lnTo>
                  <a:lnTo>
                    <a:pt x="227" y="107"/>
                  </a:lnTo>
                  <a:lnTo>
                    <a:pt x="230" y="109"/>
                  </a:lnTo>
                  <a:lnTo>
                    <a:pt x="230" y="108"/>
                  </a:lnTo>
                  <a:lnTo>
                    <a:pt x="233" y="111"/>
                  </a:lnTo>
                  <a:lnTo>
                    <a:pt x="232" y="111"/>
                  </a:lnTo>
                  <a:lnTo>
                    <a:pt x="234" y="112"/>
                  </a:lnTo>
                  <a:lnTo>
                    <a:pt x="241" y="117"/>
                  </a:lnTo>
                  <a:lnTo>
                    <a:pt x="252" y="124"/>
                  </a:lnTo>
                  <a:lnTo>
                    <a:pt x="253" y="125"/>
                  </a:lnTo>
                  <a:lnTo>
                    <a:pt x="255" y="126"/>
                  </a:lnTo>
                  <a:lnTo>
                    <a:pt x="255" y="127"/>
                  </a:lnTo>
                  <a:lnTo>
                    <a:pt x="256" y="127"/>
                  </a:lnTo>
                  <a:lnTo>
                    <a:pt x="256" y="128"/>
                  </a:lnTo>
                  <a:lnTo>
                    <a:pt x="250" y="124"/>
                  </a:lnTo>
                  <a:lnTo>
                    <a:pt x="242" y="120"/>
                  </a:lnTo>
                  <a:lnTo>
                    <a:pt x="235" y="114"/>
                  </a:lnTo>
                  <a:lnTo>
                    <a:pt x="227" y="110"/>
                  </a:lnTo>
                  <a:lnTo>
                    <a:pt x="219" y="107"/>
                  </a:lnTo>
                  <a:lnTo>
                    <a:pt x="212" y="105"/>
                  </a:lnTo>
                  <a:lnTo>
                    <a:pt x="211" y="105"/>
                  </a:lnTo>
                  <a:lnTo>
                    <a:pt x="212" y="105"/>
                  </a:lnTo>
                  <a:lnTo>
                    <a:pt x="213" y="106"/>
                  </a:lnTo>
                  <a:lnTo>
                    <a:pt x="214" y="106"/>
                  </a:lnTo>
                  <a:lnTo>
                    <a:pt x="216" y="107"/>
                  </a:lnTo>
                  <a:lnTo>
                    <a:pt x="217" y="107"/>
                  </a:lnTo>
                  <a:lnTo>
                    <a:pt x="217" y="107"/>
                  </a:lnTo>
                  <a:lnTo>
                    <a:pt x="219" y="109"/>
                  </a:lnTo>
                  <a:lnTo>
                    <a:pt x="221" y="110"/>
                  </a:lnTo>
                  <a:lnTo>
                    <a:pt x="224" y="111"/>
                  </a:lnTo>
                  <a:lnTo>
                    <a:pt x="233" y="118"/>
                  </a:lnTo>
                  <a:lnTo>
                    <a:pt x="241" y="124"/>
                  </a:lnTo>
                  <a:lnTo>
                    <a:pt x="242" y="125"/>
                  </a:lnTo>
                  <a:lnTo>
                    <a:pt x="243" y="125"/>
                  </a:lnTo>
                  <a:lnTo>
                    <a:pt x="245" y="127"/>
                  </a:lnTo>
                  <a:lnTo>
                    <a:pt x="246" y="128"/>
                  </a:lnTo>
                  <a:lnTo>
                    <a:pt x="247" y="129"/>
                  </a:lnTo>
                  <a:lnTo>
                    <a:pt x="248" y="130"/>
                  </a:lnTo>
                  <a:lnTo>
                    <a:pt x="247" y="130"/>
                  </a:lnTo>
                  <a:lnTo>
                    <a:pt x="236" y="124"/>
                  </a:lnTo>
                  <a:lnTo>
                    <a:pt x="225" y="118"/>
                  </a:lnTo>
                  <a:lnTo>
                    <a:pt x="218" y="113"/>
                  </a:lnTo>
                  <a:lnTo>
                    <a:pt x="214" y="111"/>
                  </a:lnTo>
                  <a:lnTo>
                    <a:pt x="214" y="111"/>
                  </a:lnTo>
                  <a:lnTo>
                    <a:pt x="215" y="112"/>
                  </a:lnTo>
                  <a:lnTo>
                    <a:pt x="215" y="113"/>
                  </a:lnTo>
                  <a:lnTo>
                    <a:pt x="216" y="113"/>
                  </a:lnTo>
                  <a:lnTo>
                    <a:pt x="217" y="115"/>
                  </a:lnTo>
                  <a:lnTo>
                    <a:pt x="217" y="116"/>
                  </a:lnTo>
                  <a:lnTo>
                    <a:pt x="212" y="112"/>
                  </a:lnTo>
                  <a:lnTo>
                    <a:pt x="208" y="108"/>
                  </a:lnTo>
                  <a:lnTo>
                    <a:pt x="203" y="104"/>
                  </a:lnTo>
                  <a:lnTo>
                    <a:pt x="202" y="104"/>
                  </a:lnTo>
                  <a:lnTo>
                    <a:pt x="203" y="105"/>
                  </a:lnTo>
                  <a:lnTo>
                    <a:pt x="205" y="107"/>
                  </a:lnTo>
                  <a:lnTo>
                    <a:pt x="207" y="109"/>
                  </a:lnTo>
                  <a:lnTo>
                    <a:pt x="209" y="111"/>
                  </a:lnTo>
                  <a:lnTo>
                    <a:pt x="211" y="112"/>
                  </a:lnTo>
                  <a:lnTo>
                    <a:pt x="209" y="112"/>
                  </a:lnTo>
                  <a:lnTo>
                    <a:pt x="205" y="109"/>
                  </a:lnTo>
                  <a:lnTo>
                    <a:pt x="201" y="106"/>
                  </a:lnTo>
                  <a:lnTo>
                    <a:pt x="196" y="102"/>
                  </a:lnTo>
                  <a:lnTo>
                    <a:pt x="196" y="104"/>
                  </a:lnTo>
                  <a:lnTo>
                    <a:pt x="197" y="105"/>
                  </a:lnTo>
                  <a:lnTo>
                    <a:pt x="197" y="106"/>
                  </a:lnTo>
                  <a:lnTo>
                    <a:pt x="196" y="106"/>
                  </a:lnTo>
                  <a:lnTo>
                    <a:pt x="187" y="99"/>
                  </a:lnTo>
                  <a:lnTo>
                    <a:pt x="177" y="92"/>
                  </a:lnTo>
                  <a:lnTo>
                    <a:pt x="168" y="84"/>
                  </a:lnTo>
                  <a:lnTo>
                    <a:pt x="160" y="79"/>
                  </a:lnTo>
                  <a:lnTo>
                    <a:pt x="161" y="80"/>
                  </a:lnTo>
                  <a:lnTo>
                    <a:pt x="162" y="80"/>
                  </a:lnTo>
                  <a:lnTo>
                    <a:pt x="163" y="81"/>
                  </a:lnTo>
                  <a:lnTo>
                    <a:pt x="164" y="82"/>
                  </a:lnTo>
                  <a:lnTo>
                    <a:pt x="164" y="82"/>
                  </a:lnTo>
                  <a:lnTo>
                    <a:pt x="164" y="83"/>
                  </a:lnTo>
                  <a:lnTo>
                    <a:pt x="164" y="83"/>
                  </a:lnTo>
                  <a:lnTo>
                    <a:pt x="160" y="81"/>
                  </a:lnTo>
                  <a:lnTo>
                    <a:pt x="155" y="79"/>
                  </a:lnTo>
                  <a:lnTo>
                    <a:pt x="150" y="75"/>
                  </a:lnTo>
                  <a:lnTo>
                    <a:pt x="145" y="72"/>
                  </a:lnTo>
                  <a:lnTo>
                    <a:pt x="141" y="69"/>
                  </a:lnTo>
                  <a:lnTo>
                    <a:pt x="142" y="71"/>
                  </a:lnTo>
                  <a:lnTo>
                    <a:pt x="119" y="59"/>
                  </a:lnTo>
                  <a:lnTo>
                    <a:pt x="92" y="48"/>
                  </a:lnTo>
                  <a:lnTo>
                    <a:pt x="65" y="36"/>
                  </a:lnTo>
                  <a:lnTo>
                    <a:pt x="61" y="35"/>
                  </a:lnTo>
                  <a:lnTo>
                    <a:pt x="53" y="32"/>
                  </a:lnTo>
                  <a:lnTo>
                    <a:pt x="51" y="30"/>
                  </a:lnTo>
                  <a:lnTo>
                    <a:pt x="50" y="30"/>
                  </a:lnTo>
                  <a:lnTo>
                    <a:pt x="50" y="29"/>
                  </a:lnTo>
                  <a:lnTo>
                    <a:pt x="49" y="29"/>
                  </a:lnTo>
                  <a:lnTo>
                    <a:pt x="49" y="29"/>
                  </a:lnTo>
                  <a:lnTo>
                    <a:pt x="37" y="24"/>
                  </a:lnTo>
                  <a:lnTo>
                    <a:pt x="36" y="24"/>
                  </a:lnTo>
                  <a:lnTo>
                    <a:pt x="24" y="19"/>
                  </a:lnTo>
                  <a:lnTo>
                    <a:pt x="12" y="14"/>
                  </a:lnTo>
                  <a:lnTo>
                    <a:pt x="9" y="12"/>
                  </a:lnTo>
                  <a:lnTo>
                    <a:pt x="5" y="10"/>
                  </a:lnTo>
                  <a:lnTo>
                    <a:pt x="2" y="7"/>
                  </a:lnTo>
                  <a:lnTo>
                    <a:pt x="0" y="4"/>
                  </a:lnTo>
                  <a:lnTo>
                    <a:pt x="1" y="1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solidFill>
                <a:srgbClr val="476655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vert="horz" wrap="square" lIns="91416" tIns="45708" rIns="91416" bIns="45708" numCol="1" anchor="t" anchorCtr="0" compatLnSpc="1"/>
            <a:lstStyle/>
            <a:p>
              <a:endParaRPr lang="en-US" sz="2400"/>
            </a:p>
          </p:txBody>
        </p:sp>
        <p:sp>
          <p:nvSpPr>
            <p:cNvPr id="96" name="Freeform 174">
              <a:extLst>
                <a:ext uri="{FF2B5EF4-FFF2-40B4-BE49-F238E27FC236}">
                  <a16:creationId xmlns:a16="http://schemas.microsoft.com/office/drawing/2014/main" id="{8196E083-7A30-4AFE-88C3-C8A67B9A8E47}"/>
                </a:ext>
              </a:extLst>
            </p:cNvPr>
            <p:cNvSpPr/>
            <p:nvPr/>
          </p:nvSpPr>
          <p:spPr bwMode="auto">
            <a:xfrm>
              <a:off x="2956218" y="2655879"/>
              <a:ext cx="395338" cy="422852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77" y="55"/>
                </a:cxn>
                <a:cxn ang="0">
                  <a:pos x="144" y="117"/>
                </a:cxn>
                <a:cxn ang="0">
                  <a:pos x="174" y="151"/>
                </a:cxn>
                <a:cxn ang="0">
                  <a:pos x="221" y="210"/>
                </a:cxn>
                <a:cxn ang="0">
                  <a:pos x="254" y="259"/>
                </a:cxn>
                <a:cxn ang="0">
                  <a:pos x="266" y="281"/>
                </a:cxn>
                <a:cxn ang="0">
                  <a:pos x="270" y="286"/>
                </a:cxn>
                <a:cxn ang="0">
                  <a:pos x="273" y="291"/>
                </a:cxn>
                <a:cxn ang="0">
                  <a:pos x="272" y="291"/>
                </a:cxn>
                <a:cxn ang="0">
                  <a:pos x="260" y="285"/>
                </a:cxn>
                <a:cxn ang="0">
                  <a:pos x="260" y="285"/>
                </a:cxn>
                <a:cxn ang="0">
                  <a:pos x="252" y="276"/>
                </a:cxn>
                <a:cxn ang="0">
                  <a:pos x="234" y="247"/>
                </a:cxn>
                <a:cxn ang="0">
                  <a:pos x="224" y="238"/>
                </a:cxn>
                <a:cxn ang="0">
                  <a:pos x="217" y="229"/>
                </a:cxn>
                <a:cxn ang="0">
                  <a:pos x="210" y="216"/>
                </a:cxn>
                <a:cxn ang="0">
                  <a:pos x="209" y="210"/>
                </a:cxn>
                <a:cxn ang="0">
                  <a:pos x="204" y="199"/>
                </a:cxn>
                <a:cxn ang="0">
                  <a:pos x="198" y="185"/>
                </a:cxn>
                <a:cxn ang="0">
                  <a:pos x="190" y="176"/>
                </a:cxn>
                <a:cxn ang="0">
                  <a:pos x="181" y="165"/>
                </a:cxn>
                <a:cxn ang="0">
                  <a:pos x="172" y="156"/>
                </a:cxn>
                <a:cxn ang="0">
                  <a:pos x="165" y="152"/>
                </a:cxn>
                <a:cxn ang="0">
                  <a:pos x="157" y="150"/>
                </a:cxn>
                <a:cxn ang="0">
                  <a:pos x="148" y="144"/>
                </a:cxn>
                <a:cxn ang="0">
                  <a:pos x="143" y="139"/>
                </a:cxn>
                <a:cxn ang="0">
                  <a:pos x="143" y="137"/>
                </a:cxn>
                <a:cxn ang="0">
                  <a:pos x="147" y="136"/>
                </a:cxn>
                <a:cxn ang="0">
                  <a:pos x="147" y="133"/>
                </a:cxn>
                <a:cxn ang="0">
                  <a:pos x="138" y="125"/>
                </a:cxn>
                <a:cxn ang="0">
                  <a:pos x="133" y="122"/>
                </a:cxn>
                <a:cxn ang="0">
                  <a:pos x="133" y="116"/>
                </a:cxn>
                <a:cxn ang="0">
                  <a:pos x="130" y="114"/>
                </a:cxn>
                <a:cxn ang="0">
                  <a:pos x="131" y="116"/>
                </a:cxn>
                <a:cxn ang="0">
                  <a:pos x="119" y="102"/>
                </a:cxn>
                <a:cxn ang="0">
                  <a:pos x="114" y="97"/>
                </a:cxn>
                <a:cxn ang="0">
                  <a:pos x="103" y="86"/>
                </a:cxn>
                <a:cxn ang="0">
                  <a:pos x="99" y="82"/>
                </a:cxn>
                <a:cxn ang="0">
                  <a:pos x="79" y="64"/>
                </a:cxn>
                <a:cxn ang="0">
                  <a:pos x="67" y="52"/>
                </a:cxn>
                <a:cxn ang="0">
                  <a:pos x="54" y="40"/>
                </a:cxn>
                <a:cxn ang="0">
                  <a:pos x="34" y="28"/>
                </a:cxn>
                <a:cxn ang="0">
                  <a:pos x="23" y="21"/>
                </a:cxn>
                <a:cxn ang="0">
                  <a:pos x="22" y="20"/>
                </a:cxn>
                <a:cxn ang="0">
                  <a:pos x="20" y="20"/>
                </a:cxn>
                <a:cxn ang="0">
                  <a:pos x="19" y="18"/>
                </a:cxn>
                <a:cxn ang="0">
                  <a:pos x="15" y="15"/>
                </a:cxn>
                <a:cxn ang="0">
                  <a:pos x="14" y="13"/>
                </a:cxn>
                <a:cxn ang="0">
                  <a:pos x="0" y="4"/>
                </a:cxn>
                <a:cxn ang="0">
                  <a:pos x="1" y="4"/>
                </a:cxn>
                <a:cxn ang="0">
                  <a:pos x="6" y="7"/>
                </a:cxn>
                <a:cxn ang="0">
                  <a:pos x="11" y="11"/>
                </a:cxn>
                <a:cxn ang="0">
                  <a:pos x="13" y="12"/>
                </a:cxn>
                <a:cxn ang="0">
                  <a:pos x="41" y="31"/>
                </a:cxn>
                <a:cxn ang="0">
                  <a:pos x="43" y="33"/>
                </a:cxn>
                <a:cxn ang="0">
                  <a:pos x="45" y="33"/>
                </a:cxn>
                <a:cxn ang="0">
                  <a:pos x="45" y="33"/>
                </a:cxn>
                <a:cxn ang="0">
                  <a:pos x="26" y="15"/>
                </a:cxn>
                <a:cxn ang="0">
                  <a:pos x="3" y="0"/>
                </a:cxn>
              </a:cxnLst>
              <a:rect l="0" t="0" r="r" b="b"/>
              <a:pathLst>
                <a:path w="273" h="292">
                  <a:moveTo>
                    <a:pt x="3" y="0"/>
                  </a:moveTo>
                  <a:lnTo>
                    <a:pt x="5" y="0"/>
                  </a:lnTo>
                  <a:lnTo>
                    <a:pt x="42" y="26"/>
                  </a:lnTo>
                  <a:lnTo>
                    <a:pt x="77" y="55"/>
                  </a:lnTo>
                  <a:lnTo>
                    <a:pt x="111" y="84"/>
                  </a:lnTo>
                  <a:lnTo>
                    <a:pt x="144" y="117"/>
                  </a:lnTo>
                  <a:lnTo>
                    <a:pt x="174" y="150"/>
                  </a:lnTo>
                  <a:lnTo>
                    <a:pt x="174" y="151"/>
                  </a:lnTo>
                  <a:lnTo>
                    <a:pt x="198" y="180"/>
                  </a:lnTo>
                  <a:lnTo>
                    <a:pt x="221" y="210"/>
                  </a:lnTo>
                  <a:lnTo>
                    <a:pt x="242" y="240"/>
                  </a:lnTo>
                  <a:lnTo>
                    <a:pt x="254" y="259"/>
                  </a:lnTo>
                  <a:lnTo>
                    <a:pt x="265" y="279"/>
                  </a:lnTo>
                  <a:lnTo>
                    <a:pt x="266" y="281"/>
                  </a:lnTo>
                  <a:lnTo>
                    <a:pt x="268" y="284"/>
                  </a:lnTo>
                  <a:lnTo>
                    <a:pt x="270" y="286"/>
                  </a:lnTo>
                  <a:lnTo>
                    <a:pt x="271" y="289"/>
                  </a:lnTo>
                  <a:lnTo>
                    <a:pt x="273" y="291"/>
                  </a:lnTo>
                  <a:lnTo>
                    <a:pt x="273" y="292"/>
                  </a:lnTo>
                  <a:lnTo>
                    <a:pt x="272" y="291"/>
                  </a:lnTo>
                  <a:lnTo>
                    <a:pt x="266" y="288"/>
                  </a:lnTo>
                  <a:lnTo>
                    <a:pt x="260" y="285"/>
                  </a:lnTo>
                  <a:lnTo>
                    <a:pt x="260" y="285"/>
                  </a:lnTo>
                  <a:lnTo>
                    <a:pt x="260" y="285"/>
                  </a:lnTo>
                  <a:lnTo>
                    <a:pt x="259" y="285"/>
                  </a:lnTo>
                  <a:lnTo>
                    <a:pt x="252" y="276"/>
                  </a:lnTo>
                  <a:lnTo>
                    <a:pt x="240" y="255"/>
                  </a:lnTo>
                  <a:lnTo>
                    <a:pt x="234" y="247"/>
                  </a:lnTo>
                  <a:lnTo>
                    <a:pt x="229" y="242"/>
                  </a:lnTo>
                  <a:lnTo>
                    <a:pt x="224" y="238"/>
                  </a:lnTo>
                  <a:lnTo>
                    <a:pt x="221" y="233"/>
                  </a:lnTo>
                  <a:lnTo>
                    <a:pt x="217" y="229"/>
                  </a:lnTo>
                  <a:lnTo>
                    <a:pt x="213" y="223"/>
                  </a:lnTo>
                  <a:lnTo>
                    <a:pt x="210" y="216"/>
                  </a:lnTo>
                  <a:lnTo>
                    <a:pt x="211" y="215"/>
                  </a:lnTo>
                  <a:lnTo>
                    <a:pt x="209" y="210"/>
                  </a:lnTo>
                  <a:lnTo>
                    <a:pt x="207" y="206"/>
                  </a:lnTo>
                  <a:lnTo>
                    <a:pt x="204" y="199"/>
                  </a:lnTo>
                  <a:lnTo>
                    <a:pt x="202" y="192"/>
                  </a:lnTo>
                  <a:lnTo>
                    <a:pt x="198" y="185"/>
                  </a:lnTo>
                  <a:lnTo>
                    <a:pt x="195" y="181"/>
                  </a:lnTo>
                  <a:lnTo>
                    <a:pt x="190" y="176"/>
                  </a:lnTo>
                  <a:lnTo>
                    <a:pt x="186" y="171"/>
                  </a:lnTo>
                  <a:lnTo>
                    <a:pt x="181" y="165"/>
                  </a:lnTo>
                  <a:lnTo>
                    <a:pt x="176" y="160"/>
                  </a:lnTo>
                  <a:lnTo>
                    <a:pt x="172" y="156"/>
                  </a:lnTo>
                  <a:lnTo>
                    <a:pt x="169" y="153"/>
                  </a:lnTo>
                  <a:lnTo>
                    <a:pt x="165" y="152"/>
                  </a:lnTo>
                  <a:lnTo>
                    <a:pt x="161" y="151"/>
                  </a:lnTo>
                  <a:lnTo>
                    <a:pt x="157" y="150"/>
                  </a:lnTo>
                  <a:lnTo>
                    <a:pt x="154" y="148"/>
                  </a:lnTo>
                  <a:lnTo>
                    <a:pt x="148" y="144"/>
                  </a:lnTo>
                  <a:lnTo>
                    <a:pt x="145" y="141"/>
                  </a:lnTo>
                  <a:lnTo>
                    <a:pt x="143" y="139"/>
                  </a:lnTo>
                  <a:lnTo>
                    <a:pt x="142" y="138"/>
                  </a:lnTo>
                  <a:lnTo>
                    <a:pt x="143" y="137"/>
                  </a:lnTo>
                  <a:lnTo>
                    <a:pt x="145" y="137"/>
                  </a:lnTo>
                  <a:lnTo>
                    <a:pt x="147" y="136"/>
                  </a:lnTo>
                  <a:lnTo>
                    <a:pt x="147" y="135"/>
                  </a:lnTo>
                  <a:lnTo>
                    <a:pt x="147" y="133"/>
                  </a:lnTo>
                  <a:lnTo>
                    <a:pt x="145" y="131"/>
                  </a:lnTo>
                  <a:lnTo>
                    <a:pt x="138" y="125"/>
                  </a:lnTo>
                  <a:lnTo>
                    <a:pt x="134" y="122"/>
                  </a:lnTo>
                  <a:lnTo>
                    <a:pt x="133" y="122"/>
                  </a:lnTo>
                  <a:lnTo>
                    <a:pt x="133" y="118"/>
                  </a:lnTo>
                  <a:lnTo>
                    <a:pt x="133" y="116"/>
                  </a:lnTo>
                  <a:lnTo>
                    <a:pt x="132" y="115"/>
                  </a:lnTo>
                  <a:lnTo>
                    <a:pt x="130" y="114"/>
                  </a:lnTo>
                  <a:lnTo>
                    <a:pt x="131" y="115"/>
                  </a:lnTo>
                  <a:lnTo>
                    <a:pt x="131" y="116"/>
                  </a:lnTo>
                  <a:lnTo>
                    <a:pt x="126" y="109"/>
                  </a:lnTo>
                  <a:lnTo>
                    <a:pt x="119" y="102"/>
                  </a:lnTo>
                  <a:lnTo>
                    <a:pt x="118" y="101"/>
                  </a:lnTo>
                  <a:lnTo>
                    <a:pt x="114" y="97"/>
                  </a:lnTo>
                  <a:lnTo>
                    <a:pt x="108" y="91"/>
                  </a:lnTo>
                  <a:lnTo>
                    <a:pt x="103" y="86"/>
                  </a:lnTo>
                  <a:lnTo>
                    <a:pt x="99" y="81"/>
                  </a:lnTo>
                  <a:lnTo>
                    <a:pt x="99" y="82"/>
                  </a:lnTo>
                  <a:lnTo>
                    <a:pt x="89" y="74"/>
                  </a:lnTo>
                  <a:lnTo>
                    <a:pt x="79" y="64"/>
                  </a:lnTo>
                  <a:lnTo>
                    <a:pt x="73" y="59"/>
                  </a:lnTo>
                  <a:lnTo>
                    <a:pt x="67" y="52"/>
                  </a:lnTo>
                  <a:lnTo>
                    <a:pt x="60" y="46"/>
                  </a:lnTo>
                  <a:lnTo>
                    <a:pt x="54" y="40"/>
                  </a:lnTo>
                  <a:lnTo>
                    <a:pt x="45" y="34"/>
                  </a:lnTo>
                  <a:lnTo>
                    <a:pt x="34" y="28"/>
                  </a:lnTo>
                  <a:lnTo>
                    <a:pt x="25" y="22"/>
                  </a:lnTo>
                  <a:lnTo>
                    <a:pt x="23" y="21"/>
                  </a:lnTo>
                  <a:lnTo>
                    <a:pt x="21" y="19"/>
                  </a:lnTo>
                  <a:lnTo>
                    <a:pt x="22" y="20"/>
                  </a:lnTo>
                  <a:lnTo>
                    <a:pt x="22" y="21"/>
                  </a:lnTo>
                  <a:lnTo>
                    <a:pt x="20" y="20"/>
                  </a:lnTo>
                  <a:lnTo>
                    <a:pt x="19" y="19"/>
                  </a:lnTo>
                  <a:lnTo>
                    <a:pt x="19" y="18"/>
                  </a:lnTo>
                  <a:lnTo>
                    <a:pt x="17" y="17"/>
                  </a:lnTo>
                  <a:lnTo>
                    <a:pt x="15" y="15"/>
                  </a:lnTo>
                  <a:lnTo>
                    <a:pt x="15" y="14"/>
                  </a:lnTo>
                  <a:lnTo>
                    <a:pt x="14" y="13"/>
                  </a:lnTo>
                  <a:lnTo>
                    <a:pt x="8" y="10"/>
                  </a:lnTo>
                  <a:lnTo>
                    <a:pt x="0" y="4"/>
                  </a:lnTo>
                  <a:lnTo>
                    <a:pt x="0" y="3"/>
                  </a:lnTo>
                  <a:lnTo>
                    <a:pt x="1" y="4"/>
                  </a:lnTo>
                  <a:lnTo>
                    <a:pt x="3" y="5"/>
                  </a:lnTo>
                  <a:lnTo>
                    <a:pt x="6" y="7"/>
                  </a:lnTo>
                  <a:lnTo>
                    <a:pt x="9" y="9"/>
                  </a:lnTo>
                  <a:lnTo>
                    <a:pt x="11" y="11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9" y="22"/>
                  </a:lnTo>
                  <a:lnTo>
                    <a:pt x="41" y="31"/>
                  </a:lnTo>
                  <a:lnTo>
                    <a:pt x="42" y="32"/>
                  </a:lnTo>
                  <a:lnTo>
                    <a:pt x="43" y="33"/>
                  </a:lnTo>
                  <a:lnTo>
                    <a:pt x="44" y="33"/>
                  </a:lnTo>
                  <a:lnTo>
                    <a:pt x="45" y="33"/>
                  </a:lnTo>
                  <a:lnTo>
                    <a:pt x="45" y="33"/>
                  </a:lnTo>
                  <a:lnTo>
                    <a:pt x="45" y="33"/>
                  </a:lnTo>
                  <a:lnTo>
                    <a:pt x="36" y="23"/>
                  </a:lnTo>
                  <a:lnTo>
                    <a:pt x="26" y="15"/>
                  </a:lnTo>
                  <a:lnTo>
                    <a:pt x="14" y="8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solidFill>
                <a:srgbClr val="476655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vert="horz" wrap="square" lIns="91416" tIns="45708" rIns="91416" bIns="45708" numCol="1" anchor="t" anchorCtr="0" compatLnSpc="1"/>
            <a:lstStyle/>
            <a:p>
              <a:endParaRPr lang="en-US" sz="2400"/>
            </a:p>
          </p:txBody>
        </p:sp>
        <p:sp>
          <p:nvSpPr>
            <p:cNvPr id="97" name="Freeform 175">
              <a:extLst>
                <a:ext uri="{FF2B5EF4-FFF2-40B4-BE49-F238E27FC236}">
                  <a16:creationId xmlns:a16="http://schemas.microsoft.com/office/drawing/2014/main" id="{60C47BA6-3CC4-4D9D-A7DA-969110BE6EBE}"/>
                </a:ext>
              </a:extLst>
            </p:cNvPr>
            <p:cNvSpPr/>
            <p:nvPr/>
          </p:nvSpPr>
          <p:spPr bwMode="auto">
            <a:xfrm>
              <a:off x="3324042" y="3029495"/>
              <a:ext cx="198393" cy="589386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6" y="40"/>
                </a:cxn>
                <a:cxn ang="0">
                  <a:pos x="48" y="82"/>
                </a:cxn>
                <a:cxn ang="0">
                  <a:pos x="68" y="125"/>
                </a:cxn>
                <a:cxn ang="0">
                  <a:pos x="86" y="169"/>
                </a:cxn>
                <a:cxn ang="0">
                  <a:pos x="101" y="215"/>
                </a:cxn>
                <a:cxn ang="0">
                  <a:pos x="114" y="261"/>
                </a:cxn>
                <a:cxn ang="0">
                  <a:pos x="124" y="309"/>
                </a:cxn>
                <a:cxn ang="0">
                  <a:pos x="132" y="357"/>
                </a:cxn>
                <a:cxn ang="0">
                  <a:pos x="137" y="406"/>
                </a:cxn>
                <a:cxn ang="0">
                  <a:pos x="135" y="407"/>
                </a:cxn>
                <a:cxn ang="0">
                  <a:pos x="128" y="351"/>
                </a:cxn>
                <a:cxn ang="0">
                  <a:pos x="127" y="342"/>
                </a:cxn>
                <a:cxn ang="0">
                  <a:pos x="124" y="334"/>
                </a:cxn>
                <a:cxn ang="0">
                  <a:pos x="122" y="327"/>
                </a:cxn>
                <a:cxn ang="0">
                  <a:pos x="120" y="317"/>
                </a:cxn>
                <a:cxn ang="0">
                  <a:pos x="111" y="276"/>
                </a:cxn>
                <a:cxn ang="0">
                  <a:pos x="100" y="235"/>
                </a:cxn>
                <a:cxn ang="0">
                  <a:pos x="88" y="194"/>
                </a:cxn>
                <a:cxn ang="0">
                  <a:pos x="81" y="173"/>
                </a:cxn>
                <a:cxn ang="0">
                  <a:pos x="74" y="151"/>
                </a:cxn>
                <a:cxn ang="0">
                  <a:pos x="64" y="127"/>
                </a:cxn>
                <a:cxn ang="0">
                  <a:pos x="53" y="104"/>
                </a:cxn>
                <a:cxn ang="0">
                  <a:pos x="38" y="72"/>
                </a:cxn>
                <a:cxn ang="0">
                  <a:pos x="22" y="41"/>
                </a:cxn>
                <a:cxn ang="0">
                  <a:pos x="20" y="38"/>
                </a:cxn>
                <a:cxn ang="0">
                  <a:pos x="19" y="37"/>
                </a:cxn>
                <a:cxn ang="0">
                  <a:pos x="19" y="36"/>
                </a:cxn>
                <a:cxn ang="0">
                  <a:pos x="20" y="37"/>
                </a:cxn>
                <a:cxn ang="0">
                  <a:pos x="21" y="39"/>
                </a:cxn>
                <a:cxn ang="0">
                  <a:pos x="21" y="39"/>
                </a:cxn>
                <a:cxn ang="0">
                  <a:pos x="22" y="39"/>
                </a:cxn>
                <a:cxn ang="0">
                  <a:pos x="22" y="39"/>
                </a:cxn>
                <a:cxn ang="0">
                  <a:pos x="21" y="37"/>
                </a:cxn>
                <a:cxn ang="0">
                  <a:pos x="19" y="32"/>
                </a:cxn>
                <a:cxn ang="0">
                  <a:pos x="16" y="27"/>
                </a:cxn>
                <a:cxn ang="0">
                  <a:pos x="8" y="13"/>
                </a:cxn>
                <a:cxn ang="0">
                  <a:pos x="0" y="0"/>
                </a:cxn>
                <a:cxn ang="0">
                  <a:pos x="2" y="0"/>
                </a:cxn>
              </a:cxnLst>
              <a:rect l="0" t="0" r="r" b="b"/>
              <a:pathLst>
                <a:path w="137" h="407">
                  <a:moveTo>
                    <a:pt x="2" y="0"/>
                  </a:moveTo>
                  <a:lnTo>
                    <a:pt x="26" y="40"/>
                  </a:lnTo>
                  <a:lnTo>
                    <a:pt x="48" y="82"/>
                  </a:lnTo>
                  <a:lnTo>
                    <a:pt x="68" y="125"/>
                  </a:lnTo>
                  <a:lnTo>
                    <a:pt x="86" y="169"/>
                  </a:lnTo>
                  <a:lnTo>
                    <a:pt x="101" y="215"/>
                  </a:lnTo>
                  <a:lnTo>
                    <a:pt x="114" y="261"/>
                  </a:lnTo>
                  <a:lnTo>
                    <a:pt x="124" y="309"/>
                  </a:lnTo>
                  <a:lnTo>
                    <a:pt x="132" y="357"/>
                  </a:lnTo>
                  <a:lnTo>
                    <a:pt x="137" y="406"/>
                  </a:lnTo>
                  <a:lnTo>
                    <a:pt x="135" y="407"/>
                  </a:lnTo>
                  <a:lnTo>
                    <a:pt x="128" y="351"/>
                  </a:lnTo>
                  <a:lnTo>
                    <a:pt x="127" y="342"/>
                  </a:lnTo>
                  <a:lnTo>
                    <a:pt x="124" y="334"/>
                  </a:lnTo>
                  <a:lnTo>
                    <a:pt x="122" y="327"/>
                  </a:lnTo>
                  <a:lnTo>
                    <a:pt x="120" y="317"/>
                  </a:lnTo>
                  <a:lnTo>
                    <a:pt x="111" y="276"/>
                  </a:lnTo>
                  <a:lnTo>
                    <a:pt x="100" y="235"/>
                  </a:lnTo>
                  <a:lnTo>
                    <a:pt x="88" y="194"/>
                  </a:lnTo>
                  <a:lnTo>
                    <a:pt x="81" y="173"/>
                  </a:lnTo>
                  <a:lnTo>
                    <a:pt x="74" y="151"/>
                  </a:lnTo>
                  <a:lnTo>
                    <a:pt x="64" y="127"/>
                  </a:lnTo>
                  <a:lnTo>
                    <a:pt x="53" y="104"/>
                  </a:lnTo>
                  <a:lnTo>
                    <a:pt x="38" y="72"/>
                  </a:lnTo>
                  <a:lnTo>
                    <a:pt x="22" y="41"/>
                  </a:lnTo>
                  <a:lnTo>
                    <a:pt x="20" y="38"/>
                  </a:lnTo>
                  <a:lnTo>
                    <a:pt x="19" y="37"/>
                  </a:lnTo>
                  <a:lnTo>
                    <a:pt x="19" y="36"/>
                  </a:lnTo>
                  <a:lnTo>
                    <a:pt x="20" y="37"/>
                  </a:lnTo>
                  <a:lnTo>
                    <a:pt x="21" y="39"/>
                  </a:lnTo>
                  <a:lnTo>
                    <a:pt x="21" y="39"/>
                  </a:lnTo>
                  <a:lnTo>
                    <a:pt x="22" y="39"/>
                  </a:lnTo>
                  <a:lnTo>
                    <a:pt x="22" y="39"/>
                  </a:lnTo>
                  <a:lnTo>
                    <a:pt x="21" y="37"/>
                  </a:lnTo>
                  <a:lnTo>
                    <a:pt x="19" y="32"/>
                  </a:lnTo>
                  <a:lnTo>
                    <a:pt x="16" y="27"/>
                  </a:lnTo>
                  <a:lnTo>
                    <a:pt x="8" y="13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solidFill>
                <a:srgbClr val="476655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vert="horz" wrap="square" lIns="91416" tIns="45708" rIns="91416" bIns="45708" numCol="1" anchor="t" anchorCtr="0" compatLnSpc="1"/>
            <a:lstStyle/>
            <a:p>
              <a:endParaRPr lang="en-US" sz="2400"/>
            </a:p>
          </p:txBody>
        </p:sp>
      </p:grpSp>
      <p:sp>
        <p:nvSpPr>
          <p:cNvPr id="103" name="TextBox 102">
            <a:extLst>
              <a:ext uri="{FF2B5EF4-FFF2-40B4-BE49-F238E27FC236}">
                <a16:creationId xmlns:a16="http://schemas.microsoft.com/office/drawing/2014/main" id="{4449670A-2924-42AA-9AED-52F7C0A96A6A}"/>
              </a:ext>
            </a:extLst>
          </p:cNvPr>
          <p:cNvSpPr txBox="1"/>
          <p:nvPr/>
        </p:nvSpPr>
        <p:spPr>
          <a:xfrm>
            <a:off x="10591800" y="164302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grpSp>
        <p:nvGrpSpPr>
          <p:cNvPr id="104" name="Group 106">
            <a:extLst>
              <a:ext uri="{FF2B5EF4-FFF2-40B4-BE49-F238E27FC236}">
                <a16:creationId xmlns:a16="http://schemas.microsoft.com/office/drawing/2014/main" id="{1B1A0451-C28D-4B1B-B0B8-D542637F6285}"/>
              </a:ext>
            </a:extLst>
          </p:cNvPr>
          <p:cNvGrpSpPr/>
          <p:nvPr/>
        </p:nvGrpSpPr>
        <p:grpSpPr>
          <a:xfrm>
            <a:off x="7818004" y="3276292"/>
            <a:ext cx="8822118" cy="1483564"/>
            <a:chOff x="4113734" y="1462930"/>
            <a:chExt cx="7043108" cy="1122088"/>
          </a:xfrm>
        </p:grpSpPr>
        <p:sp>
          <p:nvSpPr>
            <p:cNvPr id="105" name="Rectangle 3">
              <a:extLst>
                <a:ext uri="{FF2B5EF4-FFF2-40B4-BE49-F238E27FC236}">
                  <a16:creationId xmlns:a16="http://schemas.microsoft.com/office/drawing/2014/main" id="{8BA789ED-C0D6-41CE-A14A-3B036BB263DC}"/>
                </a:ext>
              </a:extLst>
            </p:cNvPr>
            <p:cNvSpPr/>
            <p:nvPr/>
          </p:nvSpPr>
          <p:spPr>
            <a:xfrm>
              <a:off x="4690885" y="1471730"/>
              <a:ext cx="6465957" cy="1104489"/>
            </a:xfrm>
            <a:prstGeom prst="rect">
              <a:avLst/>
            </a:prstGeom>
            <a:gradFill>
              <a:gsLst>
                <a:gs pos="37000">
                  <a:schemeClr val="bg1">
                    <a:lumMod val="75000"/>
                    <a:alpha val="31000"/>
                  </a:schemeClr>
                </a:gs>
                <a:gs pos="5000">
                  <a:schemeClr val="bg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DD256A74-293F-44D3-BCB3-FAFEAA29D20A}"/>
                </a:ext>
              </a:extLst>
            </p:cNvPr>
            <p:cNvSpPr txBox="1"/>
            <p:nvPr/>
          </p:nvSpPr>
          <p:spPr>
            <a:xfrm>
              <a:off x="5235822" y="1662106"/>
              <a:ext cx="5736374" cy="72163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ru-RU" sz="2800" b="1" dirty="0">
                  <a:solidFill>
                    <a:schemeClr val="bg1"/>
                  </a:solidFill>
                </a:rPr>
                <a:t>Первый в мире неинвазивный комплекс для контроля глюкозы</a:t>
              </a:r>
              <a:endParaRPr lang="en-US" sz="2800" b="1" dirty="0">
                <a:solidFill>
                  <a:schemeClr val="bg1"/>
                </a:solidFill>
              </a:endParaRPr>
            </a:p>
          </p:txBody>
        </p:sp>
        <p:sp>
          <p:nvSpPr>
            <p:cNvPr id="107" name="Oval 102">
              <a:extLst>
                <a:ext uri="{FF2B5EF4-FFF2-40B4-BE49-F238E27FC236}">
                  <a16:creationId xmlns:a16="http://schemas.microsoft.com/office/drawing/2014/main" id="{1B1C30CB-97BC-427C-81EC-524400FA111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113734" y="1462930"/>
              <a:ext cx="1122088" cy="1122088"/>
            </a:xfrm>
            <a:prstGeom prst="ellipse">
              <a:avLst/>
            </a:prstGeom>
            <a:solidFill>
              <a:srgbClr val="476655"/>
            </a:solidFill>
            <a:ln>
              <a:solidFill>
                <a:srgbClr val="476655"/>
              </a:solidFill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71981" tIns="91416" rIns="71981" bIns="91416" numCol="1" anchor="ctr" anchorCtr="1" compatLnSpc="1"/>
            <a:lstStyle/>
            <a:p>
              <a:r>
                <a:rPr lang="en-US" sz="4400" kern="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</p:grpSp>
      <p:grpSp>
        <p:nvGrpSpPr>
          <p:cNvPr id="108" name="Group 5">
            <a:extLst>
              <a:ext uri="{FF2B5EF4-FFF2-40B4-BE49-F238E27FC236}">
                <a16:creationId xmlns:a16="http://schemas.microsoft.com/office/drawing/2014/main" id="{FBB8FBFA-7D69-4B08-BABE-C685EC71E5FF}"/>
              </a:ext>
            </a:extLst>
          </p:cNvPr>
          <p:cNvGrpSpPr/>
          <p:nvPr/>
        </p:nvGrpSpPr>
        <p:grpSpPr>
          <a:xfrm>
            <a:off x="8544330" y="5363771"/>
            <a:ext cx="8951234" cy="1530203"/>
            <a:chOff x="4878898" y="3243971"/>
            <a:chExt cx="7033000" cy="1129014"/>
          </a:xfrm>
        </p:grpSpPr>
        <p:sp>
          <p:nvSpPr>
            <p:cNvPr id="109" name="Rectangle 18">
              <a:extLst>
                <a:ext uri="{FF2B5EF4-FFF2-40B4-BE49-F238E27FC236}">
                  <a16:creationId xmlns:a16="http://schemas.microsoft.com/office/drawing/2014/main" id="{93479AA9-A9F0-497B-9B02-D530DBD2BD07}"/>
                </a:ext>
              </a:extLst>
            </p:cNvPr>
            <p:cNvSpPr/>
            <p:nvPr/>
          </p:nvSpPr>
          <p:spPr>
            <a:xfrm>
              <a:off x="5447627" y="3268786"/>
              <a:ext cx="6464271" cy="1104199"/>
            </a:xfrm>
            <a:prstGeom prst="rect">
              <a:avLst/>
            </a:prstGeom>
            <a:gradFill>
              <a:gsLst>
                <a:gs pos="37000">
                  <a:schemeClr val="bg1">
                    <a:lumMod val="75000"/>
                    <a:alpha val="31000"/>
                  </a:schemeClr>
                </a:gs>
                <a:gs pos="5000">
                  <a:schemeClr val="bg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EF1FDFDD-A86F-44F5-A6D4-A5391A9AA1AA}"/>
                </a:ext>
              </a:extLst>
            </p:cNvPr>
            <p:cNvSpPr txBox="1"/>
            <p:nvPr/>
          </p:nvSpPr>
          <p:spPr>
            <a:xfrm>
              <a:off x="6048237" y="3480260"/>
              <a:ext cx="4496183" cy="68125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ru-RU" sz="2700" b="1" dirty="0">
                  <a:solidFill>
                    <a:schemeClr val="bg1"/>
                  </a:solidFill>
                </a:rPr>
                <a:t>Патентованная технология </a:t>
              </a:r>
              <a:r>
                <a:rPr lang="ru-RU" sz="2700" b="1" dirty="0" err="1">
                  <a:solidFill>
                    <a:schemeClr val="bg1"/>
                  </a:solidFill>
                </a:rPr>
                <a:t>рамановской</a:t>
              </a:r>
              <a:r>
                <a:rPr lang="ru-RU" sz="2700" b="1" dirty="0">
                  <a:solidFill>
                    <a:schemeClr val="bg1"/>
                  </a:solidFill>
                </a:rPr>
                <a:t> спектроскопии</a:t>
              </a:r>
              <a:endParaRPr lang="en-US" sz="2700" b="1" dirty="0">
                <a:solidFill>
                  <a:schemeClr val="bg1"/>
                </a:solidFill>
              </a:endParaRPr>
            </a:p>
          </p:txBody>
        </p:sp>
        <p:sp>
          <p:nvSpPr>
            <p:cNvPr id="111" name="Oval 104">
              <a:extLst>
                <a:ext uri="{FF2B5EF4-FFF2-40B4-BE49-F238E27FC236}">
                  <a16:creationId xmlns:a16="http://schemas.microsoft.com/office/drawing/2014/main" id="{45F4CDF1-CF04-4DF9-B44A-FE9D3057918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878898" y="3243971"/>
              <a:ext cx="1121795" cy="1121795"/>
            </a:xfrm>
            <a:prstGeom prst="ellipse">
              <a:avLst/>
            </a:prstGeom>
            <a:solidFill>
              <a:srgbClr val="476655"/>
            </a:solidFill>
            <a:ln>
              <a:solidFill>
                <a:srgbClr val="476655"/>
              </a:solidFill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71981" tIns="91416" rIns="71981" bIns="91416" numCol="1" anchor="ctr" anchorCtr="1" compatLnSpc="1"/>
            <a:lstStyle/>
            <a:p>
              <a:r>
                <a:rPr lang="en-US" sz="4400" kern="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</p:grpSp>
      <p:grpSp>
        <p:nvGrpSpPr>
          <p:cNvPr id="112" name="Group 6">
            <a:extLst>
              <a:ext uri="{FF2B5EF4-FFF2-40B4-BE49-F238E27FC236}">
                <a16:creationId xmlns:a16="http://schemas.microsoft.com/office/drawing/2014/main" id="{1EF4B30F-9821-48CB-9CED-17E46133529D}"/>
              </a:ext>
            </a:extLst>
          </p:cNvPr>
          <p:cNvGrpSpPr/>
          <p:nvPr/>
        </p:nvGrpSpPr>
        <p:grpSpPr>
          <a:xfrm>
            <a:off x="7974374" y="7599639"/>
            <a:ext cx="9317177" cy="1582260"/>
            <a:chOff x="4097345" y="5014193"/>
            <a:chExt cx="7032998" cy="1125634"/>
          </a:xfrm>
        </p:grpSpPr>
        <p:sp>
          <p:nvSpPr>
            <p:cNvPr id="113" name="Rectangle 111">
              <a:extLst>
                <a:ext uri="{FF2B5EF4-FFF2-40B4-BE49-F238E27FC236}">
                  <a16:creationId xmlns:a16="http://schemas.microsoft.com/office/drawing/2014/main" id="{AA701B56-58D7-4D22-B17D-C5A1E825F9DE}"/>
                </a:ext>
              </a:extLst>
            </p:cNvPr>
            <p:cNvSpPr/>
            <p:nvPr/>
          </p:nvSpPr>
          <p:spPr>
            <a:xfrm>
              <a:off x="4666071" y="5035626"/>
              <a:ext cx="6464272" cy="1104201"/>
            </a:xfrm>
            <a:prstGeom prst="rect">
              <a:avLst/>
            </a:prstGeom>
            <a:gradFill>
              <a:gsLst>
                <a:gs pos="37000">
                  <a:schemeClr val="bg1">
                    <a:lumMod val="75000"/>
                    <a:alpha val="31000"/>
                  </a:schemeClr>
                </a:gs>
                <a:gs pos="5000">
                  <a:schemeClr val="bg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6FDEF796-281F-4590-A274-5DE8812C2DE1}"/>
                </a:ext>
              </a:extLst>
            </p:cNvPr>
            <p:cNvSpPr txBox="1"/>
            <p:nvPr/>
          </p:nvSpPr>
          <p:spPr>
            <a:xfrm>
              <a:off x="5463030" y="5388978"/>
              <a:ext cx="5277737" cy="37222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ru-RU" sz="2800" b="1" dirty="0">
                  <a:solidFill>
                    <a:schemeClr val="bg1"/>
                  </a:solidFill>
                </a:rPr>
                <a:t>Интеграция с ЕГИСЗ</a:t>
              </a:r>
            </a:p>
          </p:txBody>
        </p:sp>
        <p:sp>
          <p:nvSpPr>
            <p:cNvPr id="115" name="Oval 113">
              <a:extLst>
                <a:ext uri="{FF2B5EF4-FFF2-40B4-BE49-F238E27FC236}">
                  <a16:creationId xmlns:a16="http://schemas.microsoft.com/office/drawing/2014/main" id="{B045D1F8-D98A-44A6-A194-780641F670E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097345" y="5014193"/>
              <a:ext cx="1121795" cy="1121795"/>
            </a:xfrm>
            <a:prstGeom prst="ellipse">
              <a:avLst/>
            </a:prstGeom>
            <a:solidFill>
              <a:srgbClr val="476655"/>
            </a:solidFill>
            <a:ln>
              <a:solidFill>
                <a:srgbClr val="476655"/>
              </a:solidFill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71981" tIns="91416" rIns="71981" bIns="91416" numCol="1" anchor="ctr" anchorCtr="1" compatLnSpc="1"/>
            <a:lstStyle/>
            <a:p>
              <a:r>
                <a:rPr lang="en-US" sz="4400" kern="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</a:p>
          </p:txBody>
        </p:sp>
      </p:grpSp>
      <p:sp>
        <p:nvSpPr>
          <p:cNvPr id="117" name="TextBox 116">
            <a:extLst>
              <a:ext uri="{FF2B5EF4-FFF2-40B4-BE49-F238E27FC236}">
                <a16:creationId xmlns:a16="http://schemas.microsoft.com/office/drawing/2014/main" id="{8494A8FD-B951-4B2C-9775-611EEDAE9AC3}"/>
              </a:ext>
            </a:extLst>
          </p:cNvPr>
          <p:cNvSpPr txBox="1"/>
          <p:nvPr/>
        </p:nvSpPr>
        <p:spPr>
          <a:xfrm>
            <a:off x="468972" y="95685"/>
            <a:ext cx="16496935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8000" b="1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Революционное решение в области мониторинга диабета</a:t>
            </a:r>
          </a:p>
        </p:txBody>
      </p:sp>
      <p:sp>
        <p:nvSpPr>
          <p:cNvPr id="118" name="Donut 101">
            <a:extLst>
              <a:ext uri="{FF2B5EF4-FFF2-40B4-BE49-F238E27FC236}">
                <a16:creationId xmlns:a16="http://schemas.microsoft.com/office/drawing/2014/main" id="{AEFBCDDB-C976-4287-AEF6-9926835FD5AE}"/>
              </a:ext>
            </a:extLst>
          </p:cNvPr>
          <p:cNvSpPr/>
          <p:nvPr/>
        </p:nvSpPr>
        <p:spPr>
          <a:xfrm>
            <a:off x="1716704" y="2921928"/>
            <a:ext cx="6344739" cy="6399030"/>
          </a:xfrm>
          <a:prstGeom prst="donut">
            <a:avLst>
              <a:gd name="adj" fmla="val 1514"/>
            </a:avLst>
          </a:prstGeom>
          <a:gradFill>
            <a:gsLst>
              <a:gs pos="16000">
                <a:schemeClr val="bg1">
                  <a:lumMod val="85000"/>
                </a:schemeClr>
              </a:gs>
              <a:gs pos="87000">
                <a:schemeClr val="bg1">
                  <a:lumMod val="65000"/>
                  <a:alpha val="52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Прямоугольник 64">
            <a:extLst>
              <a:ext uri="{FF2B5EF4-FFF2-40B4-BE49-F238E27FC236}">
                <a16:creationId xmlns:a16="http://schemas.microsoft.com/office/drawing/2014/main" id="{49ABBA83-DD32-4D4B-ACC8-29F92DAA04C3}"/>
              </a:ext>
            </a:extLst>
          </p:cNvPr>
          <p:cNvSpPr/>
          <p:nvPr/>
        </p:nvSpPr>
        <p:spPr>
          <a:xfrm>
            <a:off x="0" y="0"/>
            <a:ext cx="18284940" cy="10287000"/>
          </a:xfrm>
          <a:prstGeom prst="rect">
            <a:avLst/>
          </a:prstGeom>
          <a:solidFill>
            <a:srgbClr val="47665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3" name="Round Diagonal Corner Rectangle 2">
            <a:extLst>
              <a:ext uri="{FF2B5EF4-FFF2-40B4-BE49-F238E27FC236}">
                <a16:creationId xmlns:a16="http://schemas.microsoft.com/office/drawing/2014/main" id="{E4BA1750-D6E1-410B-A6B9-7EB7024A6EB5}"/>
              </a:ext>
            </a:extLst>
          </p:cNvPr>
          <p:cNvSpPr/>
          <p:nvPr/>
        </p:nvSpPr>
        <p:spPr>
          <a:xfrm>
            <a:off x="9144000" y="4120112"/>
            <a:ext cx="3171994" cy="3113576"/>
          </a:xfrm>
          <a:prstGeom prst="round2DiagRect">
            <a:avLst/>
          </a:prstGeom>
          <a:solidFill>
            <a:srgbClr val="476655"/>
          </a:solidFill>
          <a:ln w="57150">
            <a:solidFill>
              <a:schemeClr val="bg1"/>
            </a:solidFill>
          </a:ln>
          <a:effectLst>
            <a:glow rad="279400">
              <a:schemeClr val="tx1">
                <a:alpha val="21000"/>
              </a:schemeClr>
            </a:glow>
            <a:outerShdw blurRad="50800" dist="101600" dir="15660000" sx="105000" sy="105000" algn="tl" rotWithShape="0">
              <a:prstClr val="black">
                <a:alpha val="87000"/>
              </a:prstClr>
            </a:outerShdw>
            <a:reflection endPos="9000" dist="50800" dir="5400000" sy="-100000" algn="bl" rotWithShape="0"/>
            <a:softEdge rad="0"/>
          </a:effectLst>
          <a:scene3d>
            <a:camera prst="orthographicFront"/>
            <a:lightRig rig="threePt" dir="t"/>
          </a:scene3d>
          <a:sp3d>
            <a:bevelT w="88900" h="101600"/>
            <a:bevelB w="88900" h="1016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 sz="6000" baseline="300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" name="Round Diagonal Corner Rectangle 3">
            <a:extLst>
              <a:ext uri="{FF2B5EF4-FFF2-40B4-BE49-F238E27FC236}">
                <a16:creationId xmlns:a16="http://schemas.microsoft.com/office/drawing/2014/main" id="{36D977B8-3979-45DB-95F9-CFE9DAD096C1}"/>
              </a:ext>
            </a:extLst>
          </p:cNvPr>
          <p:cNvSpPr/>
          <p:nvPr/>
        </p:nvSpPr>
        <p:spPr>
          <a:xfrm>
            <a:off x="6682649" y="5676900"/>
            <a:ext cx="2391448" cy="2491878"/>
          </a:xfrm>
          <a:prstGeom prst="round2DiagRect">
            <a:avLst/>
          </a:prstGeom>
          <a:solidFill>
            <a:srgbClr val="759F88"/>
          </a:solidFill>
          <a:ln w="57150">
            <a:solidFill>
              <a:srgbClr val="476655"/>
            </a:solidFill>
          </a:ln>
          <a:effectLst>
            <a:glow rad="304800">
              <a:schemeClr val="accent1">
                <a:alpha val="15000"/>
              </a:schemeClr>
            </a:glow>
            <a:outerShdw blurRad="114300" dir="840000" sx="110000" sy="110000" algn="tl" rotWithShape="0">
              <a:prstClr val="black"/>
            </a:outerShdw>
            <a:reflection endPos="0" dir="5400000" sy="-100000" algn="bl" rotWithShape="0"/>
            <a:softEdge rad="63500"/>
          </a:effectLst>
          <a:scene3d>
            <a:camera prst="orthographicFront"/>
            <a:lightRig rig="threePt" dir="t"/>
          </a:scene3d>
          <a:sp3d extrusionH="12700">
            <a:bevelT w="44450" h="95250"/>
            <a:bevelB w="12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 sz="4000" baseline="300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Round Diagonal Corner Rectangle 4">
            <a:extLst>
              <a:ext uri="{FF2B5EF4-FFF2-40B4-BE49-F238E27FC236}">
                <a16:creationId xmlns:a16="http://schemas.microsoft.com/office/drawing/2014/main" id="{5655AF6F-E583-46B4-9EDC-943A049DA16D}"/>
              </a:ext>
            </a:extLst>
          </p:cNvPr>
          <p:cNvSpPr/>
          <p:nvPr/>
        </p:nvSpPr>
        <p:spPr>
          <a:xfrm flipH="1">
            <a:off x="6990237" y="3686884"/>
            <a:ext cx="2013957" cy="1846431"/>
          </a:xfrm>
          <a:prstGeom prst="round2DiagRect">
            <a:avLst/>
          </a:prstGeom>
          <a:solidFill>
            <a:schemeClr val="bg1"/>
          </a:solidFill>
          <a:ln w="57150">
            <a:solidFill>
              <a:srgbClr val="476655"/>
            </a:solidFill>
          </a:ln>
          <a:effectLst>
            <a:outerShdw blurRad="50800" dist="38100" dir="15240000" sx="110000" sy="110000" algn="tl" rotWithShape="0">
              <a:prstClr val="black">
                <a:alpha val="6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 sz="2400" baseline="300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" name="Rectangle 6">
            <a:extLst>
              <a:ext uri="{FF2B5EF4-FFF2-40B4-BE49-F238E27FC236}">
                <a16:creationId xmlns:a16="http://schemas.microsoft.com/office/drawing/2014/main" id="{B299DE8E-6AD5-4051-9D10-0CFAFECAD015}"/>
              </a:ext>
            </a:extLst>
          </p:cNvPr>
          <p:cNvSpPr/>
          <p:nvPr/>
        </p:nvSpPr>
        <p:spPr>
          <a:xfrm>
            <a:off x="1600200" y="3825269"/>
            <a:ext cx="46482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914400"/>
            <a:r>
              <a:rPr lang="ru-RU" sz="36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463 млн диабетиков в мире (рост на 50% за 5 лет)</a:t>
            </a:r>
            <a:endParaRPr lang="en-US" sz="2800" dirty="0">
              <a:solidFill>
                <a:schemeClr val="bg1"/>
              </a:solidFill>
              <a:latin typeface="Cambria Math" panose="02040503050406030204" pitchFamily="18" charset="0"/>
              <a:ea typeface="Cambria Math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87" name="Rectangle 7">
            <a:extLst>
              <a:ext uri="{FF2B5EF4-FFF2-40B4-BE49-F238E27FC236}">
                <a16:creationId xmlns:a16="http://schemas.microsoft.com/office/drawing/2014/main" id="{9792BFB3-0B61-4B92-A12F-8379483EDD3D}"/>
              </a:ext>
            </a:extLst>
          </p:cNvPr>
          <p:cNvSpPr/>
          <p:nvPr/>
        </p:nvSpPr>
        <p:spPr>
          <a:xfrm>
            <a:off x="1828800" y="6138009"/>
            <a:ext cx="44196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914400"/>
            <a:r>
              <a:rPr lang="ru-RU" sz="36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Существующие решения неудобны и неточны</a:t>
            </a:r>
            <a:endParaRPr lang="en-US" sz="2800" dirty="0">
              <a:solidFill>
                <a:schemeClr val="bg1"/>
              </a:solidFill>
              <a:latin typeface="Cambria Math" panose="02040503050406030204" pitchFamily="18" charset="0"/>
              <a:ea typeface="Cambria Math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88" name="Rectangle 8">
            <a:extLst>
              <a:ext uri="{FF2B5EF4-FFF2-40B4-BE49-F238E27FC236}">
                <a16:creationId xmlns:a16="http://schemas.microsoft.com/office/drawing/2014/main" id="{93D6FE65-5A97-4CD4-A324-2A42D613EE45}"/>
              </a:ext>
            </a:extLst>
          </p:cNvPr>
          <p:cNvSpPr/>
          <p:nvPr/>
        </p:nvSpPr>
        <p:spPr>
          <a:xfrm>
            <a:off x="12649200" y="4748485"/>
            <a:ext cx="3657600" cy="175432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defTabSz="914400"/>
            <a:r>
              <a:rPr lang="ru-RU" sz="36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Отсутствие комплексного мониторинга</a:t>
            </a:r>
            <a:endParaRPr lang="en-US" sz="2800" dirty="0">
              <a:solidFill>
                <a:schemeClr val="bg1"/>
              </a:solidFill>
              <a:latin typeface="Cambria Math" panose="02040503050406030204" pitchFamily="18" charset="0"/>
              <a:ea typeface="Cambria Math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EF2377E6-C582-41B3-86AF-85A977D99E2F}"/>
              </a:ext>
            </a:extLst>
          </p:cNvPr>
          <p:cNvSpPr txBox="1"/>
          <p:nvPr/>
        </p:nvSpPr>
        <p:spPr>
          <a:xfrm>
            <a:off x="4543425" y="538164"/>
            <a:ext cx="92011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0" b="1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ПРОБЛЕМЫ РЫНКА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823ADC85-866B-4DCF-B58E-FE7FDD309021}"/>
              </a:ext>
            </a:extLst>
          </p:cNvPr>
          <p:cNvSpPr txBox="1"/>
          <p:nvPr/>
        </p:nvSpPr>
        <p:spPr>
          <a:xfrm>
            <a:off x="5055755" y="1707249"/>
            <a:ext cx="8572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Миллионы людей страдают от диабета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E512602-9DC9-4979-ABB7-5B34A4906C60}"/>
              </a:ext>
            </a:extLst>
          </p:cNvPr>
          <p:cNvSpPr/>
          <p:nvPr/>
        </p:nvSpPr>
        <p:spPr>
          <a:xfrm>
            <a:off x="7792406" y="0"/>
            <a:ext cx="10556553" cy="10287000"/>
          </a:xfrm>
          <a:prstGeom prst="rect">
            <a:avLst/>
          </a:prstGeom>
          <a:solidFill>
            <a:srgbClr val="476655"/>
          </a:solidFill>
          <a:ln>
            <a:solidFill>
              <a:srgbClr val="47665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5E22F07-20D9-4A8D-BCAA-835065A5563E}"/>
              </a:ext>
            </a:extLst>
          </p:cNvPr>
          <p:cNvSpPr txBox="1"/>
          <p:nvPr/>
        </p:nvSpPr>
        <p:spPr>
          <a:xfrm>
            <a:off x="9401688" y="259208"/>
            <a:ext cx="801052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0" b="1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НАШЕ РЕШЕНИЕ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E6EF852-50D9-4DFF-A5E3-2AD30EA89ADD}"/>
              </a:ext>
            </a:extLst>
          </p:cNvPr>
          <p:cNvSpPr txBox="1"/>
          <p:nvPr/>
        </p:nvSpPr>
        <p:spPr>
          <a:xfrm>
            <a:off x="9291637" y="1827475"/>
            <a:ext cx="8010527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/>
            <a:r>
              <a:rPr lang="ru-RU" sz="4400" b="1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Инновационное устройство </a:t>
            </a:r>
            <a:r>
              <a:rPr lang="ru-RU" sz="44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с уникальными преимуществами</a:t>
            </a:r>
            <a:endParaRPr lang="en-US" sz="4400" dirty="0">
              <a:solidFill>
                <a:schemeClr val="bg1"/>
              </a:solidFill>
              <a:latin typeface="Cambria Math" panose="02040503050406030204" pitchFamily="18" charset="0"/>
              <a:ea typeface="Cambria Math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25" name="Rectangle 16">
            <a:extLst>
              <a:ext uri="{FF2B5EF4-FFF2-40B4-BE49-F238E27FC236}">
                <a16:creationId xmlns:a16="http://schemas.microsoft.com/office/drawing/2014/main" id="{174F1F7B-6F73-4F41-A532-85433F9F3412}"/>
              </a:ext>
            </a:extLst>
          </p:cNvPr>
          <p:cNvSpPr/>
          <p:nvPr/>
        </p:nvSpPr>
        <p:spPr>
          <a:xfrm>
            <a:off x="3605211" y="1374770"/>
            <a:ext cx="335011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ru-RU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Неинвазивный мониторинг глюкозы</a:t>
            </a:r>
            <a:endParaRPr lang="en-US" sz="3200" b="1" dirty="0">
              <a:solidFill>
                <a:schemeClr val="tx1">
                  <a:lumMod val="65000"/>
                  <a:lumOff val="35000"/>
                </a:schemeClr>
              </a:solidFill>
              <a:latin typeface="Cambria Math" panose="02040503050406030204" pitchFamily="18" charset="0"/>
              <a:ea typeface="Cambria Math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26" name="Rectangle 17">
            <a:extLst>
              <a:ext uri="{FF2B5EF4-FFF2-40B4-BE49-F238E27FC236}">
                <a16:creationId xmlns:a16="http://schemas.microsoft.com/office/drawing/2014/main" id="{D21F2928-AD1B-4D01-9F08-FE2921D76D4F}"/>
              </a:ext>
            </a:extLst>
          </p:cNvPr>
          <p:cNvSpPr/>
          <p:nvPr/>
        </p:nvSpPr>
        <p:spPr>
          <a:xfrm>
            <a:off x="3489393" y="4253083"/>
            <a:ext cx="335011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ru-RU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Комплексный анализ </a:t>
            </a:r>
            <a:r>
              <a:rPr lang="ru-RU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биомаркеров</a:t>
            </a:r>
            <a:endParaRPr lang="en-US" sz="3200" b="1" dirty="0">
              <a:solidFill>
                <a:schemeClr val="tx1">
                  <a:lumMod val="65000"/>
                  <a:lumOff val="35000"/>
                </a:schemeClr>
              </a:solidFill>
              <a:latin typeface="Cambria Math" panose="02040503050406030204" pitchFamily="18" charset="0"/>
              <a:ea typeface="Cambria Math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27" name="Rectangle 18">
            <a:extLst>
              <a:ext uri="{FF2B5EF4-FFF2-40B4-BE49-F238E27FC236}">
                <a16:creationId xmlns:a16="http://schemas.microsoft.com/office/drawing/2014/main" id="{75678262-75F5-47F6-90F4-DCC6A06A3195}"/>
              </a:ext>
            </a:extLst>
          </p:cNvPr>
          <p:cNvSpPr/>
          <p:nvPr/>
        </p:nvSpPr>
        <p:spPr>
          <a:xfrm>
            <a:off x="3562454" y="7058503"/>
            <a:ext cx="335011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ru-RU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Автоматическая интеграция с медицинскими системами</a:t>
            </a:r>
            <a:endParaRPr lang="en-US" sz="3200" b="1" dirty="0">
              <a:solidFill>
                <a:schemeClr val="tx1">
                  <a:lumMod val="65000"/>
                  <a:lumOff val="35000"/>
                </a:schemeClr>
              </a:solidFill>
              <a:latin typeface="Cambria Math" panose="02040503050406030204" pitchFamily="18" charset="0"/>
              <a:ea typeface="Cambria Math" panose="02040503050406030204" pitchFamily="18" charset="0"/>
              <a:cs typeface="Arial" panose="020B0604020202020204" pitchFamily="34" charset="0"/>
            </a:endParaRPr>
          </a:p>
        </p:txBody>
      </p:sp>
      <p:grpSp>
        <p:nvGrpSpPr>
          <p:cNvPr id="28" name="Group 52">
            <a:extLst>
              <a:ext uri="{FF2B5EF4-FFF2-40B4-BE49-F238E27FC236}">
                <a16:creationId xmlns:a16="http://schemas.microsoft.com/office/drawing/2014/main" id="{634E3EAC-C8B0-4EB5-B2CE-24455C7D1E73}"/>
              </a:ext>
            </a:extLst>
          </p:cNvPr>
          <p:cNvGrpSpPr/>
          <p:nvPr/>
        </p:nvGrpSpPr>
        <p:grpSpPr>
          <a:xfrm>
            <a:off x="1373590" y="1070416"/>
            <a:ext cx="1904933" cy="1938992"/>
            <a:chOff x="1078752" y="2716220"/>
            <a:chExt cx="822960" cy="822960"/>
          </a:xfrm>
        </p:grpSpPr>
        <p:sp>
          <p:nvSpPr>
            <p:cNvPr id="29" name="Rounded Rectangle 13">
              <a:extLst>
                <a:ext uri="{FF2B5EF4-FFF2-40B4-BE49-F238E27FC236}">
                  <a16:creationId xmlns:a16="http://schemas.microsoft.com/office/drawing/2014/main" id="{E166BDA6-2A25-48D7-9FF0-D8999DA8176A}"/>
                </a:ext>
              </a:extLst>
            </p:cNvPr>
            <p:cNvSpPr/>
            <p:nvPr/>
          </p:nvSpPr>
          <p:spPr>
            <a:xfrm>
              <a:off x="1078752" y="2716220"/>
              <a:ext cx="822960" cy="822960"/>
            </a:xfrm>
            <a:prstGeom prst="roundRect">
              <a:avLst/>
            </a:prstGeom>
            <a:solidFill>
              <a:srgbClr val="476655">
                <a:alpha val="5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 sz="1800" dirty="0">
                <a:solidFill>
                  <a:prstClr val="white"/>
                </a:solidFill>
              </a:endParaRPr>
            </a:p>
          </p:txBody>
        </p:sp>
        <p:grpSp>
          <p:nvGrpSpPr>
            <p:cNvPr id="30" name="Group 13">
              <a:extLst>
                <a:ext uri="{FF2B5EF4-FFF2-40B4-BE49-F238E27FC236}">
                  <a16:creationId xmlns:a16="http://schemas.microsoft.com/office/drawing/2014/main" id="{CB18D8AB-DD59-4A6F-BA4B-17263C00EE99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261632" y="2941167"/>
              <a:ext cx="457200" cy="373063"/>
              <a:chOff x="76" y="440"/>
              <a:chExt cx="288" cy="235"/>
            </a:xfrm>
            <a:solidFill>
              <a:schemeClr val="bg1"/>
            </a:solidFill>
          </p:grpSpPr>
          <p:sp>
            <p:nvSpPr>
              <p:cNvPr id="31" name="Freeform 15">
                <a:extLst>
                  <a:ext uri="{FF2B5EF4-FFF2-40B4-BE49-F238E27FC236}">
                    <a16:creationId xmlns:a16="http://schemas.microsoft.com/office/drawing/2014/main" id="{8B8DE106-75EF-416D-AA8F-584041AA1CEF}"/>
                  </a:ext>
                </a:extLst>
              </p:cNvPr>
              <p:cNvSpPr/>
              <p:nvPr/>
            </p:nvSpPr>
            <p:spPr bwMode="auto">
              <a:xfrm>
                <a:off x="76" y="440"/>
                <a:ext cx="199" cy="199"/>
              </a:xfrm>
              <a:custGeom>
                <a:avLst/>
                <a:gdLst>
                  <a:gd name="T0" fmla="*/ 1371 w 2391"/>
                  <a:gd name="T1" fmla="*/ 12 h 2382"/>
                  <a:gd name="T2" fmla="*/ 1618 w 2391"/>
                  <a:gd name="T3" fmla="*/ 76 h 2382"/>
                  <a:gd name="T4" fmla="*/ 1840 w 2391"/>
                  <a:gd name="T5" fmla="*/ 188 h 2382"/>
                  <a:gd name="T6" fmla="*/ 2035 w 2391"/>
                  <a:gd name="T7" fmla="*/ 343 h 2382"/>
                  <a:gd name="T8" fmla="*/ 2192 w 2391"/>
                  <a:gd name="T9" fmla="*/ 534 h 2382"/>
                  <a:gd name="T10" fmla="*/ 2307 w 2391"/>
                  <a:gd name="T11" fmla="*/ 755 h 2382"/>
                  <a:gd name="T12" fmla="*/ 2376 w 2391"/>
                  <a:gd name="T13" fmla="*/ 1000 h 2382"/>
                  <a:gd name="T14" fmla="*/ 2256 w 2391"/>
                  <a:gd name="T15" fmla="*/ 1173 h 2382"/>
                  <a:gd name="T16" fmla="*/ 2221 w 2391"/>
                  <a:gd name="T17" fmla="*/ 924 h 2382"/>
                  <a:gd name="T18" fmla="*/ 2132 w 2391"/>
                  <a:gd name="T19" fmla="*/ 695 h 2382"/>
                  <a:gd name="T20" fmla="*/ 1994 w 2391"/>
                  <a:gd name="T21" fmla="*/ 497 h 2382"/>
                  <a:gd name="T22" fmla="*/ 1816 w 2391"/>
                  <a:gd name="T23" fmla="*/ 334 h 2382"/>
                  <a:gd name="T24" fmla="*/ 1605 w 2391"/>
                  <a:gd name="T25" fmla="*/ 216 h 2382"/>
                  <a:gd name="T26" fmla="*/ 1367 w 2391"/>
                  <a:gd name="T27" fmla="*/ 148 h 2382"/>
                  <a:gd name="T28" fmla="*/ 1114 w 2391"/>
                  <a:gd name="T29" fmla="*/ 137 h 2382"/>
                  <a:gd name="T30" fmla="*/ 876 w 2391"/>
                  <a:gd name="T31" fmla="*/ 183 h 2382"/>
                  <a:gd name="T32" fmla="*/ 661 w 2391"/>
                  <a:gd name="T33" fmla="*/ 279 h 2382"/>
                  <a:gd name="T34" fmla="*/ 475 w 2391"/>
                  <a:gd name="T35" fmla="*/ 418 h 2382"/>
                  <a:gd name="T36" fmla="*/ 322 w 2391"/>
                  <a:gd name="T37" fmla="*/ 594 h 2382"/>
                  <a:gd name="T38" fmla="*/ 211 w 2391"/>
                  <a:gd name="T39" fmla="*/ 799 h 2382"/>
                  <a:gd name="T40" fmla="*/ 147 w 2391"/>
                  <a:gd name="T41" fmla="*/ 1030 h 2382"/>
                  <a:gd name="T42" fmla="*/ 139 w 2391"/>
                  <a:gd name="T43" fmla="*/ 1280 h 2382"/>
                  <a:gd name="T44" fmla="*/ 188 w 2391"/>
                  <a:gd name="T45" fmla="*/ 1526 h 2382"/>
                  <a:gd name="T46" fmla="*/ 291 w 2391"/>
                  <a:gd name="T47" fmla="*/ 1748 h 2382"/>
                  <a:gd name="T48" fmla="*/ 442 w 2391"/>
                  <a:gd name="T49" fmla="*/ 1938 h 2382"/>
                  <a:gd name="T50" fmla="*/ 631 w 2391"/>
                  <a:gd name="T51" fmla="*/ 2090 h 2382"/>
                  <a:gd name="T52" fmla="*/ 852 w 2391"/>
                  <a:gd name="T53" fmla="*/ 2195 h 2382"/>
                  <a:gd name="T54" fmla="*/ 1096 w 2391"/>
                  <a:gd name="T55" fmla="*/ 2249 h 2382"/>
                  <a:gd name="T56" fmla="*/ 998 w 2391"/>
                  <a:gd name="T57" fmla="*/ 2371 h 2382"/>
                  <a:gd name="T58" fmla="*/ 754 w 2391"/>
                  <a:gd name="T59" fmla="*/ 2303 h 2382"/>
                  <a:gd name="T60" fmla="*/ 533 w 2391"/>
                  <a:gd name="T61" fmla="*/ 2187 h 2382"/>
                  <a:gd name="T62" fmla="*/ 343 w 2391"/>
                  <a:gd name="T63" fmla="*/ 2030 h 2382"/>
                  <a:gd name="T64" fmla="*/ 189 w 2391"/>
                  <a:gd name="T65" fmla="*/ 1836 h 2382"/>
                  <a:gd name="T66" fmla="*/ 76 w 2391"/>
                  <a:gd name="T67" fmla="*/ 1614 h 2382"/>
                  <a:gd name="T68" fmla="*/ 13 w 2391"/>
                  <a:gd name="T69" fmla="*/ 1368 h 2382"/>
                  <a:gd name="T70" fmla="*/ 3 w 2391"/>
                  <a:gd name="T71" fmla="*/ 1105 h 2382"/>
                  <a:gd name="T72" fmla="*/ 51 w 2391"/>
                  <a:gd name="T73" fmla="*/ 849 h 2382"/>
                  <a:gd name="T74" fmla="*/ 149 w 2391"/>
                  <a:gd name="T75" fmla="*/ 616 h 2382"/>
                  <a:gd name="T76" fmla="*/ 293 w 2391"/>
                  <a:gd name="T77" fmla="*/ 411 h 2382"/>
                  <a:gd name="T78" fmla="*/ 477 w 2391"/>
                  <a:gd name="T79" fmla="*/ 241 h 2382"/>
                  <a:gd name="T80" fmla="*/ 693 w 2391"/>
                  <a:gd name="T81" fmla="*/ 111 h 2382"/>
                  <a:gd name="T82" fmla="*/ 935 w 2391"/>
                  <a:gd name="T83" fmla="*/ 28 h 2382"/>
                  <a:gd name="T84" fmla="*/ 1197 w 2391"/>
                  <a:gd name="T85" fmla="*/ 0 h 23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391" h="2382">
                    <a:moveTo>
                      <a:pt x="1197" y="0"/>
                    </a:moveTo>
                    <a:lnTo>
                      <a:pt x="1285" y="3"/>
                    </a:lnTo>
                    <a:lnTo>
                      <a:pt x="1371" y="12"/>
                    </a:lnTo>
                    <a:lnTo>
                      <a:pt x="1455" y="28"/>
                    </a:lnTo>
                    <a:lnTo>
                      <a:pt x="1538" y="49"/>
                    </a:lnTo>
                    <a:lnTo>
                      <a:pt x="1618" y="76"/>
                    </a:lnTo>
                    <a:lnTo>
                      <a:pt x="1695" y="109"/>
                    </a:lnTo>
                    <a:lnTo>
                      <a:pt x="1769" y="146"/>
                    </a:lnTo>
                    <a:lnTo>
                      <a:pt x="1840" y="188"/>
                    </a:lnTo>
                    <a:lnTo>
                      <a:pt x="1909" y="235"/>
                    </a:lnTo>
                    <a:lnTo>
                      <a:pt x="1973" y="288"/>
                    </a:lnTo>
                    <a:lnTo>
                      <a:pt x="2035" y="343"/>
                    </a:lnTo>
                    <a:lnTo>
                      <a:pt x="2091" y="403"/>
                    </a:lnTo>
                    <a:lnTo>
                      <a:pt x="2144" y="467"/>
                    </a:lnTo>
                    <a:lnTo>
                      <a:pt x="2192" y="534"/>
                    </a:lnTo>
                    <a:lnTo>
                      <a:pt x="2235" y="604"/>
                    </a:lnTo>
                    <a:lnTo>
                      <a:pt x="2275" y="678"/>
                    </a:lnTo>
                    <a:lnTo>
                      <a:pt x="2307" y="755"/>
                    </a:lnTo>
                    <a:lnTo>
                      <a:pt x="2336" y="834"/>
                    </a:lnTo>
                    <a:lnTo>
                      <a:pt x="2359" y="916"/>
                    </a:lnTo>
                    <a:lnTo>
                      <a:pt x="2376" y="1000"/>
                    </a:lnTo>
                    <a:lnTo>
                      <a:pt x="2387" y="1086"/>
                    </a:lnTo>
                    <a:lnTo>
                      <a:pt x="2391" y="1173"/>
                    </a:lnTo>
                    <a:lnTo>
                      <a:pt x="2256" y="1173"/>
                    </a:lnTo>
                    <a:lnTo>
                      <a:pt x="2252" y="1088"/>
                    </a:lnTo>
                    <a:lnTo>
                      <a:pt x="2240" y="1004"/>
                    </a:lnTo>
                    <a:lnTo>
                      <a:pt x="2221" y="924"/>
                    </a:lnTo>
                    <a:lnTo>
                      <a:pt x="2197" y="844"/>
                    </a:lnTo>
                    <a:lnTo>
                      <a:pt x="2168" y="768"/>
                    </a:lnTo>
                    <a:lnTo>
                      <a:pt x="2132" y="695"/>
                    </a:lnTo>
                    <a:lnTo>
                      <a:pt x="2091" y="625"/>
                    </a:lnTo>
                    <a:lnTo>
                      <a:pt x="2045" y="559"/>
                    </a:lnTo>
                    <a:lnTo>
                      <a:pt x="1994" y="497"/>
                    </a:lnTo>
                    <a:lnTo>
                      <a:pt x="1940" y="438"/>
                    </a:lnTo>
                    <a:lnTo>
                      <a:pt x="1880" y="383"/>
                    </a:lnTo>
                    <a:lnTo>
                      <a:pt x="1816" y="334"/>
                    </a:lnTo>
                    <a:lnTo>
                      <a:pt x="1749" y="290"/>
                    </a:lnTo>
                    <a:lnTo>
                      <a:pt x="1679" y="249"/>
                    </a:lnTo>
                    <a:lnTo>
                      <a:pt x="1605" y="216"/>
                    </a:lnTo>
                    <a:lnTo>
                      <a:pt x="1527" y="187"/>
                    </a:lnTo>
                    <a:lnTo>
                      <a:pt x="1449" y="164"/>
                    </a:lnTo>
                    <a:lnTo>
                      <a:pt x="1367" y="148"/>
                    </a:lnTo>
                    <a:lnTo>
                      <a:pt x="1283" y="137"/>
                    </a:lnTo>
                    <a:lnTo>
                      <a:pt x="1197" y="134"/>
                    </a:lnTo>
                    <a:lnTo>
                      <a:pt x="1114" y="137"/>
                    </a:lnTo>
                    <a:lnTo>
                      <a:pt x="1033" y="147"/>
                    </a:lnTo>
                    <a:lnTo>
                      <a:pt x="953" y="162"/>
                    </a:lnTo>
                    <a:lnTo>
                      <a:pt x="876" y="183"/>
                    </a:lnTo>
                    <a:lnTo>
                      <a:pt x="802" y="210"/>
                    </a:lnTo>
                    <a:lnTo>
                      <a:pt x="730" y="242"/>
                    </a:lnTo>
                    <a:lnTo>
                      <a:pt x="661" y="279"/>
                    </a:lnTo>
                    <a:lnTo>
                      <a:pt x="596" y="321"/>
                    </a:lnTo>
                    <a:lnTo>
                      <a:pt x="532" y="367"/>
                    </a:lnTo>
                    <a:lnTo>
                      <a:pt x="475" y="418"/>
                    </a:lnTo>
                    <a:lnTo>
                      <a:pt x="419" y="473"/>
                    </a:lnTo>
                    <a:lnTo>
                      <a:pt x="369" y="531"/>
                    </a:lnTo>
                    <a:lnTo>
                      <a:pt x="322" y="594"/>
                    </a:lnTo>
                    <a:lnTo>
                      <a:pt x="280" y="659"/>
                    </a:lnTo>
                    <a:lnTo>
                      <a:pt x="243" y="729"/>
                    </a:lnTo>
                    <a:lnTo>
                      <a:pt x="211" y="799"/>
                    </a:lnTo>
                    <a:lnTo>
                      <a:pt x="184" y="875"/>
                    </a:lnTo>
                    <a:lnTo>
                      <a:pt x="163" y="951"/>
                    </a:lnTo>
                    <a:lnTo>
                      <a:pt x="147" y="1030"/>
                    </a:lnTo>
                    <a:lnTo>
                      <a:pt x="137" y="1111"/>
                    </a:lnTo>
                    <a:lnTo>
                      <a:pt x="134" y="1194"/>
                    </a:lnTo>
                    <a:lnTo>
                      <a:pt x="139" y="1280"/>
                    </a:lnTo>
                    <a:lnTo>
                      <a:pt x="148" y="1365"/>
                    </a:lnTo>
                    <a:lnTo>
                      <a:pt x="165" y="1446"/>
                    </a:lnTo>
                    <a:lnTo>
                      <a:pt x="188" y="1526"/>
                    </a:lnTo>
                    <a:lnTo>
                      <a:pt x="217" y="1603"/>
                    </a:lnTo>
                    <a:lnTo>
                      <a:pt x="252" y="1677"/>
                    </a:lnTo>
                    <a:lnTo>
                      <a:pt x="291" y="1748"/>
                    </a:lnTo>
                    <a:lnTo>
                      <a:pt x="337" y="1815"/>
                    </a:lnTo>
                    <a:lnTo>
                      <a:pt x="387" y="1879"/>
                    </a:lnTo>
                    <a:lnTo>
                      <a:pt x="442" y="1938"/>
                    </a:lnTo>
                    <a:lnTo>
                      <a:pt x="501" y="1993"/>
                    </a:lnTo>
                    <a:lnTo>
                      <a:pt x="564" y="2044"/>
                    </a:lnTo>
                    <a:lnTo>
                      <a:pt x="631" y="2090"/>
                    </a:lnTo>
                    <a:lnTo>
                      <a:pt x="701" y="2131"/>
                    </a:lnTo>
                    <a:lnTo>
                      <a:pt x="775" y="2166"/>
                    </a:lnTo>
                    <a:lnTo>
                      <a:pt x="852" y="2195"/>
                    </a:lnTo>
                    <a:lnTo>
                      <a:pt x="931" y="2219"/>
                    </a:lnTo>
                    <a:lnTo>
                      <a:pt x="1012" y="2238"/>
                    </a:lnTo>
                    <a:lnTo>
                      <a:pt x="1096" y="2249"/>
                    </a:lnTo>
                    <a:lnTo>
                      <a:pt x="1096" y="2382"/>
                    </a:lnTo>
                    <a:lnTo>
                      <a:pt x="1084" y="2382"/>
                    </a:lnTo>
                    <a:lnTo>
                      <a:pt x="998" y="2371"/>
                    </a:lnTo>
                    <a:lnTo>
                      <a:pt x="915" y="2354"/>
                    </a:lnTo>
                    <a:lnTo>
                      <a:pt x="833" y="2332"/>
                    </a:lnTo>
                    <a:lnTo>
                      <a:pt x="754" y="2303"/>
                    </a:lnTo>
                    <a:lnTo>
                      <a:pt x="677" y="2270"/>
                    </a:lnTo>
                    <a:lnTo>
                      <a:pt x="604" y="2230"/>
                    </a:lnTo>
                    <a:lnTo>
                      <a:pt x="533" y="2187"/>
                    </a:lnTo>
                    <a:lnTo>
                      <a:pt x="466" y="2139"/>
                    </a:lnTo>
                    <a:lnTo>
                      <a:pt x="403" y="2087"/>
                    </a:lnTo>
                    <a:lnTo>
                      <a:pt x="343" y="2030"/>
                    </a:lnTo>
                    <a:lnTo>
                      <a:pt x="287" y="1969"/>
                    </a:lnTo>
                    <a:lnTo>
                      <a:pt x="236" y="1905"/>
                    </a:lnTo>
                    <a:lnTo>
                      <a:pt x="189" y="1836"/>
                    </a:lnTo>
                    <a:lnTo>
                      <a:pt x="146" y="1765"/>
                    </a:lnTo>
                    <a:lnTo>
                      <a:pt x="109" y="1691"/>
                    </a:lnTo>
                    <a:lnTo>
                      <a:pt x="76" y="1614"/>
                    </a:lnTo>
                    <a:lnTo>
                      <a:pt x="49" y="1534"/>
                    </a:lnTo>
                    <a:lnTo>
                      <a:pt x="28" y="1453"/>
                    </a:lnTo>
                    <a:lnTo>
                      <a:pt x="13" y="1368"/>
                    </a:lnTo>
                    <a:lnTo>
                      <a:pt x="3" y="1282"/>
                    </a:lnTo>
                    <a:lnTo>
                      <a:pt x="0" y="1194"/>
                    </a:lnTo>
                    <a:lnTo>
                      <a:pt x="3" y="1105"/>
                    </a:lnTo>
                    <a:lnTo>
                      <a:pt x="13" y="1018"/>
                    </a:lnTo>
                    <a:lnTo>
                      <a:pt x="28" y="932"/>
                    </a:lnTo>
                    <a:lnTo>
                      <a:pt x="51" y="849"/>
                    </a:lnTo>
                    <a:lnTo>
                      <a:pt x="79" y="769"/>
                    </a:lnTo>
                    <a:lnTo>
                      <a:pt x="111" y="692"/>
                    </a:lnTo>
                    <a:lnTo>
                      <a:pt x="149" y="616"/>
                    </a:lnTo>
                    <a:lnTo>
                      <a:pt x="193" y="545"/>
                    </a:lnTo>
                    <a:lnTo>
                      <a:pt x="241" y="476"/>
                    </a:lnTo>
                    <a:lnTo>
                      <a:pt x="293" y="411"/>
                    </a:lnTo>
                    <a:lnTo>
                      <a:pt x="351" y="350"/>
                    </a:lnTo>
                    <a:lnTo>
                      <a:pt x="412" y="293"/>
                    </a:lnTo>
                    <a:lnTo>
                      <a:pt x="477" y="241"/>
                    </a:lnTo>
                    <a:lnTo>
                      <a:pt x="545" y="193"/>
                    </a:lnTo>
                    <a:lnTo>
                      <a:pt x="617" y="149"/>
                    </a:lnTo>
                    <a:lnTo>
                      <a:pt x="693" y="111"/>
                    </a:lnTo>
                    <a:lnTo>
                      <a:pt x="770" y="78"/>
                    </a:lnTo>
                    <a:lnTo>
                      <a:pt x="851" y="50"/>
                    </a:lnTo>
                    <a:lnTo>
                      <a:pt x="935" y="28"/>
                    </a:lnTo>
                    <a:lnTo>
                      <a:pt x="1020" y="13"/>
                    </a:lnTo>
                    <a:lnTo>
                      <a:pt x="1107" y="3"/>
                    </a:lnTo>
                    <a:lnTo>
                      <a:pt x="1197" y="0"/>
                    </a:lnTo>
                    <a:close/>
                  </a:path>
                </a:pathLst>
              </a:custGeom>
              <a:solidFill>
                <a:schemeClr val="dk1">
                  <a:alpha val="50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vert="horz" wrap="square" lIns="91416" tIns="45708" rIns="91416" bIns="45708" numCol="1" anchor="t" anchorCtr="0" compatLnSpc="1"/>
              <a:lstStyle/>
              <a:p>
                <a:pPr defTabSz="914400"/>
                <a:endParaRPr 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33" name="Freeform 17">
                <a:extLst>
                  <a:ext uri="{FF2B5EF4-FFF2-40B4-BE49-F238E27FC236}">
                    <a16:creationId xmlns:a16="http://schemas.microsoft.com/office/drawing/2014/main" id="{9704BDA8-68AB-49BA-8A11-4C21E7E507D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74" y="543"/>
                <a:ext cx="173" cy="93"/>
              </a:xfrm>
              <a:custGeom>
                <a:avLst/>
                <a:gdLst>
                  <a:gd name="T0" fmla="*/ 66 w 2067"/>
                  <a:gd name="T1" fmla="*/ 85 h 1115"/>
                  <a:gd name="T2" fmla="*/ 66 w 2067"/>
                  <a:gd name="T3" fmla="*/ 1031 h 1115"/>
                  <a:gd name="T4" fmla="*/ 2001 w 2067"/>
                  <a:gd name="T5" fmla="*/ 1031 h 1115"/>
                  <a:gd name="T6" fmla="*/ 2001 w 2067"/>
                  <a:gd name="T7" fmla="*/ 85 h 1115"/>
                  <a:gd name="T8" fmla="*/ 66 w 2067"/>
                  <a:gd name="T9" fmla="*/ 85 h 1115"/>
                  <a:gd name="T10" fmla="*/ 0 w 2067"/>
                  <a:gd name="T11" fmla="*/ 0 h 1115"/>
                  <a:gd name="T12" fmla="*/ 2067 w 2067"/>
                  <a:gd name="T13" fmla="*/ 0 h 1115"/>
                  <a:gd name="T14" fmla="*/ 2067 w 2067"/>
                  <a:gd name="T15" fmla="*/ 1115 h 1115"/>
                  <a:gd name="T16" fmla="*/ 0 w 2067"/>
                  <a:gd name="T17" fmla="*/ 1115 h 1115"/>
                  <a:gd name="T18" fmla="*/ 0 w 2067"/>
                  <a:gd name="T19" fmla="*/ 0 h 1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67" h="1115">
                    <a:moveTo>
                      <a:pt x="66" y="85"/>
                    </a:moveTo>
                    <a:lnTo>
                      <a:pt x="66" y="1031"/>
                    </a:lnTo>
                    <a:lnTo>
                      <a:pt x="2001" y="1031"/>
                    </a:lnTo>
                    <a:lnTo>
                      <a:pt x="2001" y="85"/>
                    </a:lnTo>
                    <a:lnTo>
                      <a:pt x="66" y="85"/>
                    </a:lnTo>
                    <a:close/>
                    <a:moveTo>
                      <a:pt x="0" y="0"/>
                    </a:moveTo>
                    <a:lnTo>
                      <a:pt x="2067" y="0"/>
                    </a:lnTo>
                    <a:lnTo>
                      <a:pt x="2067" y="1115"/>
                    </a:lnTo>
                    <a:lnTo>
                      <a:pt x="0" y="111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>
                  <a:alpha val="50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vert="horz" wrap="square" lIns="91416" tIns="45708" rIns="91416" bIns="45708" numCol="1" anchor="t" anchorCtr="0" compatLnSpc="1"/>
              <a:lstStyle/>
              <a:p>
                <a:pPr defTabSz="914400"/>
                <a:endParaRPr 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34" name="Freeform 18">
                <a:extLst>
                  <a:ext uri="{FF2B5EF4-FFF2-40B4-BE49-F238E27FC236}">
                    <a16:creationId xmlns:a16="http://schemas.microsoft.com/office/drawing/2014/main" id="{B624444D-1A8A-4D34-AF5A-224E18EDF08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57" y="644"/>
                <a:ext cx="207" cy="31"/>
              </a:xfrm>
              <a:custGeom>
                <a:avLst/>
                <a:gdLst>
                  <a:gd name="T0" fmla="*/ 1084 w 2489"/>
                  <a:gd name="T1" fmla="*/ 235 h 369"/>
                  <a:gd name="T2" fmla="*/ 1045 w 2489"/>
                  <a:gd name="T3" fmla="*/ 353 h 369"/>
                  <a:gd name="T4" fmla="*/ 1373 w 2489"/>
                  <a:gd name="T5" fmla="*/ 353 h 369"/>
                  <a:gd name="T6" fmla="*/ 1326 w 2489"/>
                  <a:gd name="T7" fmla="*/ 235 h 369"/>
                  <a:gd name="T8" fmla="*/ 1084 w 2489"/>
                  <a:gd name="T9" fmla="*/ 235 h 369"/>
                  <a:gd name="T10" fmla="*/ 246 w 2489"/>
                  <a:gd name="T11" fmla="*/ 43 h 369"/>
                  <a:gd name="T12" fmla="*/ 165 w 2489"/>
                  <a:gd name="T13" fmla="*/ 216 h 369"/>
                  <a:gd name="T14" fmla="*/ 2312 w 2489"/>
                  <a:gd name="T15" fmla="*/ 216 h 369"/>
                  <a:gd name="T16" fmla="*/ 2242 w 2489"/>
                  <a:gd name="T17" fmla="*/ 43 h 369"/>
                  <a:gd name="T18" fmla="*/ 246 w 2489"/>
                  <a:gd name="T19" fmla="*/ 43 h 369"/>
                  <a:gd name="T20" fmla="*/ 166 w 2489"/>
                  <a:gd name="T21" fmla="*/ 0 h 369"/>
                  <a:gd name="T22" fmla="*/ 2359 w 2489"/>
                  <a:gd name="T23" fmla="*/ 0 h 369"/>
                  <a:gd name="T24" fmla="*/ 2489 w 2489"/>
                  <a:gd name="T25" fmla="*/ 349 h 369"/>
                  <a:gd name="T26" fmla="*/ 2484 w 2489"/>
                  <a:gd name="T27" fmla="*/ 369 h 369"/>
                  <a:gd name="T28" fmla="*/ 0 w 2489"/>
                  <a:gd name="T29" fmla="*/ 369 h 369"/>
                  <a:gd name="T30" fmla="*/ 166 w 2489"/>
                  <a:gd name="T31" fmla="*/ 0 h 3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489" h="369">
                    <a:moveTo>
                      <a:pt x="1084" y="235"/>
                    </a:moveTo>
                    <a:lnTo>
                      <a:pt x="1045" y="353"/>
                    </a:lnTo>
                    <a:lnTo>
                      <a:pt x="1373" y="353"/>
                    </a:lnTo>
                    <a:lnTo>
                      <a:pt x="1326" y="235"/>
                    </a:lnTo>
                    <a:lnTo>
                      <a:pt x="1084" y="235"/>
                    </a:lnTo>
                    <a:close/>
                    <a:moveTo>
                      <a:pt x="246" y="43"/>
                    </a:moveTo>
                    <a:lnTo>
                      <a:pt x="165" y="216"/>
                    </a:lnTo>
                    <a:lnTo>
                      <a:pt x="2312" y="216"/>
                    </a:lnTo>
                    <a:lnTo>
                      <a:pt x="2242" y="43"/>
                    </a:lnTo>
                    <a:lnTo>
                      <a:pt x="246" y="43"/>
                    </a:lnTo>
                    <a:close/>
                    <a:moveTo>
                      <a:pt x="166" y="0"/>
                    </a:moveTo>
                    <a:lnTo>
                      <a:pt x="2359" y="0"/>
                    </a:lnTo>
                    <a:lnTo>
                      <a:pt x="2489" y="349"/>
                    </a:lnTo>
                    <a:lnTo>
                      <a:pt x="2484" y="369"/>
                    </a:lnTo>
                    <a:lnTo>
                      <a:pt x="0" y="369"/>
                    </a:lnTo>
                    <a:lnTo>
                      <a:pt x="166" y="0"/>
                    </a:lnTo>
                    <a:close/>
                  </a:path>
                </a:pathLst>
              </a:custGeom>
              <a:solidFill>
                <a:schemeClr val="dk1">
                  <a:alpha val="50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vert="horz" wrap="square" lIns="91416" tIns="45708" rIns="91416" bIns="45708" numCol="1" anchor="t" anchorCtr="0" compatLnSpc="1"/>
              <a:lstStyle/>
              <a:p>
                <a:pPr defTabSz="914400"/>
                <a:endParaRPr 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32" name="Freeform 16">
                <a:extLst>
                  <a:ext uri="{FF2B5EF4-FFF2-40B4-BE49-F238E27FC236}">
                    <a16:creationId xmlns:a16="http://schemas.microsoft.com/office/drawing/2014/main" id="{0544AF07-8E04-4979-84AA-152389EBF9A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3" y="456"/>
                <a:ext cx="167" cy="165"/>
              </a:xfrm>
              <a:custGeom>
                <a:avLst/>
                <a:gdLst>
                  <a:gd name="T0" fmla="*/ 386 w 2006"/>
                  <a:gd name="T1" fmla="*/ 609 h 1986"/>
                  <a:gd name="T2" fmla="*/ 238 w 2006"/>
                  <a:gd name="T3" fmla="*/ 817 h 1986"/>
                  <a:gd name="T4" fmla="*/ 241 w 2006"/>
                  <a:gd name="T5" fmla="*/ 1084 h 1986"/>
                  <a:gd name="T6" fmla="*/ 289 w 2006"/>
                  <a:gd name="T7" fmla="*/ 1344 h 1986"/>
                  <a:gd name="T8" fmla="*/ 531 w 2006"/>
                  <a:gd name="T9" fmla="*/ 1397 h 1986"/>
                  <a:gd name="T10" fmla="*/ 533 w 2006"/>
                  <a:gd name="T11" fmla="*/ 1199 h 1986"/>
                  <a:gd name="T12" fmla="*/ 517 w 2006"/>
                  <a:gd name="T13" fmla="*/ 887 h 1986"/>
                  <a:gd name="T14" fmla="*/ 556 w 2006"/>
                  <a:gd name="T15" fmla="*/ 575 h 1986"/>
                  <a:gd name="T16" fmla="*/ 771 w 2006"/>
                  <a:gd name="T17" fmla="*/ 162 h 1986"/>
                  <a:gd name="T18" fmla="*/ 699 w 2006"/>
                  <a:gd name="T19" fmla="*/ 433 h 1986"/>
                  <a:gd name="T20" fmla="*/ 1010 w 2006"/>
                  <a:gd name="T21" fmla="*/ 412 h 1986"/>
                  <a:gd name="T22" fmla="*/ 1142 w 2006"/>
                  <a:gd name="T23" fmla="*/ 338 h 1986"/>
                  <a:gd name="T24" fmla="*/ 1065 w 2006"/>
                  <a:gd name="T25" fmla="*/ 93 h 1986"/>
                  <a:gd name="T26" fmla="*/ 1088 w 2006"/>
                  <a:gd name="T27" fmla="*/ 81 h 1986"/>
                  <a:gd name="T28" fmla="*/ 1180 w 2006"/>
                  <a:gd name="T29" fmla="*/ 230 h 1986"/>
                  <a:gd name="T30" fmla="*/ 1267 w 2006"/>
                  <a:gd name="T31" fmla="*/ 436 h 1986"/>
                  <a:gd name="T32" fmla="*/ 1534 w 2006"/>
                  <a:gd name="T33" fmla="*/ 500 h 1986"/>
                  <a:gd name="T34" fmla="*/ 1647 w 2006"/>
                  <a:gd name="T35" fmla="*/ 469 h 1986"/>
                  <a:gd name="T36" fmla="*/ 1532 w 2006"/>
                  <a:gd name="T37" fmla="*/ 227 h 1986"/>
                  <a:gd name="T38" fmla="*/ 1584 w 2006"/>
                  <a:gd name="T39" fmla="*/ 237 h 1986"/>
                  <a:gd name="T40" fmla="*/ 1711 w 2006"/>
                  <a:gd name="T41" fmla="*/ 396 h 1986"/>
                  <a:gd name="T42" fmla="*/ 1795 w 2006"/>
                  <a:gd name="T43" fmla="*/ 566 h 1986"/>
                  <a:gd name="T44" fmla="*/ 1944 w 2006"/>
                  <a:gd name="T45" fmla="*/ 688 h 1986"/>
                  <a:gd name="T46" fmla="*/ 1847 w 2006"/>
                  <a:gd name="T47" fmla="*/ 755 h 1986"/>
                  <a:gd name="T48" fmla="*/ 1862 w 2006"/>
                  <a:gd name="T49" fmla="*/ 985 h 1986"/>
                  <a:gd name="T50" fmla="*/ 1729 w 2006"/>
                  <a:gd name="T51" fmla="*/ 898 h 1986"/>
                  <a:gd name="T52" fmla="*/ 1700 w 2006"/>
                  <a:gd name="T53" fmla="*/ 646 h 1986"/>
                  <a:gd name="T54" fmla="*/ 1406 w 2006"/>
                  <a:gd name="T55" fmla="*/ 585 h 1986"/>
                  <a:gd name="T56" fmla="*/ 1340 w 2006"/>
                  <a:gd name="T57" fmla="*/ 776 h 1986"/>
                  <a:gd name="T58" fmla="*/ 1215 w 2006"/>
                  <a:gd name="T59" fmla="*/ 985 h 1986"/>
                  <a:gd name="T60" fmla="*/ 1201 w 2006"/>
                  <a:gd name="T61" fmla="*/ 664 h 1986"/>
                  <a:gd name="T62" fmla="*/ 1007 w 2006"/>
                  <a:gd name="T63" fmla="*/ 546 h 1986"/>
                  <a:gd name="T64" fmla="*/ 676 w 2006"/>
                  <a:gd name="T65" fmla="*/ 560 h 1986"/>
                  <a:gd name="T66" fmla="*/ 650 w 2006"/>
                  <a:gd name="T67" fmla="*/ 880 h 1986"/>
                  <a:gd name="T68" fmla="*/ 672 w 2006"/>
                  <a:gd name="T69" fmla="*/ 1275 h 1986"/>
                  <a:gd name="T70" fmla="*/ 892 w 2006"/>
                  <a:gd name="T71" fmla="*/ 1427 h 1986"/>
                  <a:gd name="T72" fmla="*/ 719 w 2006"/>
                  <a:gd name="T73" fmla="*/ 1547 h 1986"/>
                  <a:gd name="T74" fmla="*/ 833 w 2006"/>
                  <a:gd name="T75" fmla="*/ 1986 h 1986"/>
                  <a:gd name="T76" fmla="*/ 706 w 2006"/>
                  <a:gd name="T77" fmla="*/ 1766 h 1986"/>
                  <a:gd name="T78" fmla="*/ 610 w 2006"/>
                  <a:gd name="T79" fmla="*/ 1528 h 1986"/>
                  <a:gd name="T80" fmla="*/ 389 w 2006"/>
                  <a:gd name="T81" fmla="*/ 1467 h 1986"/>
                  <a:gd name="T82" fmla="*/ 416 w 2006"/>
                  <a:gd name="T83" fmla="*/ 1715 h 1986"/>
                  <a:gd name="T84" fmla="*/ 397 w 2006"/>
                  <a:gd name="T85" fmla="*/ 1766 h 1986"/>
                  <a:gd name="T86" fmla="*/ 285 w 2006"/>
                  <a:gd name="T87" fmla="*/ 1605 h 1986"/>
                  <a:gd name="T88" fmla="*/ 192 w 2006"/>
                  <a:gd name="T89" fmla="*/ 1417 h 1986"/>
                  <a:gd name="T90" fmla="*/ 105 w 2006"/>
                  <a:gd name="T91" fmla="*/ 1326 h 1986"/>
                  <a:gd name="T92" fmla="*/ 0 w 2006"/>
                  <a:gd name="T93" fmla="*/ 1245 h 1986"/>
                  <a:gd name="T94" fmla="*/ 132 w 2006"/>
                  <a:gd name="T95" fmla="*/ 1230 h 1986"/>
                  <a:gd name="T96" fmla="*/ 99 w 2006"/>
                  <a:gd name="T97" fmla="*/ 1002 h 1986"/>
                  <a:gd name="T98" fmla="*/ 116 w 2006"/>
                  <a:gd name="T99" fmla="*/ 762 h 1986"/>
                  <a:gd name="T100" fmla="*/ 17 w 2006"/>
                  <a:gd name="T101" fmla="*/ 729 h 1986"/>
                  <a:gd name="T102" fmla="*/ 122 w 2006"/>
                  <a:gd name="T103" fmla="*/ 648 h 1986"/>
                  <a:gd name="T104" fmla="*/ 187 w 2006"/>
                  <a:gd name="T105" fmla="*/ 530 h 1986"/>
                  <a:gd name="T106" fmla="*/ 289 w 2006"/>
                  <a:gd name="T107" fmla="*/ 352 h 1986"/>
                  <a:gd name="T108" fmla="*/ 425 w 2006"/>
                  <a:gd name="T109" fmla="*/ 203 h 1986"/>
                  <a:gd name="T110" fmla="*/ 388 w 2006"/>
                  <a:gd name="T111" fmla="*/ 315 h 1986"/>
                  <a:gd name="T112" fmla="*/ 289 w 2006"/>
                  <a:gd name="T113" fmla="*/ 555 h 1986"/>
                  <a:gd name="T114" fmla="*/ 482 w 2006"/>
                  <a:gd name="T115" fmla="*/ 482 h 1986"/>
                  <a:gd name="T116" fmla="*/ 616 w 2006"/>
                  <a:gd name="T117" fmla="*/ 373 h 1986"/>
                  <a:gd name="T118" fmla="*/ 717 w 2006"/>
                  <a:gd name="T119" fmla="*/ 159 h 1986"/>
                  <a:gd name="T120" fmla="*/ 804 w 2006"/>
                  <a:gd name="T121" fmla="*/ 33 h 19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2006" h="1986">
                    <a:moveTo>
                      <a:pt x="556" y="575"/>
                    </a:moveTo>
                    <a:lnTo>
                      <a:pt x="507" y="584"/>
                    </a:lnTo>
                    <a:lnTo>
                      <a:pt x="386" y="609"/>
                    </a:lnTo>
                    <a:lnTo>
                      <a:pt x="266" y="640"/>
                    </a:lnTo>
                    <a:lnTo>
                      <a:pt x="249" y="728"/>
                    </a:lnTo>
                    <a:lnTo>
                      <a:pt x="238" y="817"/>
                    </a:lnTo>
                    <a:lnTo>
                      <a:pt x="233" y="906"/>
                    </a:lnTo>
                    <a:lnTo>
                      <a:pt x="235" y="996"/>
                    </a:lnTo>
                    <a:lnTo>
                      <a:pt x="241" y="1084"/>
                    </a:lnTo>
                    <a:lnTo>
                      <a:pt x="253" y="1171"/>
                    </a:lnTo>
                    <a:lnTo>
                      <a:pt x="268" y="1258"/>
                    </a:lnTo>
                    <a:lnTo>
                      <a:pt x="289" y="1344"/>
                    </a:lnTo>
                    <a:lnTo>
                      <a:pt x="389" y="1369"/>
                    </a:lnTo>
                    <a:lnTo>
                      <a:pt x="490" y="1390"/>
                    </a:lnTo>
                    <a:lnTo>
                      <a:pt x="531" y="1397"/>
                    </a:lnTo>
                    <a:lnTo>
                      <a:pt x="574" y="1403"/>
                    </a:lnTo>
                    <a:lnTo>
                      <a:pt x="551" y="1302"/>
                    </a:lnTo>
                    <a:lnTo>
                      <a:pt x="533" y="1199"/>
                    </a:lnTo>
                    <a:lnTo>
                      <a:pt x="521" y="1096"/>
                    </a:lnTo>
                    <a:lnTo>
                      <a:pt x="516" y="991"/>
                    </a:lnTo>
                    <a:lnTo>
                      <a:pt x="517" y="887"/>
                    </a:lnTo>
                    <a:lnTo>
                      <a:pt x="524" y="782"/>
                    </a:lnTo>
                    <a:lnTo>
                      <a:pt x="537" y="679"/>
                    </a:lnTo>
                    <a:lnTo>
                      <a:pt x="556" y="575"/>
                    </a:lnTo>
                    <a:close/>
                    <a:moveTo>
                      <a:pt x="833" y="0"/>
                    </a:moveTo>
                    <a:lnTo>
                      <a:pt x="801" y="81"/>
                    </a:lnTo>
                    <a:lnTo>
                      <a:pt x="771" y="162"/>
                    </a:lnTo>
                    <a:lnTo>
                      <a:pt x="746" y="242"/>
                    </a:lnTo>
                    <a:lnTo>
                      <a:pt x="720" y="337"/>
                    </a:lnTo>
                    <a:lnTo>
                      <a:pt x="699" y="433"/>
                    </a:lnTo>
                    <a:lnTo>
                      <a:pt x="803" y="420"/>
                    </a:lnTo>
                    <a:lnTo>
                      <a:pt x="907" y="412"/>
                    </a:lnTo>
                    <a:lnTo>
                      <a:pt x="1010" y="412"/>
                    </a:lnTo>
                    <a:lnTo>
                      <a:pt x="1087" y="415"/>
                    </a:lnTo>
                    <a:lnTo>
                      <a:pt x="1162" y="422"/>
                    </a:lnTo>
                    <a:lnTo>
                      <a:pt x="1142" y="338"/>
                    </a:lnTo>
                    <a:lnTo>
                      <a:pt x="1119" y="255"/>
                    </a:lnTo>
                    <a:lnTo>
                      <a:pt x="1094" y="174"/>
                    </a:lnTo>
                    <a:lnTo>
                      <a:pt x="1065" y="93"/>
                    </a:lnTo>
                    <a:lnTo>
                      <a:pt x="1032" y="12"/>
                    </a:lnTo>
                    <a:lnTo>
                      <a:pt x="1060" y="46"/>
                    </a:lnTo>
                    <a:lnTo>
                      <a:pt x="1088" y="81"/>
                    </a:lnTo>
                    <a:lnTo>
                      <a:pt x="1113" y="117"/>
                    </a:lnTo>
                    <a:lnTo>
                      <a:pt x="1149" y="172"/>
                    </a:lnTo>
                    <a:lnTo>
                      <a:pt x="1180" y="230"/>
                    </a:lnTo>
                    <a:lnTo>
                      <a:pt x="1213" y="298"/>
                    </a:lnTo>
                    <a:lnTo>
                      <a:pt x="1241" y="366"/>
                    </a:lnTo>
                    <a:lnTo>
                      <a:pt x="1267" y="436"/>
                    </a:lnTo>
                    <a:lnTo>
                      <a:pt x="1357" y="453"/>
                    </a:lnTo>
                    <a:lnTo>
                      <a:pt x="1445" y="475"/>
                    </a:lnTo>
                    <a:lnTo>
                      <a:pt x="1534" y="500"/>
                    </a:lnTo>
                    <a:lnTo>
                      <a:pt x="1605" y="525"/>
                    </a:lnTo>
                    <a:lnTo>
                      <a:pt x="1676" y="553"/>
                    </a:lnTo>
                    <a:lnTo>
                      <a:pt x="1647" y="469"/>
                    </a:lnTo>
                    <a:lnTo>
                      <a:pt x="1613" y="387"/>
                    </a:lnTo>
                    <a:lnTo>
                      <a:pt x="1575" y="306"/>
                    </a:lnTo>
                    <a:lnTo>
                      <a:pt x="1532" y="227"/>
                    </a:lnTo>
                    <a:lnTo>
                      <a:pt x="1485" y="147"/>
                    </a:lnTo>
                    <a:lnTo>
                      <a:pt x="1536" y="190"/>
                    </a:lnTo>
                    <a:lnTo>
                      <a:pt x="1584" y="237"/>
                    </a:lnTo>
                    <a:lnTo>
                      <a:pt x="1630" y="287"/>
                    </a:lnTo>
                    <a:lnTo>
                      <a:pt x="1671" y="340"/>
                    </a:lnTo>
                    <a:lnTo>
                      <a:pt x="1711" y="396"/>
                    </a:lnTo>
                    <a:lnTo>
                      <a:pt x="1744" y="456"/>
                    </a:lnTo>
                    <a:lnTo>
                      <a:pt x="1775" y="517"/>
                    </a:lnTo>
                    <a:lnTo>
                      <a:pt x="1795" y="566"/>
                    </a:lnTo>
                    <a:lnTo>
                      <a:pt x="1812" y="615"/>
                    </a:lnTo>
                    <a:lnTo>
                      <a:pt x="1879" y="649"/>
                    </a:lnTo>
                    <a:lnTo>
                      <a:pt x="1944" y="688"/>
                    </a:lnTo>
                    <a:lnTo>
                      <a:pt x="2006" y="729"/>
                    </a:lnTo>
                    <a:lnTo>
                      <a:pt x="1831" y="680"/>
                    </a:lnTo>
                    <a:lnTo>
                      <a:pt x="1847" y="755"/>
                    </a:lnTo>
                    <a:lnTo>
                      <a:pt x="1858" y="831"/>
                    </a:lnTo>
                    <a:lnTo>
                      <a:pt x="1862" y="909"/>
                    </a:lnTo>
                    <a:lnTo>
                      <a:pt x="1862" y="985"/>
                    </a:lnTo>
                    <a:lnTo>
                      <a:pt x="1727" y="985"/>
                    </a:lnTo>
                    <a:lnTo>
                      <a:pt x="1727" y="984"/>
                    </a:lnTo>
                    <a:lnTo>
                      <a:pt x="1729" y="898"/>
                    </a:lnTo>
                    <a:lnTo>
                      <a:pt x="1725" y="814"/>
                    </a:lnTo>
                    <a:lnTo>
                      <a:pt x="1715" y="729"/>
                    </a:lnTo>
                    <a:lnTo>
                      <a:pt x="1700" y="646"/>
                    </a:lnTo>
                    <a:lnTo>
                      <a:pt x="1604" y="623"/>
                    </a:lnTo>
                    <a:lnTo>
                      <a:pt x="1508" y="604"/>
                    </a:lnTo>
                    <a:lnTo>
                      <a:pt x="1406" y="585"/>
                    </a:lnTo>
                    <a:lnTo>
                      <a:pt x="1305" y="570"/>
                    </a:lnTo>
                    <a:lnTo>
                      <a:pt x="1325" y="672"/>
                    </a:lnTo>
                    <a:lnTo>
                      <a:pt x="1340" y="776"/>
                    </a:lnTo>
                    <a:lnTo>
                      <a:pt x="1347" y="880"/>
                    </a:lnTo>
                    <a:lnTo>
                      <a:pt x="1349" y="985"/>
                    </a:lnTo>
                    <a:lnTo>
                      <a:pt x="1215" y="985"/>
                    </a:lnTo>
                    <a:lnTo>
                      <a:pt x="1215" y="878"/>
                    </a:lnTo>
                    <a:lnTo>
                      <a:pt x="1210" y="770"/>
                    </a:lnTo>
                    <a:lnTo>
                      <a:pt x="1201" y="664"/>
                    </a:lnTo>
                    <a:lnTo>
                      <a:pt x="1187" y="557"/>
                    </a:lnTo>
                    <a:lnTo>
                      <a:pt x="1096" y="550"/>
                    </a:lnTo>
                    <a:lnTo>
                      <a:pt x="1007" y="546"/>
                    </a:lnTo>
                    <a:lnTo>
                      <a:pt x="897" y="546"/>
                    </a:lnTo>
                    <a:lnTo>
                      <a:pt x="787" y="550"/>
                    </a:lnTo>
                    <a:lnTo>
                      <a:pt x="676" y="560"/>
                    </a:lnTo>
                    <a:lnTo>
                      <a:pt x="662" y="667"/>
                    </a:lnTo>
                    <a:lnTo>
                      <a:pt x="653" y="774"/>
                    </a:lnTo>
                    <a:lnTo>
                      <a:pt x="650" y="880"/>
                    </a:lnTo>
                    <a:lnTo>
                      <a:pt x="650" y="988"/>
                    </a:lnTo>
                    <a:lnTo>
                      <a:pt x="658" y="1131"/>
                    </a:lnTo>
                    <a:lnTo>
                      <a:pt x="672" y="1275"/>
                    </a:lnTo>
                    <a:lnTo>
                      <a:pt x="694" y="1417"/>
                    </a:lnTo>
                    <a:lnTo>
                      <a:pt x="793" y="1424"/>
                    </a:lnTo>
                    <a:lnTo>
                      <a:pt x="892" y="1427"/>
                    </a:lnTo>
                    <a:lnTo>
                      <a:pt x="892" y="1561"/>
                    </a:lnTo>
                    <a:lnTo>
                      <a:pt x="806" y="1556"/>
                    </a:lnTo>
                    <a:lnTo>
                      <a:pt x="719" y="1547"/>
                    </a:lnTo>
                    <a:lnTo>
                      <a:pt x="754" y="1693"/>
                    </a:lnTo>
                    <a:lnTo>
                      <a:pt x="792" y="1839"/>
                    </a:lnTo>
                    <a:lnTo>
                      <a:pt x="833" y="1986"/>
                    </a:lnTo>
                    <a:lnTo>
                      <a:pt x="787" y="1915"/>
                    </a:lnTo>
                    <a:lnTo>
                      <a:pt x="744" y="1841"/>
                    </a:lnTo>
                    <a:lnTo>
                      <a:pt x="706" y="1766"/>
                    </a:lnTo>
                    <a:lnTo>
                      <a:pt x="670" y="1688"/>
                    </a:lnTo>
                    <a:lnTo>
                      <a:pt x="638" y="1609"/>
                    </a:lnTo>
                    <a:lnTo>
                      <a:pt x="610" y="1528"/>
                    </a:lnTo>
                    <a:lnTo>
                      <a:pt x="537" y="1512"/>
                    </a:lnTo>
                    <a:lnTo>
                      <a:pt x="465" y="1492"/>
                    </a:lnTo>
                    <a:lnTo>
                      <a:pt x="389" y="1467"/>
                    </a:lnTo>
                    <a:lnTo>
                      <a:pt x="315" y="1438"/>
                    </a:lnTo>
                    <a:lnTo>
                      <a:pt x="361" y="1576"/>
                    </a:lnTo>
                    <a:lnTo>
                      <a:pt x="416" y="1715"/>
                    </a:lnTo>
                    <a:lnTo>
                      <a:pt x="477" y="1852"/>
                    </a:lnTo>
                    <a:lnTo>
                      <a:pt x="435" y="1810"/>
                    </a:lnTo>
                    <a:lnTo>
                      <a:pt x="397" y="1766"/>
                    </a:lnTo>
                    <a:lnTo>
                      <a:pt x="361" y="1719"/>
                    </a:lnTo>
                    <a:lnTo>
                      <a:pt x="327" y="1671"/>
                    </a:lnTo>
                    <a:lnTo>
                      <a:pt x="285" y="1605"/>
                    </a:lnTo>
                    <a:lnTo>
                      <a:pt x="248" y="1536"/>
                    </a:lnTo>
                    <a:lnTo>
                      <a:pt x="213" y="1465"/>
                    </a:lnTo>
                    <a:lnTo>
                      <a:pt x="192" y="1417"/>
                    </a:lnTo>
                    <a:lnTo>
                      <a:pt x="175" y="1368"/>
                    </a:lnTo>
                    <a:lnTo>
                      <a:pt x="139" y="1348"/>
                    </a:lnTo>
                    <a:lnTo>
                      <a:pt x="105" y="1326"/>
                    </a:lnTo>
                    <a:lnTo>
                      <a:pt x="68" y="1301"/>
                    </a:lnTo>
                    <a:lnTo>
                      <a:pt x="34" y="1273"/>
                    </a:lnTo>
                    <a:lnTo>
                      <a:pt x="0" y="1245"/>
                    </a:lnTo>
                    <a:lnTo>
                      <a:pt x="76" y="1276"/>
                    </a:lnTo>
                    <a:lnTo>
                      <a:pt x="153" y="1303"/>
                    </a:lnTo>
                    <a:lnTo>
                      <a:pt x="132" y="1230"/>
                    </a:lnTo>
                    <a:lnTo>
                      <a:pt x="117" y="1155"/>
                    </a:lnTo>
                    <a:lnTo>
                      <a:pt x="106" y="1079"/>
                    </a:lnTo>
                    <a:lnTo>
                      <a:pt x="99" y="1002"/>
                    </a:lnTo>
                    <a:lnTo>
                      <a:pt x="98" y="922"/>
                    </a:lnTo>
                    <a:lnTo>
                      <a:pt x="104" y="841"/>
                    </a:lnTo>
                    <a:lnTo>
                      <a:pt x="116" y="762"/>
                    </a:lnTo>
                    <a:lnTo>
                      <a:pt x="133" y="683"/>
                    </a:lnTo>
                    <a:lnTo>
                      <a:pt x="75" y="705"/>
                    </a:lnTo>
                    <a:lnTo>
                      <a:pt x="17" y="729"/>
                    </a:lnTo>
                    <a:lnTo>
                      <a:pt x="51" y="700"/>
                    </a:lnTo>
                    <a:lnTo>
                      <a:pt x="86" y="673"/>
                    </a:lnTo>
                    <a:lnTo>
                      <a:pt x="122" y="648"/>
                    </a:lnTo>
                    <a:lnTo>
                      <a:pt x="148" y="631"/>
                    </a:lnTo>
                    <a:lnTo>
                      <a:pt x="166" y="580"/>
                    </a:lnTo>
                    <a:lnTo>
                      <a:pt x="187" y="530"/>
                    </a:lnTo>
                    <a:lnTo>
                      <a:pt x="217" y="469"/>
                    </a:lnTo>
                    <a:lnTo>
                      <a:pt x="251" y="409"/>
                    </a:lnTo>
                    <a:lnTo>
                      <a:pt x="289" y="352"/>
                    </a:lnTo>
                    <a:lnTo>
                      <a:pt x="332" y="300"/>
                    </a:lnTo>
                    <a:lnTo>
                      <a:pt x="376" y="250"/>
                    </a:lnTo>
                    <a:lnTo>
                      <a:pt x="425" y="203"/>
                    </a:lnTo>
                    <a:lnTo>
                      <a:pt x="477" y="161"/>
                    </a:lnTo>
                    <a:lnTo>
                      <a:pt x="431" y="238"/>
                    </a:lnTo>
                    <a:lnTo>
                      <a:pt x="388" y="315"/>
                    </a:lnTo>
                    <a:lnTo>
                      <a:pt x="350" y="394"/>
                    </a:lnTo>
                    <a:lnTo>
                      <a:pt x="317" y="474"/>
                    </a:lnTo>
                    <a:lnTo>
                      <a:pt x="289" y="555"/>
                    </a:lnTo>
                    <a:lnTo>
                      <a:pt x="352" y="528"/>
                    </a:lnTo>
                    <a:lnTo>
                      <a:pt x="417" y="502"/>
                    </a:lnTo>
                    <a:lnTo>
                      <a:pt x="482" y="482"/>
                    </a:lnTo>
                    <a:lnTo>
                      <a:pt x="536" y="467"/>
                    </a:lnTo>
                    <a:lnTo>
                      <a:pt x="589" y="453"/>
                    </a:lnTo>
                    <a:lnTo>
                      <a:pt x="616" y="373"/>
                    </a:lnTo>
                    <a:lnTo>
                      <a:pt x="648" y="294"/>
                    </a:lnTo>
                    <a:lnTo>
                      <a:pt x="685" y="217"/>
                    </a:lnTo>
                    <a:lnTo>
                      <a:pt x="717" y="159"/>
                    </a:lnTo>
                    <a:lnTo>
                      <a:pt x="753" y="104"/>
                    </a:lnTo>
                    <a:lnTo>
                      <a:pt x="778" y="68"/>
                    </a:lnTo>
                    <a:lnTo>
                      <a:pt x="804" y="33"/>
                    </a:lnTo>
                    <a:lnTo>
                      <a:pt x="833" y="0"/>
                    </a:lnTo>
                    <a:close/>
                  </a:path>
                </a:pathLst>
              </a:custGeom>
              <a:solidFill>
                <a:schemeClr val="dk1">
                  <a:alpha val="50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vert="horz" wrap="square" lIns="91416" tIns="45708" rIns="91416" bIns="45708" numCol="1" anchor="t" anchorCtr="0" compatLnSpc="1"/>
              <a:lstStyle/>
              <a:p>
                <a:pPr defTabSz="914400"/>
                <a:endParaRPr lang="en-US" sz="1800" dirty="0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35" name="Group 51">
            <a:extLst>
              <a:ext uri="{FF2B5EF4-FFF2-40B4-BE49-F238E27FC236}">
                <a16:creationId xmlns:a16="http://schemas.microsoft.com/office/drawing/2014/main" id="{18584442-47D3-448A-BAF2-EA98869C6F5F}"/>
              </a:ext>
            </a:extLst>
          </p:cNvPr>
          <p:cNvGrpSpPr/>
          <p:nvPr/>
        </p:nvGrpSpPr>
        <p:grpSpPr>
          <a:xfrm>
            <a:off x="1371305" y="4068417"/>
            <a:ext cx="1907218" cy="1938992"/>
            <a:chOff x="1078752" y="3859893"/>
            <a:chExt cx="822960" cy="822960"/>
          </a:xfrm>
        </p:grpSpPr>
        <p:sp>
          <p:nvSpPr>
            <p:cNvPr id="36" name="Rounded Rectangle 14">
              <a:extLst>
                <a:ext uri="{FF2B5EF4-FFF2-40B4-BE49-F238E27FC236}">
                  <a16:creationId xmlns:a16="http://schemas.microsoft.com/office/drawing/2014/main" id="{134D3CDD-F97C-469D-859D-C398AD24920E}"/>
                </a:ext>
              </a:extLst>
            </p:cNvPr>
            <p:cNvSpPr/>
            <p:nvPr/>
          </p:nvSpPr>
          <p:spPr>
            <a:xfrm>
              <a:off x="1078752" y="3859893"/>
              <a:ext cx="822960" cy="822960"/>
            </a:xfrm>
            <a:prstGeom prst="roundRect">
              <a:avLst/>
            </a:prstGeom>
            <a:solidFill>
              <a:srgbClr val="476655">
                <a:alpha val="5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 sz="1800" dirty="0">
                <a:solidFill>
                  <a:prstClr val="white"/>
                </a:solidFill>
              </a:endParaRPr>
            </a:p>
          </p:txBody>
        </p:sp>
        <p:sp>
          <p:nvSpPr>
            <p:cNvPr id="37" name="Freeform 23">
              <a:extLst>
                <a:ext uri="{FF2B5EF4-FFF2-40B4-BE49-F238E27FC236}">
                  <a16:creationId xmlns:a16="http://schemas.microsoft.com/office/drawing/2014/main" id="{B5CFF7A5-D142-498A-9818-0DEAAC53DD2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332276" y="4026898"/>
              <a:ext cx="315912" cy="488950"/>
            </a:xfrm>
            <a:custGeom>
              <a:avLst/>
              <a:gdLst>
                <a:gd name="T0" fmla="*/ 940 w 2187"/>
                <a:gd name="T1" fmla="*/ 1158 h 3387"/>
                <a:gd name="T2" fmla="*/ 1261 w 2187"/>
                <a:gd name="T3" fmla="*/ 1210 h 3387"/>
                <a:gd name="T4" fmla="*/ 1229 w 2187"/>
                <a:gd name="T5" fmla="*/ 1137 h 3387"/>
                <a:gd name="T6" fmla="*/ 1157 w 2187"/>
                <a:gd name="T7" fmla="*/ 1148 h 3387"/>
                <a:gd name="T8" fmla="*/ 1059 w 2187"/>
                <a:gd name="T9" fmla="*/ 1169 h 3387"/>
                <a:gd name="T10" fmla="*/ 991 w 2187"/>
                <a:gd name="T11" fmla="*/ 1126 h 3387"/>
                <a:gd name="T12" fmla="*/ 758 w 2187"/>
                <a:gd name="T13" fmla="*/ 336 h 3387"/>
                <a:gd name="T14" fmla="*/ 445 w 2187"/>
                <a:gd name="T15" fmla="*/ 564 h 3387"/>
                <a:gd name="T16" fmla="*/ 282 w 2187"/>
                <a:gd name="T17" fmla="*/ 905 h 3387"/>
                <a:gd name="T18" fmla="*/ 297 w 2187"/>
                <a:gd name="T19" fmla="*/ 1275 h 3387"/>
                <a:gd name="T20" fmla="*/ 416 w 2187"/>
                <a:gd name="T21" fmla="*/ 1556 h 3387"/>
                <a:gd name="T22" fmla="*/ 592 w 2187"/>
                <a:gd name="T23" fmla="*/ 1822 h 3387"/>
                <a:gd name="T24" fmla="*/ 771 w 2187"/>
                <a:gd name="T25" fmla="*/ 2161 h 3387"/>
                <a:gd name="T26" fmla="*/ 763 w 2187"/>
                <a:gd name="T27" fmla="*/ 1235 h 3387"/>
                <a:gd name="T28" fmla="*/ 820 w 2187"/>
                <a:gd name="T29" fmla="*/ 1043 h 3387"/>
                <a:gd name="T30" fmla="*/ 991 w 2187"/>
                <a:gd name="T31" fmla="*/ 961 h 3387"/>
                <a:gd name="T32" fmla="*/ 1196 w 2187"/>
                <a:gd name="T33" fmla="*/ 961 h 3387"/>
                <a:gd name="T34" fmla="*/ 1369 w 2187"/>
                <a:gd name="T35" fmla="*/ 1043 h 3387"/>
                <a:gd name="T36" fmla="*/ 1423 w 2187"/>
                <a:gd name="T37" fmla="*/ 1236 h 3387"/>
                <a:gd name="T38" fmla="*/ 1417 w 2187"/>
                <a:gd name="T39" fmla="*/ 2161 h 3387"/>
                <a:gd name="T40" fmla="*/ 1595 w 2187"/>
                <a:gd name="T41" fmla="*/ 1823 h 3387"/>
                <a:gd name="T42" fmla="*/ 1771 w 2187"/>
                <a:gd name="T43" fmla="*/ 1557 h 3387"/>
                <a:gd name="T44" fmla="*/ 1890 w 2187"/>
                <a:gd name="T45" fmla="*/ 1275 h 3387"/>
                <a:gd name="T46" fmla="*/ 1905 w 2187"/>
                <a:gd name="T47" fmla="*/ 905 h 3387"/>
                <a:gd name="T48" fmla="*/ 1742 w 2187"/>
                <a:gd name="T49" fmla="*/ 564 h 3387"/>
                <a:gd name="T50" fmla="*/ 1429 w 2187"/>
                <a:gd name="T51" fmla="*/ 336 h 3387"/>
                <a:gd name="T52" fmla="*/ 1094 w 2187"/>
                <a:gd name="T53" fmla="*/ 0 h 3387"/>
                <a:gd name="T54" fmla="*/ 1574 w 2187"/>
                <a:gd name="T55" fmla="*/ 105 h 3387"/>
                <a:gd name="T56" fmla="*/ 1946 w 2187"/>
                <a:gd name="T57" fmla="*/ 388 h 3387"/>
                <a:gd name="T58" fmla="*/ 2158 w 2187"/>
                <a:gd name="T59" fmla="*/ 798 h 3387"/>
                <a:gd name="T60" fmla="*/ 2171 w 2187"/>
                <a:gd name="T61" fmla="*/ 1243 h 3387"/>
                <a:gd name="T62" fmla="*/ 2068 w 2187"/>
                <a:gd name="T63" fmla="*/ 1574 h 3387"/>
                <a:gd name="T64" fmla="*/ 1911 w 2187"/>
                <a:gd name="T65" fmla="*/ 1838 h 3387"/>
                <a:gd name="T66" fmla="*/ 1734 w 2187"/>
                <a:gd name="T67" fmla="*/ 2115 h 3387"/>
                <a:gd name="T68" fmla="*/ 1626 w 2187"/>
                <a:gd name="T69" fmla="*/ 2442 h 3387"/>
                <a:gd name="T70" fmla="*/ 1562 w 2187"/>
                <a:gd name="T71" fmla="*/ 2612 h 3387"/>
                <a:gd name="T72" fmla="*/ 1598 w 2187"/>
                <a:gd name="T73" fmla="*/ 2705 h 3387"/>
                <a:gd name="T74" fmla="*/ 1573 w 2187"/>
                <a:gd name="T75" fmla="*/ 2852 h 3387"/>
                <a:gd name="T76" fmla="*/ 1600 w 2187"/>
                <a:gd name="T77" fmla="*/ 2953 h 3387"/>
                <a:gd name="T78" fmla="*/ 1570 w 2187"/>
                <a:gd name="T79" fmla="*/ 3098 h 3387"/>
                <a:gd name="T80" fmla="*/ 1382 w 2187"/>
                <a:gd name="T81" fmla="*/ 3179 h 3387"/>
                <a:gd name="T82" fmla="*/ 1219 w 2187"/>
                <a:gd name="T83" fmla="*/ 3360 h 3387"/>
                <a:gd name="T84" fmla="*/ 968 w 2187"/>
                <a:gd name="T85" fmla="*/ 3360 h 3387"/>
                <a:gd name="T86" fmla="*/ 805 w 2187"/>
                <a:gd name="T87" fmla="*/ 3179 h 3387"/>
                <a:gd name="T88" fmla="*/ 617 w 2187"/>
                <a:gd name="T89" fmla="*/ 3098 h 3387"/>
                <a:gd name="T90" fmla="*/ 587 w 2187"/>
                <a:gd name="T91" fmla="*/ 2953 h 3387"/>
                <a:gd name="T92" fmla="*/ 614 w 2187"/>
                <a:gd name="T93" fmla="*/ 2852 h 3387"/>
                <a:gd name="T94" fmla="*/ 590 w 2187"/>
                <a:gd name="T95" fmla="*/ 2704 h 3387"/>
                <a:gd name="T96" fmla="*/ 626 w 2187"/>
                <a:gd name="T97" fmla="*/ 2612 h 3387"/>
                <a:gd name="T98" fmla="*/ 562 w 2187"/>
                <a:gd name="T99" fmla="*/ 2442 h 3387"/>
                <a:gd name="T100" fmla="*/ 453 w 2187"/>
                <a:gd name="T101" fmla="*/ 2115 h 3387"/>
                <a:gd name="T102" fmla="*/ 277 w 2187"/>
                <a:gd name="T103" fmla="*/ 1838 h 3387"/>
                <a:gd name="T104" fmla="*/ 119 w 2187"/>
                <a:gd name="T105" fmla="*/ 1574 h 3387"/>
                <a:gd name="T106" fmla="*/ 15 w 2187"/>
                <a:gd name="T107" fmla="*/ 1243 h 3387"/>
                <a:gd name="T108" fmla="*/ 29 w 2187"/>
                <a:gd name="T109" fmla="*/ 798 h 3387"/>
                <a:gd name="T110" fmla="*/ 241 w 2187"/>
                <a:gd name="T111" fmla="*/ 388 h 3387"/>
                <a:gd name="T112" fmla="*/ 614 w 2187"/>
                <a:gd name="T113" fmla="*/ 105 h 3387"/>
                <a:gd name="T114" fmla="*/ 1094 w 2187"/>
                <a:gd name="T115" fmla="*/ 0 h 3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187" h="3387">
                  <a:moveTo>
                    <a:pt x="991" y="1126"/>
                  </a:moveTo>
                  <a:lnTo>
                    <a:pt x="979" y="1128"/>
                  </a:lnTo>
                  <a:lnTo>
                    <a:pt x="968" y="1133"/>
                  </a:lnTo>
                  <a:lnTo>
                    <a:pt x="956" y="1140"/>
                  </a:lnTo>
                  <a:lnTo>
                    <a:pt x="945" y="1151"/>
                  </a:lnTo>
                  <a:lnTo>
                    <a:pt x="940" y="1158"/>
                  </a:lnTo>
                  <a:lnTo>
                    <a:pt x="934" y="1167"/>
                  </a:lnTo>
                  <a:lnTo>
                    <a:pt x="929" y="1179"/>
                  </a:lnTo>
                  <a:lnTo>
                    <a:pt x="926" y="1194"/>
                  </a:lnTo>
                  <a:lnTo>
                    <a:pt x="926" y="1210"/>
                  </a:lnTo>
                  <a:lnTo>
                    <a:pt x="1093" y="2161"/>
                  </a:lnTo>
                  <a:lnTo>
                    <a:pt x="1261" y="1210"/>
                  </a:lnTo>
                  <a:lnTo>
                    <a:pt x="1261" y="1194"/>
                  </a:lnTo>
                  <a:lnTo>
                    <a:pt x="1259" y="1179"/>
                  </a:lnTo>
                  <a:lnTo>
                    <a:pt x="1254" y="1167"/>
                  </a:lnTo>
                  <a:lnTo>
                    <a:pt x="1249" y="1158"/>
                  </a:lnTo>
                  <a:lnTo>
                    <a:pt x="1244" y="1151"/>
                  </a:lnTo>
                  <a:lnTo>
                    <a:pt x="1229" y="1137"/>
                  </a:lnTo>
                  <a:lnTo>
                    <a:pt x="1213" y="1129"/>
                  </a:lnTo>
                  <a:lnTo>
                    <a:pt x="1196" y="1126"/>
                  </a:lnTo>
                  <a:lnTo>
                    <a:pt x="1183" y="1128"/>
                  </a:lnTo>
                  <a:lnTo>
                    <a:pt x="1172" y="1134"/>
                  </a:lnTo>
                  <a:lnTo>
                    <a:pt x="1163" y="1140"/>
                  </a:lnTo>
                  <a:lnTo>
                    <a:pt x="1157" y="1148"/>
                  </a:lnTo>
                  <a:lnTo>
                    <a:pt x="1144" y="1160"/>
                  </a:lnTo>
                  <a:lnTo>
                    <a:pt x="1129" y="1169"/>
                  </a:lnTo>
                  <a:lnTo>
                    <a:pt x="1112" y="1175"/>
                  </a:lnTo>
                  <a:lnTo>
                    <a:pt x="1093" y="1177"/>
                  </a:lnTo>
                  <a:lnTo>
                    <a:pt x="1075" y="1175"/>
                  </a:lnTo>
                  <a:lnTo>
                    <a:pt x="1059" y="1169"/>
                  </a:lnTo>
                  <a:lnTo>
                    <a:pt x="1043" y="1160"/>
                  </a:lnTo>
                  <a:lnTo>
                    <a:pt x="1030" y="1148"/>
                  </a:lnTo>
                  <a:lnTo>
                    <a:pt x="1024" y="1140"/>
                  </a:lnTo>
                  <a:lnTo>
                    <a:pt x="1014" y="1134"/>
                  </a:lnTo>
                  <a:lnTo>
                    <a:pt x="1004" y="1128"/>
                  </a:lnTo>
                  <a:lnTo>
                    <a:pt x="991" y="1126"/>
                  </a:lnTo>
                  <a:close/>
                  <a:moveTo>
                    <a:pt x="1094" y="270"/>
                  </a:moveTo>
                  <a:lnTo>
                    <a:pt x="1023" y="272"/>
                  </a:lnTo>
                  <a:lnTo>
                    <a:pt x="953" y="280"/>
                  </a:lnTo>
                  <a:lnTo>
                    <a:pt x="886" y="295"/>
                  </a:lnTo>
                  <a:lnTo>
                    <a:pt x="821" y="313"/>
                  </a:lnTo>
                  <a:lnTo>
                    <a:pt x="758" y="336"/>
                  </a:lnTo>
                  <a:lnTo>
                    <a:pt x="697" y="364"/>
                  </a:lnTo>
                  <a:lnTo>
                    <a:pt x="640" y="397"/>
                  </a:lnTo>
                  <a:lnTo>
                    <a:pt x="587" y="433"/>
                  </a:lnTo>
                  <a:lnTo>
                    <a:pt x="536" y="473"/>
                  </a:lnTo>
                  <a:lnTo>
                    <a:pt x="489" y="516"/>
                  </a:lnTo>
                  <a:lnTo>
                    <a:pt x="445" y="564"/>
                  </a:lnTo>
                  <a:lnTo>
                    <a:pt x="406" y="614"/>
                  </a:lnTo>
                  <a:lnTo>
                    <a:pt x="372" y="668"/>
                  </a:lnTo>
                  <a:lnTo>
                    <a:pt x="342" y="723"/>
                  </a:lnTo>
                  <a:lnTo>
                    <a:pt x="317" y="782"/>
                  </a:lnTo>
                  <a:lnTo>
                    <a:pt x="296" y="843"/>
                  </a:lnTo>
                  <a:lnTo>
                    <a:pt x="282" y="905"/>
                  </a:lnTo>
                  <a:lnTo>
                    <a:pt x="274" y="970"/>
                  </a:lnTo>
                  <a:lnTo>
                    <a:pt x="271" y="1036"/>
                  </a:lnTo>
                  <a:lnTo>
                    <a:pt x="272" y="1101"/>
                  </a:lnTo>
                  <a:lnTo>
                    <a:pt x="277" y="1163"/>
                  </a:lnTo>
                  <a:lnTo>
                    <a:pt x="286" y="1221"/>
                  </a:lnTo>
                  <a:lnTo>
                    <a:pt x="297" y="1275"/>
                  </a:lnTo>
                  <a:lnTo>
                    <a:pt x="311" y="1328"/>
                  </a:lnTo>
                  <a:lnTo>
                    <a:pt x="328" y="1376"/>
                  </a:lnTo>
                  <a:lnTo>
                    <a:pt x="347" y="1424"/>
                  </a:lnTo>
                  <a:lnTo>
                    <a:pt x="369" y="1470"/>
                  </a:lnTo>
                  <a:lnTo>
                    <a:pt x="391" y="1513"/>
                  </a:lnTo>
                  <a:lnTo>
                    <a:pt x="416" y="1556"/>
                  </a:lnTo>
                  <a:lnTo>
                    <a:pt x="442" y="1600"/>
                  </a:lnTo>
                  <a:lnTo>
                    <a:pt x="470" y="1642"/>
                  </a:lnTo>
                  <a:lnTo>
                    <a:pt x="498" y="1684"/>
                  </a:lnTo>
                  <a:lnTo>
                    <a:pt x="528" y="1727"/>
                  </a:lnTo>
                  <a:lnTo>
                    <a:pt x="560" y="1774"/>
                  </a:lnTo>
                  <a:lnTo>
                    <a:pt x="592" y="1822"/>
                  </a:lnTo>
                  <a:lnTo>
                    <a:pt x="625" y="1873"/>
                  </a:lnTo>
                  <a:lnTo>
                    <a:pt x="657" y="1925"/>
                  </a:lnTo>
                  <a:lnTo>
                    <a:pt x="688" y="1981"/>
                  </a:lnTo>
                  <a:lnTo>
                    <a:pt x="718" y="2038"/>
                  </a:lnTo>
                  <a:lnTo>
                    <a:pt x="745" y="2098"/>
                  </a:lnTo>
                  <a:lnTo>
                    <a:pt x="771" y="2161"/>
                  </a:lnTo>
                  <a:lnTo>
                    <a:pt x="792" y="2226"/>
                  </a:lnTo>
                  <a:lnTo>
                    <a:pt x="810" y="2295"/>
                  </a:lnTo>
                  <a:lnTo>
                    <a:pt x="824" y="2366"/>
                  </a:lnTo>
                  <a:lnTo>
                    <a:pt x="962" y="2366"/>
                  </a:lnTo>
                  <a:lnTo>
                    <a:pt x="763" y="1237"/>
                  </a:lnTo>
                  <a:lnTo>
                    <a:pt x="763" y="1235"/>
                  </a:lnTo>
                  <a:lnTo>
                    <a:pt x="760" y="1201"/>
                  </a:lnTo>
                  <a:lnTo>
                    <a:pt x="763" y="1167"/>
                  </a:lnTo>
                  <a:lnTo>
                    <a:pt x="771" y="1134"/>
                  </a:lnTo>
                  <a:lnTo>
                    <a:pt x="783" y="1102"/>
                  </a:lnTo>
                  <a:lnTo>
                    <a:pt x="800" y="1072"/>
                  </a:lnTo>
                  <a:lnTo>
                    <a:pt x="820" y="1043"/>
                  </a:lnTo>
                  <a:lnTo>
                    <a:pt x="844" y="1020"/>
                  </a:lnTo>
                  <a:lnTo>
                    <a:pt x="871" y="999"/>
                  </a:lnTo>
                  <a:lnTo>
                    <a:pt x="899" y="983"/>
                  </a:lnTo>
                  <a:lnTo>
                    <a:pt x="929" y="971"/>
                  </a:lnTo>
                  <a:lnTo>
                    <a:pt x="960" y="964"/>
                  </a:lnTo>
                  <a:lnTo>
                    <a:pt x="991" y="961"/>
                  </a:lnTo>
                  <a:lnTo>
                    <a:pt x="1027" y="964"/>
                  </a:lnTo>
                  <a:lnTo>
                    <a:pt x="1061" y="974"/>
                  </a:lnTo>
                  <a:lnTo>
                    <a:pt x="1094" y="989"/>
                  </a:lnTo>
                  <a:lnTo>
                    <a:pt x="1126" y="974"/>
                  </a:lnTo>
                  <a:lnTo>
                    <a:pt x="1160" y="964"/>
                  </a:lnTo>
                  <a:lnTo>
                    <a:pt x="1196" y="961"/>
                  </a:lnTo>
                  <a:lnTo>
                    <a:pt x="1228" y="964"/>
                  </a:lnTo>
                  <a:lnTo>
                    <a:pt x="1259" y="971"/>
                  </a:lnTo>
                  <a:lnTo>
                    <a:pt x="1289" y="983"/>
                  </a:lnTo>
                  <a:lnTo>
                    <a:pt x="1318" y="999"/>
                  </a:lnTo>
                  <a:lnTo>
                    <a:pt x="1345" y="1020"/>
                  </a:lnTo>
                  <a:lnTo>
                    <a:pt x="1369" y="1043"/>
                  </a:lnTo>
                  <a:lnTo>
                    <a:pt x="1389" y="1071"/>
                  </a:lnTo>
                  <a:lnTo>
                    <a:pt x="1406" y="1101"/>
                  </a:lnTo>
                  <a:lnTo>
                    <a:pt x="1417" y="1133"/>
                  </a:lnTo>
                  <a:lnTo>
                    <a:pt x="1425" y="1167"/>
                  </a:lnTo>
                  <a:lnTo>
                    <a:pt x="1427" y="1201"/>
                  </a:lnTo>
                  <a:lnTo>
                    <a:pt x="1423" y="1236"/>
                  </a:lnTo>
                  <a:lnTo>
                    <a:pt x="1423" y="1237"/>
                  </a:lnTo>
                  <a:lnTo>
                    <a:pt x="1225" y="2366"/>
                  </a:lnTo>
                  <a:lnTo>
                    <a:pt x="1364" y="2366"/>
                  </a:lnTo>
                  <a:lnTo>
                    <a:pt x="1378" y="2295"/>
                  </a:lnTo>
                  <a:lnTo>
                    <a:pt x="1396" y="2226"/>
                  </a:lnTo>
                  <a:lnTo>
                    <a:pt x="1417" y="2161"/>
                  </a:lnTo>
                  <a:lnTo>
                    <a:pt x="1442" y="2098"/>
                  </a:lnTo>
                  <a:lnTo>
                    <a:pt x="1470" y="2038"/>
                  </a:lnTo>
                  <a:lnTo>
                    <a:pt x="1500" y="1981"/>
                  </a:lnTo>
                  <a:lnTo>
                    <a:pt x="1531" y="1926"/>
                  </a:lnTo>
                  <a:lnTo>
                    <a:pt x="1563" y="1874"/>
                  </a:lnTo>
                  <a:lnTo>
                    <a:pt x="1595" y="1823"/>
                  </a:lnTo>
                  <a:lnTo>
                    <a:pt x="1628" y="1774"/>
                  </a:lnTo>
                  <a:lnTo>
                    <a:pt x="1660" y="1727"/>
                  </a:lnTo>
                  <a:lnTo>
                    <a:pt x="1689" y="1684"/>
                  </a:lnTo>
                  <a:lnTo>
                    <a:pt x="1717" y="1642"/>
                  </a:lnTo>
                  <a:lnTo>
                    <a:pt x="1745" y="1600"/>
                  </a:lnTo>
                  <a:lnTo>
                    <a:pt x="1771" y="1557"/>
                  </a:lnTo>
                  <a:lnTo>
                    <a:pt x="1795" y="1514"/>
                  </a:lnTo>
                  <a:lnTo>
                    <a:pt x="1819" y="1470"/>
                  </a:lnTo>
                  <a:lnTo>
                    <a:pt x="1840" y="1425"/>
                  </a:lnTo>
                  <a:lnTo>
                    <a:pt x="1859" y="1377"/>
                  </a:lnTo>
                  <a:lnTo>
                    <a:pt x="1876" y="1328"/>
                  </a:lnTo>
                  <a:lnTo>
                    <a:pt x="1890" y="1275"/>
                  </a:lnTo>
                  <a:lnTo>
                    <a:pt x="1902" y="1221"/>
                  </a:lnTo>
                  <a:lnTo>
                    <a:pt x="1910" y="1163"/>
                  </a:lnTo>
                  <a:lnTo>
                    <a:pt x="1915" y="1101"/>
                  </a:lnTo>
                  <a:lnTo>
                    <a:pt x="1917" y="1036"/>
                  </a:lnTo>
                  <a:lnTo>
                    <a:pt x="1914" y="970"/>
                  </a:lnTo>
                  <a:lnTo>
                    <a:pt x="1905" y="905"/>
                  </a:lnTo>
                  <a:lnTo>
                    <a:pt x="1890" y="843"/>
                  </a:lnTo>
                  <a:lnTo>
                    <a:pt x="1871" y="782"/>
                  </a:lnTo>
                  <a:lnTo>
                    <a:pt x="1845" y="723"/>
                  </a:lnTo>
                  <a:lnTo>
                    <a:pt x="1815" y="668"/>
                  </a:lnTo>
                  <a:lnTo>
                    <a:pt x="1781" y="614"/>
                  </a:lnTo>
                  <a:lnTo>
                    <a:pt x="1742" y="564"/>
                  </a:lnTo>
                  <a:lnTo>
                    <a:pt x="1698" y="516"/>
                  </a:lnTo>
                  <a:lnTo>
                    <a:pt x="1652" y="473"/>
                  </a:lnTo>
                  <a:lnTo>
                    <a:pt x="1601" y="433"/>
                  </a:lnTo>
                  <a:lnTo>
                    <a:pt x="1546" y="397"/>
                  </a:lnTo>
                  <a:lnTo>
                    <a:pt x="1490" y="364"/>
                  </a:lnTo>
                  <a:lnTo>
                    <a:pt x="1429" y="336"/>
                  </a:lnTo>
                  <a:lnTo>
                    <a:pt x="1367" y="313"/>
                  </a:lnTo>
                  <a:lnTo>
                    <a:pt x="1302" y="295"/>
                  </a:lnTo>
                  <a:lnTo>
                    <a:pt x="1233" y="280"/>
                  </a:lnTo>
                  <a:lnTo>
                    <a:pt x="1164" y="272"/>
                  </a:lnTo>
                  <a:lnTo>
                    <a:pt x="1094" y="270"/>
                  </a:lnTo>
                  <a:close/>
                  <a:moveTo>
                    <a:pt x="1094" y="0"/>
                  </a:moveTo>
                  <a:lnTo>
                    <a:pt x="1179" y="3"/>
                  </a:lnTo>
                  <a:lnTo>
                    <a:pt x="1262" y="12"/>
                  </a:lnTo>
                  <a:lnTo>
                    <a:pt x="1344" y="28"/>
                  </a:lnTo>
                  <a:lnTo>
                    <a:pt x="1423" y="49"/>
                  </a:lnTo>
                  <a:lnTo>
                    <a:pt x="1500" y="74"/>
                  </a:lnTo>
                  <a:lnTo>
                    <a:pt x="1574" y="105"/>
                  </a:lnTo>
                  <a:lnTo>
                    <a:pt x="1645" y="142"/>
                  </a:lnTo>
                  <a:lnTo>
                    <a:pt x="1713" y="182"/>
                  </a:lnTo>
                  <a:lnTo>
                    <a:pt x="1777" y="228"/>
                  </a:lnTo>
                  <a:lnTo>
                    <a:pt x="1838" y="277"/>
                  </a:lnTo>
                  <a:lnTo>
                    <a:pt x="1895" y="331"/>
                  </a:lnTo>
                  <a:lnTo>
                    <a:pt x="1946" y="388"/>
                  </a:lnTo>
                  <a:lnTo>
                    <a:pt x="1994" y="449"/>
                  </a:lnTo>
                  <a:lnTo>
                    <a:pt x="2037" y="514"/>
                  </a:lnTo>
                  <a:lnTo>
                    <a:pt x="2075" y="581"/>
                  </a:lnTo>
                  <a:lnTo>
                    <a:pt x="2108" y="651"/>
                  </a:lnTo>
                  <a:lnTo>
                    <a:pt x="2136" y="723"/>
                  </a:lnTo>
                  <a:lnTo>
                    <a:pt x="2158" y="798"/>
                  </a:lnTo>
                  <a:lnTo>
                    <a:pt x="2173" y="876"/>
                  </a:lnTo>
                  <a:lnTo>
                    <a:pt x="2184" y="955"/>
                  </a:lnTo>
                  <a:lnTo>
                    <a:pt x="2187" y="1036"/>
                  </a:lnTo>
                  <a:lnTo>
                    <a:pt x="2185" y="1108"/>
                  </a:lnTo>
                  <a:lnTo>
                    <a:pt x="2180" y="1177"/>
                  </a:lnTo>
                  <a:lnTo>
                    <a:pt x="2171" y="1243"/>
                  </a:lnTo>
                  <a:lnTo>
                    <a:pt x="2160" y="1305"/>
                  </a:lnTo>
                  <a:lnTo>
                    <a:pt x="2147" y="1364"/>
                  </a:lnTo>
                  <a:lnTo>
                    <a:pt x="2130" y="1420"/>
                  </a:lnTo>
                  <a:lnTo>
                    <a:pt x="2111" y="1474"/>
                  </a:lnTo>
                  <a:lnTo>
                    <a:pt x="2091" y="1524"/>
                  </a:lnTo>
                  <a:lnTo>
                    <a:pt x="2068" y="1574"/>
                  </a:lnTo>
                  <a:lnTo>
                    <a:pt x="2044" y="1621"/>
                  </a:lnTo>
                  <a:lnTo>
                    <a:pt x="2020" y="1667"/>
                  </a:lnTo>
                  <a:lnTo>
                    <a:pt x="1994" y="1711"/>
                  </a:lnTo>
                  <a:lnTo>
                    <a:pt x="1967" y="1754"/>
                  </a:lnTo>
                  <a:lnTo>
                    <a:pt x="1939" y="1796"/>
                  </a:lnTo>
                  <a:lnTo>
                    <a:pt x="1911" y="1838"/>
                  </a:lnTo>
                  <a:lnTo>
                    <a:pt x="1883" y="1879"/>
                  </a:lnTo>
                  <a:lnTo>
                    <a:pt x="1852" y="1925"/>
                  </a:lnTo>
                  <a:lnTo>
                    <a:pt x="1821" y="1972"/>
                  </a:lnTo>
                  <a:lnTo>
                    <a:pt x="1790" y="2018"/>
                  </a:lnTo>
                  <a:lnTo>
                    <a:pt x="1761" y="2065"/>
                  </a:lnTo>
                  <a:lnTo>
                    <a:pt x="1734" y="2115"/>
                  </a:lnTo>
                  <a:lnTo>
                    <a:pt x="1709" y="2165"/>
                  </a:lnTo>
                  <a:lnTo>
                    <a:pt x="1685" y="2217"/>
                  </a:lnTo>
                  <a:lnTo>
                    <a:pt x="1665" y="2270"/>
                  </a:lnTo>
                  <a:lnTo>
                    <a:pt x="1649" y="2325"/>
                  </a:lnTo>
                  <a:lnTo>
                    <a:pt x="1635" y="2382"/>
                  </a:lnTo>
                  <a:lnTo>
                    <a:pt x="1626" y="2442"/>
                  </a:lnTo>
                  <a:lnTo>
                    <a:pt x="1622" y="2505"/>
                  </a:lnTo>
                  <a:lnTo>
                    <a:pt x="1619" y="2531"/>
                  </a:lnTo>
                  <a:lnTo>
                    <a:pt x="1610" y="2556"/>
                  </a:lnTo>
                  <a:lnTo>
                    <a:pt x="1598" y="2577"/>
                  </a:lnTo>
                  <a:lnTo>
                    <a:pt x="1582" y="2597"/>
                  </a:lnTo>
                  <a:lnTo>
                    <a:pt x="1562" y="2612"/>
                  </a:lnTo>
                  <a:lnTo>
                    <a:pt x="1540" y="2625"/>
                  </a:lnTo>
                  <a:lnTo>
                    <a:pt x="1515" y="2632"/>
                  </a:lnTo>
                  <a:lnTo>
                    <a:pt x="1541" y="2643"/>
                  </a:lnTo>
                  <a:lnTo>
                    <a:pt x="1564" y="2660"/>
                  </a:lnTo>
                  <a:lnTo>
                    <a:pt x="1584" y="2680"/>
                  </a:lnTo>
                  <a:lnTo>
                    <a:pt x="1598" y="2705"/>
                  </a:lnTo>
                  <a:lnTo>
                    <a:pt x="1607" y="2732"/>
                  </a:lnTo>
                  <a:lnTo>
                    <a:pt x="1610" y="2760"/>
                  </a:lnTo>
                  <a:lnTo>
                    <a:pt x="1607" y="2786"/>
                  </a:lnTo>
                  <a:lnTo>
                    <a:pt x="1600" y="2811"/>
                  </a:lnTo>
                  <a:lnTo>
                    <a:pt x="1589" y="2834"/>
                  </a:lnTo>
                  <a:lnTo>
                    <a:pt x="1573" y="2852"/>
                  </a:lnTo>
                  <a:lnTo>
                    <a:pt x="1555" y="2869"/>
                  </a:lnTo>
                  <a:lnTo>
                    <a:pt x="1534" y="2882"/>
                  </a:lnTo>
                  <a:lnTo>
                    <a:pt x="1555" y="2894"/>
                  </a:lnTo>
                  <a:lnTo>
                    <a:pt x="1573" y="2911"/>
                  </a:lnTo>
                  <a:lnTo>
                    <a:pt x="1589" y="2930"/>
                  </a:lnTo>
                  <a:lnTo>
                    <a:pt x="1600" y="2953"/>
                  </a:lnTo>
                  <a:lnTo>
                    <a:pt x="1607" y="2977"/>
                  </a:lnTo>
                  <a:lnTo>
                    <a:pt x="1610" y="3004"/>
                  </a:lnTo>
                  <a:lnTo>
                    <a:pt x="1607" y="3030"/>
                  </a:lnTo>
                  <a:lnTo>
                    <a:pt x="1599" y="3055"/>
                  </a:lnTo>
                  <a:lnTo>
                    <a:pt x="1587" y="3079"/>
                  </a:lnTo>
                  <a:lnTo>
                    <a:pt x="1570" y="3098"/>
                  </a:lnTo>
                  <a:lnTo>
                    <a:pt x="1551" y="3115"/>
                  </a:lnTo>
                  <a:lnTo>
                    <a:pt x="1528" y="3127"/>
                  </a:lnTo>
                  <a:lnTo>
                    <a:pt x="1502" y="3135"/>
                  </a:lnTo>
                  <a:lnTo>
                    <a:pt x="1475" y="3137"/>
                  </a:lnTo>
                  <a:lnTo>
                    <a:pt x="1392" y="3137"/>
                  </a:lnTo>
                  <a:lnTo>
                    <a:pt x="1382" y="3179"/>
                  </a:lnTo>
                  <a:lnTo>
                    <a:pt x="1366" y="3218"/>
                  </a:lnTo>
                  <a:lnTo>
                    <a:pt x="1345" y="3254"/>
                  </a:lnTo>
                  <a:lnTo>
                    <a:pt x="1319" y="3287"/>
                  </a:lnTo>
                  <a:lnTo>
                    <a:pt x="1289" y="3316"/>
                  </a:lnTo>
                  <a:lnTo>
                    <a:pt x="1256" y="3340"/>
                  </a:lnTo>
                  <a:lnTo>
                    <a:pt x="1219" y="3360"/>
                  </a:lnTo>
                  <a:lnTo>
                    <a:pt x="1180" y="3374"/>
                  </a:lnTo>
                  <a:lnTo>
                    <a:pt x="1137" y="3384"/>
                  </a:lnTo>
                  <a:lnTo>
                    <a:pt x="1094" y="3387"/>
                  </a:lnTo>
                  <a:lnTo>
                    <a:pt x="1050" y="3384"/>
                  </a:lnTo>
                  <a:lnTo>
                    <a:pt x="1007" y="3374"/>
                  </a:lnTo>
                  <a:lnTo>
                    <a:pt x="968" y="3360"/>
                  </a:lnTo>
                  <a:lnTo>
                    <a:pt x="931" y="3340"/>
                  </a:lnTo>
                  <a:lnTo>
                    <a:pt x="898" y="3316"/>
                  </a:lnTo>
                  <a:lnTo>
                    <a:pt x="868" y="3287"/>
                  </a:lnTo>
                  <a:lnTo>
                    <a:pt x="842" y="3254"/>
                  </a:lnTo>
                  <a:lnTo>
                    <a:pt x="821" y="3218"/>
                  </a:lnTo>
                  <a:lnTo>
                    <a:pt x="805" y="3179"/>
                  </a:lnTo>
                  <a:lnTo>
                    <a:pt x="794" y="3137"/>
                  </a:lnTo>
                  <a:lnTo>
                    <a:pt x="712" y="3137"/>
                  </a:lnTo>
                  <a:lnTo>
                    <a:pt x="685" y="3135"/>
                  </a:lnTo>
                  <a:lnTo>
                    <a:pt x="659" y="3127"/>
                  </a:lnTo>
                  <a:lnTo>
                    <a:pt x="636" y="3115"/>
                  </a:lnTo>
                  <a:lnTo>
                    <a:pt x="617" y="3098"/>
                  </a:lnTo>
                  <a:lnTo>
                    <a:pt x="600" y="3079"/>
                  </a:lnTo>
                  <a:lnTo>
                    <a:pt x="588" y="3055"/>
                  </a:lnTo>
                  <a:lnTo>
                    <a:pt x="579" y="3030"/>
                  </a:lnTo>
                  <a:lnTo>
                    <a:pt x="577" y="3004"/>
                  </a:lnTo>
                  <a:lnTo>
                    <a:pt x="579" y="2977"/>
                  </a:lnTo>
                  <a:lnTo>
                    <a:pt x="587" y="2953"/>
                  </a:lnTo>
                  <a:lnTo>
                    <a:pt x="598" y="2930"/>
                  </a:lnTo>
                  <a:lnTo>
                    <a:pt x="614" y="2911"/>
                  </a:lnTo>
                  <a:lnTo>
                    <a:pt x="632" y="2894"/>
                  </a:lnTo>
                  <a:lnTo>
                    <a:pt x="654" y="2882"/>
                  </a:lnTo>
                  <a:lnTo>
                    <a:pt x="632" y="2869"/>
                  </a:lnTo>
                  <a:lnTo>
                    <a:pt x="614" y="2852"/>
                  </a:lnTo>
                  <a:lnTo>
                    <a:pt x="598" y="2834"/>
                  </a:lnTo>
                  <a:lnTo>
                    <a:pt x="587" y="2811"/>
                  </a:lnTo>
                  <a:lnTo>
                    <a:pt x="579" y="2786"/>
                  </a:lnTo>
                  <a:lnTo>
                    <a:pt x="577" y="2760"/>
                  </a:lnTo>
                  <a:lnTo>
                    <a:pt x="581" y="2732"/>
                  </a:lnTo>
                  <a:lnTo>
                    <a:pt x="590" y="2704"/>
                  </a:lnTo>
                  <a:lnTo>
                    <a:pt x="604" y="2680"/>
                  </a:lnTo>
                  <a:lnTo>
                    <a:pt x="623" y="2660"/>
                  </a:lnTo>
                  <a:lnTo>
                    <a:pt x="647" y="2643"/>
                  </a:lnTo>
                  <a:lnTo>
                    <a:pt x="672" y="2632"/>
                  </a:lnTo>
                  <a:lnTo>
                    <a:pt x="648" y="2625"/>
                  </a:lnTo>
                  <a:lnTo>
                    <a:pt x="626" y="2612"/>
                  </a:lnTo>
                  <a:lnTo>
                    <a:pt x="606" y="2597"/>
                  </a:lnTo>
                  <a:lnTo>
                    <a:pt x="590" y="2577"/>
                  </a:lnTo>
                  <a:lnTo>
                    <a:pt x="577" y="2556"/>
                  </a:lnTo>
                  <a:lnTo>
                    <a:pt x="569" y="2531"/>
                  </a:lnTo>
                  <a:lnTo>
                    <a:pt x="566" y="2505"/>
                  </a:lnTo>
                  <a:lnTo>
                    <a:pt x="562" y="2442"/>
                  </a:lnTo>
                  <a:lnTo>
                    <a:pt x="553" y="2382"/>
                  </a:lnTo>
                  <a:lnTo>
                    <a:pt x="539" y="2325"/>
                  </a:lnTo>
                  <a:lnTo>
                    <a:pt x="523" y="2269"/>
                  </a:lnTo>
                  <a:lnTo>
                    <a:pt x="502" y="2217"/>
                  </a:lnTo>
                  <a:lnTo>
                    <a:pt x="479" y="2164"/>
                  </a:lnTo>
                  <a:lnTo>
                    <a:pt x="453" y="2115"/>
                  </a:lnTo>
                  <a:lnTo>
                    <a:pt x="427" y="2065"/>
                  </a:lnTo>
                  <a:lnTo>
                    <a:pt x="397" y="2018"/>
                  </a:lnTo>
                  <a:lnTo>
                    <a:pt x="367" y="1970"/>
                  </a:lnTo>
                  <a:lnTo>
                    <a:pt x="336" y="1924"/>
                  </a:lnTo>
                  <a:lnTo>
                    <a:pt x="305" y="1879"/>
                  </a:lnTo>
                  <a:lnTo>
                    <a:pt x="277" y="1838"/>
                  </a:lnTo>
                  <a:lnTo>
                    <a:pt x="249" y="1796"/>
                  </a:lnTo>
                  <a:lnTo>
                    <a:pt x="221" y="1754"/>
                  </a:lnTo>
                  <a:lnTo>
                    <a:pt x="194" y="1711"/>
                  </a:lnTo>
                  <a:lnTo>
                    <a:pt x="167" y="1667"/>
                  </a:lnTo>
                  <a:lnTo>
                    <a:pt x="143" y="1621"/>
                  </a:lnTo>
                  <a:lnTo>
                    <a:pt x="119" y="1574"/>
                  </a:lnTo>
                  <a:lnTo>
                    <a:pt x="96" y="1524"/>
                  </a:lnTo>
                  <a:lnTo>
                    <a:pt x="75" y="1473"/>
                  </a:lnTo>
                  <a:lnTo>
                    <a:pt x="57" y="1419"/>
                  </a:lnTo>
                  <a:lnTo>
                    <a:pt x="40" y="1364"/>
                  </a:lnTo>
                  <a:lnTo>
                    <a:pt x="27" y="1305"/>
                  </a:lnTo>
                  <a:lnTo>
                    <a:pt x="15" y="1243"/>
                  </a:lnTo>
                  <a:lnTo>
                    <a:pt x="7" y="1177"/>
                  </a:lnTo>
                  <a:lnTo>
                    <a:pt x="2" y="1108"/>
                  </a:lnTo>
                  <a:lnTo>
                    <a:pt x="0" y="1036"/>
                  </a:lnTo>
                  <a:lnTo>
                    <a:pt x="3" y="955"/>
                  </a:lnTo>
                  <a:lnTo>
                    <a:pt x="13" y="876"/>
                  </a:lnTo>
                  <a:lnTo>
                    <a:pt x="29" y="798"/>
                  </a:lnTo>
                  <a:lnTo>
                    <a:pt x="51" y="723"/>
                  </a:lnTo>
                  <a:lnTo>
                    <a:pt x="78" y="651"/>
                  </a:lnTo>
                  <a:lnTo>
                    <a:pt x="112" y="581"/>
                  </a:lnTo>
                  <a:lnTo>
                    <a:pt x="150" y="514"/>
                  </a:lnTo>
                  <a:lnTo>
                    <a:pt x="193" y="449"/>
                  </a:lnTo>
                  <a:lnTo>
                    <a:pt x="241" y="388"/>
                  </a:lnTo>
                  <a:lnTo>
                    <a:pt x="293" y="331"/>
                  </a:lnTo>
                  <a:lnTo>
                    <a:pt x="349" y="277"/>
                  </a:lnTo>
                  <a:lnTo>
                    <a:pt x="410" y="228"/>
                  </a:lnTo>
                  <a:lnTo>
                    <a:pt x="474" y="182"/>
                  </a:lnTo>
                  <a:lnTo>
                    <a:pt x="542" y="142"/>
                  </a:lnTo>
                  <a:lnTo>
                    <a:pt x="614" y="105"/>
                  </a:lnTo>
                  <a:lnTo>
                    <a:pt x="687" y="74"/>
                  </a:lnTo>
                  <a:lnTo>
                    <a:pt x="764" y="49"/>
                  </a:lnTo>
                  <a:lnTo>
                    <a:pt x="843" y="28"/>
                  </a:lnTo>
                  <a:lnTo>
                    <a:pt x="925" y="12"/>
                  </a:lnTo>
                  <a:lnTo>
                    <a:pt x="1008" y="3"/>
                  </a:lnTo>
                  <a:lnTo>
                    <a:pt x="1094" y="0"/>
                  </a:lnTo>
                  <a:close/>
                </a:path>
              </a:pathLst>
            </a:custGeom>
            <a:solidFill>
              <a:schemeClr val="dk1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vert="horz" wrap="square" lIns="91416" tIns="45708" rIns="91416" bIns="45708" numCol="1" anchor="t" anchorCtr="0" compatLnSpc="1"/>
            <a:lstStyle/>
            <a:p>
              <a:pPr defTabSz="914400"/>
              <a:endParaRPr lang="en-US" sz="1800">
                <a:solidFill>
                  <a:prstClr val="black"/>
                </a:solidFill>
              </a:endParaRPr>
            </a:p>
          </p:txBody>
        </p:sp>
      </p:grpSp>
      <p:grpSp>
        <p:nvGrpSpPr>
          <p:cNvPr id="38" name="Group 50">
            <a:extLst>
              <a:ext uri="{FF2B5EF4-FFF2-40B4-BE49-F238E27FC236}">
                <a16:creationId xmlns:a16="http://schemas.microsoft.com/office/drawing/2014/main" id="{3361E356-20F7-49A6-ACCF-F5F4D358255B}"/>
              </a:ext>
            </a:extLst>
          </p:cNvPr>
          <p:cNvGrpSpPr/>
          <p:nvPr/>
        </p:nvGrpSpPr>
        <p:grpSpPr>
          <a:xfrm>
            <a:off x="1389032" y="7164942"/>
            <a:ext cx="1870355" cy="1938992"/>
            <a:chOff x="1078752" y="5003566"/>
            <a:chExt cx="822960" cy="822960"/>
          </a:xfrm>
        </p:grpSpPr>
        <p:sp>
          <p:nvSpPr>
            <p:cNvPr id="39" name="Rounded Rectangle 15">
              <a:extLst>
                <a:ext uri="{FF2B5EF4-FFF2-40B4-BE49-F238E27FC236}">
                  <a16:creationId xmlns:a16="http://schemas.microsoft.com/office/drawing/2014/main" id="{C6A82E63-CA85-4F59-884F-10CBE141534D}"/>
                </a:ext>
              </a:extLst>
            </p:cNvPr>
            <p:cNvSpPr/>
            <p:nvPr/>
          </p:nvSpPr>
          <p:spPr>
            <a:xfrm>
              <a:off x="1078752" y="5003566"/>
              <a:ext cx="822960" cy="822960"/>
            </a:xfrm>
            <a:prstGeom prst="roundRect">
              <a:avLst/>
            </a:prstGeom>
            <a:solidFill>
              <a:srgbClr val="476655">
                <a:alpha val="5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 sz="1800" dirty="0">
                <a:solidFill>
                  <a:prstClr val="white"/>
                </a:solidFill>
              </a:endParaRPr>
            </a:p>
          </p:txBody>
        </p:sp>
        <p:grpSp>
          <p:nvGrpSpPr>
            <p:cNvPr id="40" name="Group 26">
              <a:extLst>
                <a:ext uri="{FF2B5EF4-FFF2-40B4-BE49-F238E27FC236}">
                  <a16:creationId xmlns:a16="http://schemas.microsoft.com/office/drawing/2014/main" id="{28EE1BBB-3A4B-449B-A1D4-95CBEEF9433F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264807" y="5200734"/>
              <a:ext cx="450850" cy="428625"/>
              <a:chOff x="392" y="656"/>
              <a:chExt cx="284" cy="270"/>
            </a:xfrm>
            <a:solidFill>
              <a:schemeClr val="bg1"/>
            </a:solidFill>
          </p:grpSpPr>
          <p:sp>
            <p:nvSpPr>
              <p:cNvPr id="41" name="Freeform 28">
                <a:extLst>
                  <a:ext uri="{FF2B5EF4-FFF2-40B4-BE49-F238E27FC236}">
                    <a16:creationId xmlns:a16="http://schemas.microsoft.com/office/drawing/2014/main" id="{E8423AA8-AAF8-4EB1-9753-6DDC7440F3A4}"/>
                  </a:ext>
                </a:extLst>
              </p:cNvPr>
              <p:cNvSpPr/>
              <p:nvPr/>
            </p:nvSpPr>
            <p:spPr bwMode="auto">
              <a:xfrm>
                <a:off x="426" y="656"/>
                <a:ext cx="52" cy="57"/>
              </a:xfrm>
              <a:custGeom>
                <a:avLst/>
                <a:gdLst>
                  <a:gd name="T0" fmla="*/ 313 w 625"/>
                  <a:gd name="T1" fmla="*/ 0 h 684"/>
                  <a:gd name="T2" fmla="*/ 355 w 625"/>
                  <a:gd name="T3" fmla="*/ 2 h 684"/>
                  <a:gd name="T4" fmla="*/ 396 w 625"/>
                  <a:gd name="T5" fmla="*/ 11 h 684"/>
                  <a:gd name="T6" fmla="*/ 435 w 625"/>
                  <a:gd name="T7" fmla="*/ 24 h 684"/>
                  <a:gd name="T8" fmla="*/ 470 w 625"/>
                  <a:gd name="T9" fmla="*/ 42 h 684"/>
                  <a:gd name="T10" fmla="*/ 504 w 625"/>
                  <a:gd name="T11" fmla="*/ 65 h 684"/>
                  <a:gd name="T12" fmla="*/ 533 w 625"/>
                  <a:gd name="T13" fmla="*/ 91 h 684"/>
                  <a:gd name="T14" fmla="*/ 559 w 625"/>
                  <a:gd name="T15" fmla="*/ 122 h 684"/>
                  <a:gd name="T16" fmla="*/ 582 w 625"/>
                  <a:gd name="T17" fmla="*/ 154 h 684"/>
                  <a:gd name="T18" fmla="*/ 600 w 625"/>
                  <a:gd name="T19" fmla="*/ 191 h 684"/>
                  <a:gd name="T20" fmla="*/ 614 w 625"/>
                  <a:gd name="T21" fmla="*/ 229 h 684"/>
                  <a:gd name="T22" fmla="*/ 622 w 625"/>
                  <a:gd name="T23" fmla="*/ 269 h 684"/>
                  <a:gd name="T24" fmla="*/ 625 w 625"/>
                  <a:gd name="T25" fmla="*/ 312 h 684"/>
                  <a:gd name="T26" fmla="*/ 622 w 625"/>
                  <a:gd name="T27" fmla="*/ 352 h 684"/>
                  <a:gd name="T28" fmla="*/ 615 w 625"/>
                  <a:gd name="T29" fmla="*/ 393 h 684"/>
                  <a:gd name="T30" fmla="*/ 603 w 625"/>
                  <a:gd name="T31" fmla="*/ 433 h 684"/>
                  <a:gd name="T32" fmla="*/ 589 w 625"/>
                  <a:gd name="T33" fmla="*/ 473 h 684"/>
                  <a:gd name="T34" fmla="*/ 569 w 625"/>
                  <a:gd name="T35" fmla="*/ 510 h 684"/>
                  <a:gd name="T36" fmla="*/ 546 w 625"/>
                  <a:gd name="T37" fmla="*/ 546 h 684"/>
                  <a:gd name="T38" fmla="*/ 520 w 625"/>
                  <a:gd name="T39" fmla="*/ 578 h 684"/>
                  <a:gd name="T40" fmla="*/ 491 w 625"/>
                  <a:gd name="T41" fmla="*/ 609 h 684"/>
                  <a:gd name="T42" fmla="*/ 460 w 625"/>
                  <a:gd name="T43" fmla="*/ 634 h 684"/>
                  <a:gd name="T44" fmla="*/ 425 w 625"/>
                  <a:gd name="T45" fmla="*/ 655 h 684"/>
                  <a:gd name="T46" fmla="*/ 390 w 625"/>
                  <a:gd name="T47" fmla="*/ 671 h 684"/>
                  <a:gd name="T48" fmla="*/ 352 w 625"/>
                  <a:gd name="T49" fmla="*/ 681 h 684"/>
                  <a:gd name="T50" fmla="*/ 313 w 625"/>
                  <a:gd name="T51" fmla="*/ 684 h 684"/>
                  <a:gd name="T52" fmla="*/ 274 w 625"/>
                  <a:gd name="T53" fmla="*/ 681 h 684"/>
                  <a:gd name="T54" fmla="*/ 236 w 625"/>
                  <a:gd name="T55" fmla="*/ 671 h 684"/>
                  <a:gd name="T56" fmla="*/ 200 w 625"/>
                  <a:gd name="T57" fmla="*/ 655 h 684"/>
                  <a:gd name="T58" fmla="*/ 166 w 625"/>
                  <a:gd name="T59" fmla="*/ 634 h 684"/>
                  <a:gd name="T60" fmla="*/ 134 w 625"/>
                  <a:gd name="T61" fmla="*/ 609 h 684"/>
                  <a:gd name="T62" fmla="*/ 106 w 625"/>
                  <a:gd name="T63" fmla="*/ 578 h 684"/>
                  <a:gd name="T64" fmla="*/ 80 w 625"/>
                  <a:gd name="T65" fmla="*/ 546 h 684"/>
                  <a:gd name="T66" fmla="*/ 57 w 625"/>
                  <a:gd name="T67" fmla="*/ 510 h 684"/>
                  <a:gd name="T68" fmla="*/ 37 w 625"/>
                  <a:gd name="T69" fmla="*/ 473 h 684"/>
                  <a:gd name="T70" fmla="*/ 21 w 625"/>
                  <a:gd name="T71" fmla="*/ 433 h 684"/>
                  <a:gd name="T72" fmla="*/ 10 w 625"/>
                  <a:gd name="T73" fmla="*/ 393 h 684"/>
                  <a:gd name="T74" fmla="*/ 3 w 625"/>
                  <a:gd name="T75" fmla="*/ 352 h 684"/>
                  <a:gd name="T76" fmla="*/ 0 w 625"/>
                  <a:gd name="T77" fmla="*/ 312 h 684"/>
                  <a:gd name="T78" fmla="*/ 3 w 625"/>
                  <a:gd name="T79" fmla="*/ 269 h 684"/>
                  <a:gd name="T80" fmla="*/ 12 w 625"/>
                  <a:gd name="T81" fmla="*/ 229 h 684"/>
                  <a:gd name="T82" fmla="*/ 25 w 625"/>
                  <a:gd name="T83" fmla="*/ 191 h 684"/>
                  <a:gd name="T84" fmla="*/ 43 w 625"/>
                  <a:gd name="T85" fmla="*/ 154 h 684"/>
                  <a:gd name="T86" fmla="*/ 66 w 625"/>
                  <a:gd name="T87" fmla="*/ 122 h 684"/>
                  <a:gd name="T88" fmla="*/ 92 w 625"/>
                  <a:gd name="T89" fmla="*/ 91 h 684"/>
                  <a:gd name="T90" fmla="*/ 122 w 625"/>
                  <a:gd name="T91" fmla="*/ 65 h 684"/>
                  <a:gd name="T92" fmla="*/ 155 w 625"/>
                  <a:gd name="T93" fmla="*/ 42 h 684"/>
                  <a:gd name="T94" fmla="*/ 192 w 625"/>
                  <a:gd name="T95" fmla="*/ 24 h 684"/>
                  <a:gd name="T96" fmla="*/ 230 w 625"/>
                  <a:gd name="T97" fmla="*/ 11 h 684"/>
                  <a:gd name="T98" fmla="*/ 270 w 625"/>
                  <a:gd name="T99" fmla="*/ 2 h 684"/>
                  <a:gd name="T100" fmla="*/ 313 w 625"/>
                  <a:gd name="T101" fmla="*/ 0 h 6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625" h="684">
                    <a:moveTo>
                      <a:pt x="313" y="0"/>
                    </a:moveTo>
                    <a:lnTo>
                      <a:pt x="355" y="2"/>
                    </a:lnTo>
                    <a:lnTo>
                      <a:pt x="396" y="11"/>
                    </a:lnTo>
                    <a:lnTo>
                      <a:pt x="435" y="24"/>
                    </a:lnTo>
                    <a:lnTo>
                      <a:pt x="470" y="42"/>
                    </a:lnTo>
                    <a:lnTo>
                      <a:pt x="504" y="65"/>
                    </a:lnTo>
                    <a:lnTo>
                      <a:pt x="533" y="91"/>
                    </a:lnTo>
                    <a:lnTo>
                      <a:pt x="559" y="122"/>
                    </a:lnTo>
                    <a:lnTo>
                      <a:pt x="582" y="154"/>
                    </a:lnTo>
                    <a:lnTo>
                      <a:pt x="600" y="191"/>
                    </a:lnTo>
                    <a:lnTo>
                      <a:pt x="614" y="229"/>
                    </a:lnTo>
                    <a:lnTo>
                      <a:pt x="622" y="269"/>
                    </a:lnTo>
                    <a:lnTo>
                      <a:pt x="625" y="312"/>
                    </a:lnTo>
                    <a:lnTo>
                      <a:pt x="622" y="352"/>
                    </a:lnTo>
                    <a:lnTo>
                      <a:pt x="615" y="393"/>
                    </a:lnTo>
                    <a:lnTo>
                      <a:pt x="603" y="433"/>
                    </a:lnTo>
                    <a:lnTo>
                      <a:pt x="589" y="473"/>
                    </a:lnTo>
                    <a:lnTo>
                      <a:pt x="569" y="510"/>
                    </a:lnTo>
                    <a:lnTo>
                      <a:pt x="546" y="546"/>
                    </a:lnTo>
                    <a:lnTo>
                      <a:pt x="520" y="578"/>
                    </a:lnTo>
                    <a:lnTo>
                      <a:pt x="491" y="609"/>
                    </a:lnTo>
                    <a:lnTo>
                      <a:pt x="460" y="634"/>
                    </a:lnTo>
                    <a:lnTo>
                      <a:pt x="425" y="655"/>
                    </a:lnTo>
                    <a:lnTo>
                      <a:pt x="390" y="671"/>
                    </a:lnTo>
                    <a:lnTo>
                      <a:pt x="352" y="681"/>
                    </a:lnTo>
                    <a:lnTo>
                      <a:pt x="313" y="684"/>
                    </a:lnTo>
                    <a:lnTo>
                      <a:pt x="274" y="681"/>
                    </a:lnTo>
                    <a:lnTo>
                      <a:pt x="236" y="671"/>
                    </a:lnTo>
                    <a:lnTo>
                      <a:pt x="200" y="655"/>
                    </a:lnTo>
                    <a:lnTo>
                      <a:pt x="166" y="634"/>
                    </a:lnTo>
                    <a:lnTo>
                      <a:pt x="134" y="609"/>
                    </a:lnTo>
                    <a:lnTo>
                      <a:pt x="106" y="578"/>
                    </a:lnTo>
                    <a:lnTo>
                      <a:pt x="80" y="546"/>
                    </a:lnTo>
                    <a:lnTo>
                      <a:pt x="57" y="510"/>
                    </a:lnTo>
                    <a:lnTo>
                      <a:pt x="37" y="473"/>
                    </a:lnTo>
                    <a:lnTo>
                      <a:pt x="21" y="433"/>
                    </a:lnTo>
                    <a:lnTo>
                      <a:pt x="10" y="393"/>
                    </a:lnTo>
                    <a:lnTo>
                      <a:pt x="3" y="352"/>
                    </a:lnTo>
                    <a:lnTo>
                      <a:pt x="0" y="312"/>
                    </a:lnTo>
                    <a:lnTo>
                      <a:pt x="3" y="269"/>
                    </a:lnTo>
                    <a:lnTo>
                      <a:pt x="12" y="229"/>
                    </a:lnTo>
                    <a:lnTo>
                      <a:pt x="25" y="191"/>
                    </a:lnTo>
                    <a:lnTo>
                      <a:pt x="43" y="154"/>
                    </a:lnTo>
                    <a:lnTo>
                      <a:pt x="66" y="122"/>
                    </a:lnTo>
                    <a:lnTo>
                      <a:pt x="92" y="91"/>
                    </a:lnTo>
                    <a:lnTo>
                      <a:pt x="122" y="65"/>
                    </a:lnTo>
                    <a:lnTo>
                      <a:pt x="155" y="42"/>
                    </a:lnTo>
                    <a:lnTo>
                      <a:pt x="192" y="24"/>
                    </a:lnTo>
                    <a:lnTo>
                      <a:pt x="230" y="11"/>
                    </a:lnTo>
                    <a:lnTo>
                      <a:pt x="270" y="2"/>
                    </a:lnTo>
                    <a:lnTo>
                      <a:pt x="313" y="0"/>
                    </a:lnTo>
                    <a:close/>
                  </a:path>
                </a:pathLst>
              </a:custGeom>
              <a:solidFill>
                <a:schemeClr val="dk1">
                  <a:alpha val="50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vert="horz" wrap="square" lIns="91416" tIns="45708" rIns="91416" bIns="45708" numCol="1" anchor="t" anchorCtr="0" compatLnSpc="1"/>
              <a:lstStyle/>
              <a:p>
                <a:pPr defTabSz="914400"/>
                <a:endParaRPr 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42" name="Freeform 29">
                <a:extLst>
                  <a:ext uri="{FF2B5EF4-FFF2-40B4-BE49-F238E27FC236}">
                    <a16:creationId xmlns:a16="http://schemas.microsoft.com/office/drawing/2014/main" id="{C36D7BF5-2617-4A58-810C-0B0E393121F4}"/>
                  </a:ext>
                </a:extLst>
              </p:cNvPr>
              <p:cNvSpPr/>
              <p:nvPr/>
            </p:nvSpPr>
            <p:spPr bwMode="auto">
              <a:xfrm>
                <a:off x="590" y="656"/>
                <a:ext cx="52" cy="57"/>
              </a:xfrm>
              <a:custGeom>
                <a:avLst/>
                <a:gdLst>
                  <a:gd name="T0" fmla="*/ 312 w 625"/>
                  <a:gd name="T1" fmla="*/ 0 h 684"/>
                  <a:gd name="T2" fmla="*/ 355 w 625"/>
                  <a:gd name="T3" fmla="*/ 2 h 684"/>
                  <a:gd name="T4" fmla="*/ 396 w 625"/>
                  <a:gd name="T5" fmla="*/ 11 h 684"/>
                  <a:gd name="T6" fmla="*/ 434 w 625"/>
                  <a:gd name="T7" fmla="*/ 24 h 684"/>
                  <a:gd name="T8" fmla="*/ 471 w 625"/>
                  <a:gd name="T9" fmla="*/ 42 h 684"/>
                  <a:gd name="T10" fmla="*/ 503 w 625"/>
                  <a:gd name="T11" fmla="*/ 65 h 684"/>
                  <a:gd name="T12" fmla="*/ 533 w 625"/>
                  <a:gd name="T13" fmla="*/ 91 h 684"/>
                  <a:gd name="T14" fmla="*/ 560 w 625"/>
                  <a:gd name="T15" fmla="*/ 122 h 684"/>
                  <a:gd name="T16" fmla="*/ 583 w 625"/>
                  <a:gd name="T17" fmla="*/ 154 h 684"/>
                  <a:gd name="T18" fmla="*/ 600 w 625"/>
                  <a:gd name="T19" fmla="*/ 191 h 684"/>
                  <a:gd name="T20" fmla="*/ 614 w 625"/>
                  <a:gd name="T21" fmla="*/ 229 h 684"/>
                  <a:gd name="T22" fmla="*/ 622 w 625"/>
                  <a:gd name="T23" fmla="*/ 269 h 684"/>
                  <a:gd name="T24" fmla="*/ 625 w 625"/>
                  <a:gd name="T25" fmla="*/ 312 h 684"/>
                  <a:gd name="T26" fmla="*/ 622 w 625"/>
                  <a:gd name="T27" fmla="*/ 352 h 684"/>
                  <a:gd name="T28" fmla="*/ 615 w 625"/>
                  <a:gd name="T29" fmla="*/ 393 h 684"/>
                  <a:gd name="T30" fmla="*/ 604 w 625"/>
                  <a:gd name="T31" fmla="*/ 433 h 684"/>
                  <a:gd name="T32" fmla="*/ 588 w 625"/>
                  <a:gd name="T33" fmla="*/ 473 h 684"/>
                  <a:gd name="T34" fmla="*/ 569 w 625"/>
                  <a:gd name="T35" fmla="*/ 510 h 684"/>
                  <a:gd name="T36" fmla="*/ 546 w 625"/>
                  <a:gd name="T37" fmla="*/ 546 h 684"/>
                  <a:gd name="T38" fmla="*/ 520 w 625"/>
                  <a:gd name="T39" fmla="*/ 578 h 684"/>
                  <a:gd name="T40" fmla="*/ 490 w 625"/>
                  <a:gd name="T41" fmla="*/ 609 h 684"/>
                  <a:gd name="T42" fmla="*/ 459 w 625"/>
                  <a:gd name="T43" fmla="*/ 634 h 684"/>
                  <a:gd name="T44" fmla="*/ 426 w 625"/>
                  <a:gd name="T45" fmla="*/ 655 h 684"/>
                  <a:gd name="T46" fmla="*/ 390 w 625"/>
                  <a:gd name="T47" fmla="*/ 671 h 684"/>
                  <a:gd name="T48" fmla="*/ 352 w 625"/>
                  <a:gd name="T49" fmla="*/ 681 h 684"/>
                  <a:gd name="T50" fmla="*/ 312 w 625"/>
                  <a:gd name="T51" fmla="*/ 684 h 684"/>
                  <a:gd name="T52" fmla="*/ 274 w 625"/>
                  <a:gd name="T53" fmla="*/ 681 h 684"/>
                  <a:gd name="T54" fmla="*/ 236 w 625"/>
                  <a:gd name="T55" fmla="*/ 671 h 684"/>
                  <a:gd name="T56" fmla="*/ 200 w 625"/>
                  <a:gd name="T57" fmla="*/ 655 h 684"/>
                  <a:gd name="T58" fmla="*/ 166 w 625"/>
                  <a:gd name="T59" fmla="*/ 634 h 684"/>
                  <a:gd name="T60" fmla="*/ 134 w 625"/>
                  <a:gd name="T61" fmla="*/ 609 h 684"/>
                  <a:gd name="T62" fmla="*/ 105 w 625"/>
                  <a:gd name="T63" fmla="*/ 578 h 684"/>
                  <a:gd name="T64" fmla="*/ 79 w 625"/>
                  <a:gd name="T65" fmla="*/ 546 h 684"/>
                  <a:gd name="T66" fmla="*/ 57 w 625"/>
                  <a:gd name="T67" fmla="*/ 510 h 684"/>
                  <a:gd name="T68" fmla="*/ 37 w 625"/>
                  <a:gd name="T69" fmla="*/ 473 h 684"/>
                  <a:gd name="T70" fmla="*/ 21 w 625"/>
                  <a:gd name="T71" fmla="*/ 433 h 684"/>
                  <a:gd name="T72" fmla="*/ 10 w 625"/>
                  <a:gd name="T73" fmla="*/ 393 h 684"/>
                  <a:gd name="T74" fmla="*/ 2 w 625"/>
                  <a:gd name="T75" fmla="*/ 352 h 684"/>
                  <a:gd name="T76" fmla="*/ 0 w 625"/>
                  <a:gd name="T77" fmla="*/ 312 h 684"/>
                  <a:gd name="T78" fmla="*/ 3 w 625"/>
                  <a:gd name="T79" fmla="*/ 269 h 684"/>
                  <a:gd name="T80" fmla="*/ 12 w 625"/>
                  <a:gd name="T81" fmla="*/ 229 h 684"/>
                  <a:gd name="T82" fmla="*/ 25 w 625"/>
                  <a:gd name="T83" fmla="*/ 191 h 684"/>
                  <a:gd name="T84" fmla="*/ 43 w 625"/>
                  <a:gd name="T85" fmla="*/ 154 h 684"/>
                  <a:gd name="T86" fmla="*/ 65 w 625"/>
                  <a:gd name="T87" fmla="*/ 122 h 684"/>
                  <a:gd name="T88" fmla="*/ 91 w 625"/>
                  <a:gd name="T89" fmla="*/ 91 h 684"/>
                  <a:gd name="T90" fmla="*/ 122 w 625"/>
                  <a:gd name="T91" fmla="*/ 65 h 684"/>
                  <a:gd name="T92" fmla="*/ 155 w 625"/>
                  <a:gd name="T93" fmla="*/ 42 h 684"/>
                  <a:gd name="T94" fmla="*/ 191 w 625"/>
                  <a:gd name="T95" fmla="*/ 24 h 684"/>
                  <a:gd name="T96" fmla="*/ 230 w 625"/>
                  <a:gd name="T97" fmla="*/ 11 h 684"/>
                  <a:gd name="T98" fmla="*/ 271 w 625"/>
                  <a:gd name="T99" fmla="*/ 2 h 684"/>
                  <a:gd name="T100" fmla="*/ 312 w 625"/>
                  <a:gd name="T101" fmla="*/ 0 h 6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625" h="684">
                    <a:moveTo>
                      <a:pt x="312" y="0"/>
                    </a:moveTo>
                    <a:lnTo>
                      <a:pt x="355" y="2"/>
                    </a:lnTo>
                    <a:lnTo>
                      <a:pt x="396" y="11"/>
                    </a:lnTo>
                    <a:lnTo>
                      <a:pt x="434" y="24"/>
                    </a:lnTo>
                    <a:lnTo>
                      <a:pt x="471" y="42"/>
                    </a:lnTo>
                    <a:lnTo>
                      <a:pt x="503" y="65"/>
                    </a:lnTo>
                    <a:lnTo>
                      <a:pt x="533" y="91"/>
                    </a:lnTo>
                    <a:lnTo>
                      <a:pt x="560" y="122"/>
                    </a:lnTo>
                    <a:lnTo>
                      <a:pt x="583" y="154"/>
                    </a:lnTo>
                    <a:lnTo>
                      <a:pt x="600" y="191"/>
                    </a:lnTo>
                    <a:lnTo>
                      <a:pt x="614" y="229"/>
                    </a:lnTo>
                    <a:lnTo>
                      <a:pt x="622" y="269"/>
                    </a:lnTo>
                    <a:lnTo>
                      <a:pt x="625" y="312"/>
                    </a:lnTo>
                    <a:lnTo>
                      <a:pt x="622" y="352"/>
                    </a:lnTo>
                    <a:lnTo>
                      <a:pt x="615" y="393"/>
                    </a:lnTo>
                    <a:lnTo>
                      <a:pt x="604" y="433"/>
                    </a:lnTo>
                    <a:lnTo>
                      <a:pt x="588" y="473"/>
                    </a:lnTo>
                    <a:lnTo>
                      <a:pt x="569" y="510"/>
                    </a:lnTo>
                    <a:lnTo>
                      <a:pt x="546" y="546"/>
                    </a:lnTo>
                    <a:lnTo>
                      <a:pt x="520" y="578"/>
                    </a:lnTo>
                    <a:lnTo>
                      <a:pt x="490" y="609"/>
                    </a:lnTo>
                    <a:lnTo>
                      <a:pt x="459" y="634"/>
                    </a:lnTo>
                    <a:lnTo>
                      <a:pt x="426" y="655"/>
                    </a:lnTo>
                    <a:lnTo>
                      <a:pt x="390" y="671"/>
                    </a:lnTo>
                    <a:lnTo>
                      <a:pt x="352" y="681"/>
                    </a:lnTo>
                    <a:lnTo>
                      <a:pt x="312" y="684"/>
                    </a:lnTo>
                    <a:lnTo>
                      <a:pt x="274" y="681"/>
                    </a:lnTo>
                    <a:lnTo>
                      <a:pt x="236" y="671"/>
                    </a:lnTo>
                    <a:lnTo>
                      <a:pt x="200" y="655"/>
                    </a:lnTo>
                    <a:lnTo>
                      <a:pt x="166" y="634"/>
                    </a:lnTo>
                    <a:lnTo>
                      <a:pt x="134" y="609"/>
                    </a:lnTo>
                    <a:lnTo>
                      <a:pt x="105" y="578"/>
                    </a:lnTo>
                    <a:lnTo>
                      <a:pt x="79" y="546"/>
                    </a:lnTo>
                    <a:lnTo>
                      <a:pt x="57" y="510"/>
                    </a:lnTo>
                    <a:lnTo>
                      <a:pt x="37" y="473"/>
                    </a:lnTo>
                    <a:lnTo>
                      <a:pt x="21" y="433"/>
                    </a:lnTo>
                    <a:lnTo>
                      <a:pt x="10" y="393"/>
                    </a:lnTo>
                    <a:lnTo>
                      <a:pt x="2" y="352"/>
                    </a:lnTo>
                    <a:lnTo>
                      <a:pt x="0" y="312"/>
                    </a:lnTo>
                    <a:lnTo>
                      <a:pt x="3" y="269"/>
                    </a:lnTo>
                    <a:lnTo>
                      <a:pt x="12" y="229"/>
                    </a:lnTo>
                    <a:lnTo>
                      <a:pt x="25" y="191"/>
                    </a:lnTo>
                    <a:lnTo>
                      <a:pt x="43" y="154"/>
                    </a:lnTo>
                    <a:lnTo>
                      <a:pt x="65" y="122"/>
                    </a:lnTo>
                    <a:lnTo>
                      <a:pt x="91" y="91"/>
                    </a:lnTo>
                    <a:lnTo>
                      <a:pt x="122" y="65"/>
                    </a:lnTo>
                    <a:lnTo>
                      <a:pt x="155" y="42"/>
                    </a:lnTo>
                    <a:lnTo>
                      <a:pt x="191" y="24"/>
                    </a:lnTo>
                    <a:lnTo>
                      <a:pt x="230" y="11"/>
                    </a:lnTo>
                    <a:lnTo>
                      <a:pt x="271" y="2"/>
                    </a:lnTo>
                    <a:lnTo>
                      <a:pt x="312" y="0"/>
                    </a:lnTo>
                    <a:close/>
                  </a:path>
                </a:pathLst>
              </a:custGeom>
              <a:solidFill>
                <a:schemeClr val="dk1">
                  <a:alpha val="50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vert="horz" wrap="square" lIns="91416" tIns="45708" rIns="91416" bIns="45708" numCol="1" anchor="t" anchorCtr="0" compatLnSpc="1"/>
              <a:lstStyle/>
              <a:p>
                <a:pPr defTabSz="914400"/>
                <a:endParaRPr 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43" name="Freeform 30">
                <a:extLst>
                  <a:ext uri="{FF2B5EF4-FFF2-40B4-BE49-F238E27FC236}">
                    <a16:creationId xmlns:a16="http://schemas.microsoft.com/office/drawing/2014/main" id="{B5F99E23-62D4-4D2C-8AA2-0CEDDF395B08}"/>
                  </a:ext>
                </a:extLst>
              </p:cNvPr>
              <p:cNvSpPr/>
              <p:nvPr/>
            </p:nvSpPr>
            <p:spPr bwMode="auto">
              <a:xfrm>
                <a:off x="392" y="715"/>
                <a:ext cx="115" cy="211"/>
              </a:xfrm>
              <a:custGeom>
                <a:avLst/>
                <a:gdLst>
                  <a:gd name="T0" fmla="*/ 700 w 1379"/>
                  <a:gd name="T1" fmla="*/ 64 h 2528"/>
                  <a:gd name="T2" fmla="*/ 814 w 1379"/>
                  <a:gd name="T3" fmla="*/ 710 h 2528"/>
                  <a:gd name="T4" fmla="*/ 762 w 1379"/>
                  <a:gd name="T5" fmla="*/ 1 h 2528"/>
                  <a:gd name="T6" fmla="*/ 891 w 1379"/>
                  <a:gd name="T7" fmla="*/ 15 h 2528"/>
                  <a:gd name="T8" fmla="*/ 1015 w 1379"/>
                  <a:gd name="T9" fmla="*/ 38 h 2528"/>
                  <a:gd name="T10" fmla="*/ 1122 w 1379"/>
                  <a:gd name="T11" fmla="*/ 65 h 2528"/>
                  <a:gd name="T12" fmla="*/ 1202 w 1379"/>
                  <a:gd name="T13" fmla="*/ 89 h 2528"/>
                  <a:gd name="T14" fmla="*/ 1246 w 1379"/>
                  <a:gd name="T15" fmla="*/ 104 h 2528"/>
                  <a:gd name="T16" fmla="*/ 1269 w 1379"/>
                  <a:gd name="T17" fmla="*/ 118 h 2528"/>
                  <a:gd name="T18" fmla="*/ 1298 w 1379"/>
                  <a:gd name="T19" fmla="*/ 137 h 2528"/>
                  <a:gd name="T20" fmla="*/ 1318 w 1379"/>
                  <a:gd name="T21" fmla="*/ 166 h 2528"/>
                  <a:gd name="T22" fmla="*/ 1328 w 1379"/>
                  <a:gd name="T23" fmla="*/ 197 h 2528"/>
                  <a:gd name="T24" fmla="*/ 1379 w 1379"/>
                  <a:gd name="T25" fmla="*/ 639 h 2528"/>
                  <a:gd name="T26" fmla="*/ 1342 w 1379"/>
                  <a:gd name="T27" fmla="*/ 653 h 2528"/>
                  <a:gd name="T28" fmla="*/ 1221 w 1379"/>
                  <a:gd name="T29" fmla="*/ 733 h 2528"/>
                  <a:gd name="T30" fmla="*/ 1094 w 1379"/>
                  <a:gd name="T31" fmla="*/ 314 h 2528"/>
                  <a:gd name="T32" fmla="*/ 1038 w 1379"/>
                  <a:gd name="T33" fmla="*/ 932 h 2528"/>
                  <a:gd name="T34" fmla="*/ 993 w 1379"/>
                  <a:gd name="T35" fmla="*/ 1013 h 2528"/>
                  <a:gd name="T36" fmla="*/ 953 w 1379"/>
                  <a:gd name="T37" fmla="*/ 1111 h 2528"/>
                  <a:gd name="T38" fmla="*/ 938 w 1379"/>
                  <a:gd name="T39" fmla="*/ 1163 h 2528"/>
                  <a:gd name="T40" fmla="*/ 921 w 1379"/>
                  <a:gd name="T41" fmla="*/ 1265 h 2528"/>
                  <a:gd name="T42" fmla="*/ 916 w 1379"/>
                  <a:gd name="T43" fmla="*/ 1401 h 2528"/>
                  <a:gd name="T44" fmla="*/ 930 w 1379"/>
                  <a:gd name="T45" fmla="*/ 1509 h 2528"/>
                  <a:gd name="T46" fmla="*/ 953 w 1379"/>
                  <a:gd name="T47" fmla="*/ 1598 h 2528"/>
                  <a:gd name="T48" fmla="*/ 977 w 1379"/>
                  <a:gd name="T49" fmla="*/ 1662 h 2528"/>
                  <a:gd name="T50" fmla="*/ 1018 w 1379"/>
                  <a:gd name="T51" fmla="*/ 1745 h 2528"/>
                  <a:gd name="T52" fmla="*/ 1067 w 1379"/>
                  <a:gd name="T53" fmla="*/ 1822 h 2528"/>
                  <a:gd name="T54" fmla="*/ 1120 w 1379"/>
                  <a:gd name="T55" fmla="*/ 1884 h 2528"/>
                  <a:gd name="T56" fmla="*/ 1152 w 1379"/>
                  <a:gd name="T57" fmla="*/ 2427 h 2528"/>
                  <a:gd name="T58" fmla="*/ 1104 w 1379"/>
                  <a:gd name="T59" fmla="*/ 2496 h 2528"/>
                  <a:gd name="T60" fmla="*/ 1023 w 1379"/>
                  <a:gd name="T61" fmla="*/ 2528 h 2528"/>
                  <a:gd name="T62" fmla="*/ 982 w 1379"/>
                  <a:gd name="T63" fmla="*/ 2525 h 2528"/>
                  <a:gd name="T64" fmla="*/ 911 w 1379"/>
                  <a:gd name="T65" fmla="*/ 2490 h 2528"/>
                  <a:gd name="T66" fmla="*/ 868 w 1379"/>
                  <a:gd name="T67" fmla="*/ 2421 h 2528"/>
                  <a:gd name="T68" fmla="*/ 756 w 1379"/>
                  <a:gd name="T69" fmla="*/ 1296 h 2528"/>
                  <a:gd name="T70" fmla="*/ 694 w 1379"/>
                  <a:gd name="T71" fmla="*/ 1300 h 2528"/>
                  <a:gd name="T72" fmla="*/ 567 w 1379"/>
                  <a:gd name="T73" fmla="*/ 2392 h 2528"/>
                  <a:gd name="T74" fmla="*/ 537 w 1379"/>
                  <a:gd name="T75" fmla="*/ 2470 h 2528"/>
                  <a:gd name="T76" fmla="*/ 473 w 1379"/>
                  <a:gd name="T77" fmla="*/ 2518 h 2528"/>
                  <a:gd name="T78" fmla="*/ 413 w 1379"/>
                  <a:gd name="T79" fmla="*/ 2528 h 2528"/>
                  <a:gd name="T80" fmla="*/ 351 w 1379"/>
                  <a:gd name="T81" fmla="*/ 2512 h 2528"/>
                  <a:gd name="T82" fmla="*/ 290 w 1379"/>
                  <a:gd name="T83" fmla="*/ 2453 h 2528"/>
                  <a:gd name="T84" fmla="*/ 271 w 1379"/>
                  <a:gd name="T85" fmla="*/ 2368 h 2528"/>
                  <a:gd name="T86" fmla="*/ 335 w 1379"/>
                  <a:gd name="T87" fmla="*/ 314 h 2528"/>
                  <a:gd name="T88" fmla="*/ 228 w 1379"/>
                  <a:gd name="T89" fmla="*/ 1173 h 2528"/>
                  <a:gd name="T90" fmla="*/ 173 w 1379"/>
                  <a:gd name="T91" fmla="*/ 1222 h 2528"/>
                  <a:gd name="T92" fmla="*/ 115 w 1379"/>
                  <a:gd name="T93" fmla="*/ 1233 h 2528"/>
                  <a:gd name="T94" fmla="*/ 62 w 1379"/>
                  <a:gd name="T95" fmla="*/ 1218 h 2528"/>
                  <a:gd name="T96" fmla="*/ 13 w 1379"/>
                  <a:gd name="T97" fmla="*/ 1167 h 2528"/>
                  <a:gd name="T98" fmla="*/ 0 w 1379"/>
                  <a:gd name="T99" fmla="*/ 1097 h 2528"/>
                  <a:gd name="T100" fmla="*/ 102 w 1379"/>
                  <a:gd name="T101" fmla="*/ 197 h 2528"/>
                  <a:gd name="T102" fmla="*/ 112 w 1379"/>
                  <a:gd name="T103" fmla="*/ 165 h 2528"/>
                  <a:gd name="T104" fmla="*/ 124 w 1379"/>
                  <a:gd name="T105" fmla="*/ 149 h 2528"/>
                  <a:gd name="T106" fmla="*/ 151 w 1379"/>
                  <a:gd name="T107" fmla="*/ 122 h 2528"/>
                  <a:gd name="T108" fmla="*/ 179 w 1379"/>
                  <a:gd name="T109" fmla="*/ 106 h 2528"/>
                  <a:gd name="T110" fmla="*/ 208 w 1379"/>
                  <a:gd name="T111" fmla="*/ 96 h 2528"/>
                  <a:gd name="T112" fmla="*/ 279 w 1379"/>
                  <a:gd name="T113" fmla="*/ 74 h 2528"/>
                  <a:gd name="T114" fmla="*/ 377 w 1379"/>
                  <a:gd name="T115" fmla="*/ 47 h 2528"/>
                  <a:gd name="T116" fmla="*/ 496 w 1379"/>
                  <a:gd name="T117" fmla="*/ 21 h 2528"/>
                  <a:gd name="T118" fmla="*/ 624 w 1379"/>
                  <a:gd name="T119" fmla="*/ 3 h 25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379" h="2528">
                    <a:moveTo>
                      <a:pt x="667" y="0"/>
                    </a:moveTo>
                    <a:lnTo>
                      <a:pt x="699" y="64"/>
                    </a:lnTo>
                    <a:lnTo>
                      <a:pt x="700" y="64"/>
                    </a:lnTo>
                    <a:lnTo>
                      <a:pt x="616" y="710"/>
                    </a:lnTo>
                    <a:lnTo>
                      <a:pt x="715" y="883"/>
                    </a:lnTo>
                    <a:lnTo>
                      <a:pt x="814" y="710"/>
                    </a:lnTo>
                    <a:lnTo>
                      <a:pt x="731" y="64"/>
                    </a:lnTo>
                    <a:lnTo>
                      <a:pt x="731" y="64"/>
                    </a:lnTo>
                    <a:lnTo>
                      <a:pt x="762" y="1"/>
                    </a:lnTo>
                    <a:lnTo>
                      <a:pt x="805" y="4"/>
                    </a:lnTo>
                    <a:lnTo>
                      <a:pt x="849" y="9"/>
                    </a:lnTo>
                    <a:lnTo>
                      <a:pt x="891" y="15"/>
                    </a:lnTo>
                    <a:lnTo>
                      <a:pt x="934" y="21"/>
                    </a:lnTo>
                    <a:lnTo>
                      <a:pt x="975" y="30"/>
                    </a:lnTo>
                    <a:lnTo>
                      <a:pt x="1015" y="38"/>
                    </a:lnTo>
                    <a:lnTo>
                      <a:pt x="1053" y="47"/>
                    </a:lnTo>
                    <a:lnTo>
                      <a:pt x="1088" y="56"/>
                    </a:lnTo>
                    <a:lnTo>
                      <a:pt x="1122" y="65"/>
                    </a:lnTo>
                    <a:lnTo>
                      <a:pt x="1152" y="74"/>
                    </a:lnTo>
                    <a:lnTo>
                      <a:pt x="1178" y="82"/>
                    </a:lnTo>
                    <a:lnTo>
                      <a:pt x="1202" y="89"/>
                    </a:lnTo>
                    <a:lnTo>
                      <a:pt x="1221" y="96"/>
                    </a:lnTo>
                    <a:lnTo>
                      <a:pt x="1236" y="101"/>
                    </a:lnTo>
                    <a:lnTo>
                      <a:pt x="1246" y="104"/>
                    </a:lnTo>
                    <a:lnTo>
                      <a:pt x="1250" y="106"/>
                    </a:lnTo>
                    <a:lnTo>
                      <a:pt x="1260" y="111"/>
                    </a:lnTo>
                    <a:lnTo>
                      <a:pt x="1269" y="118"/>
                    </a:lnTo>
                    <a:lnTo>
                      <a:pt x="1279" y="122"/>
                    </a:lnTo>
                    <a:lnTo>
                      <a:pt x="1288" y="128"/>
                    </a:lnTo>
                    <a:lnTo>
                      <a:pt x="1298" y="137"/>
                    </a:lnTo>
                    <a:lnTo>
                      <a:pt x="1306" y="149"/>
                    </a:lnTo>
                    <a:lnTo>
                      <a:pt x="1312" y="157"/>
                    </a:lnTo>
                    <a:lnTo>
                      <a:pt x="1318" y="166"/>
                    </a:lnTo>
                    <a:lnTo>
                      <a:pt x="1323" y="178"/>
                    </a:lnTo>
                    <a:lnTo>
                      <a:pt x="1326" y="192"/>
                    </a:lnTo>
                    <a:lnTo>
                      <a:pt x="1328" y="197"/>
                    </a:lnTo>
                    <a:lnTo>
                      <a:pt x="1330" y="202"/>
                    </a:lnTo>
                    <a:lnTo>
                      <a:pt x="1332" y="208"/>
                    </a:lnTo>
                    <a:lnTo>
                      <a:pt x="1379" y="639"/>
                    </a:lnTo>
                    <a:lnTo>
                      <a:pt x="1362" y="646"/>
                    </a:lnTo>
                    <a:lnTo>
                      <a:pt x="1344" y="654"/>
                    </a:lnTo>
                    <a:lnTo>
                      <a:pt x="1342" y="653"/>
                    </a:lnTo>
                    <a:lnTo>
                      <a:pt x="1302" y="678"/>
                    </a:lnTo>
                    <a:lnTo>
                      <a:pt x="1261" y="704"/>
                    </a:lnTo>
                    <a:lnTo>
                      <a:pt x="1221" y="733"/>
                    </a:lnTo>
                    <a:lnTo>
                      <a:pt x="1183" y="764"/>
                    </a:lnTo>
                    <a:lnTo>
                      <a:pt x="1148" y="797"/>
                    </a:lnTo>
                    <a:lnTo>
                      <a:pt x="1094" y="314"/>
                    </a:lnTo>
                    <a:lnTo>
                      <a:pt x="1061" y="304"/>
                    </a:lnTo>
                    <a:lnTo>
                      <a:pt x="1061" y="900"/>
                    </a:lnTo>
                    <a:lnTo>
                      <a:pt x="1038" y="932"/>
                    </a:lnTo>
                    <a:lnTo>
                      <a:pt x="1018" y="966"/>
                    </a:lnTo>
                    <a:lnTo>
                      <a:pt x="1011" y="978"/>
                    </a:lnTo>
                    <a:lnTo>
                      <a:pt x="993" y="1013"/>
                    </a:lnTo>
                    <a:lnTo>
                      <a:pt x="977" y="1049"/>
                    </a:lnTo>
                    <a:lnTo>
                      <a:pt x="967" y="1075"/>
                    </a:lnTo>
                    <a:lnTo>
                      <a:pt x="953" y="1111"/>
                    </a:lnTo>
                    <a:lnTo>
                      <a:pt x="942" y="1150"/>
                    </a:lnTo>
                    <a:lnTo>
                      <a:pt x="940" y="1156"/>
                    </a:lnTo>
                    <a:lnTo>
                      <a:pt x="938" y="1163"/>
                    </a:lnTo>
                    <a:lnTo>
                      <a:pt x="930" y="1202"/>
                    </a:lnTo>
                    <a:lnTo>
                      <a:pt x="924" y="1241"/>
                    </a:lnTo>
                    <a:lnTo>
                      <a:pt x="921" y="1265"/>
                    </a:lnTo>
                    <a:lnTo>
                      <a:pt x="916" y="1310"/>
                    </a:lnTo>
                    <a:lnTo>
                      <a:pt x="914" y="1355"/>
                    </a:lnTo>
                    <a:lnTo>
                      <a:pt x="916" y="1401"/>
                    </a:lnTo>
                    <a:lnTo>
                      <a:pt x="921" y="1446"/>
                    </a:lnTo>
                    <a:lnTo>
                      <a:pt x="924" y="1470"/>
                    </a:lnTo>
                    <a:lnTo>
                      <a:pt x="930" y="1509"/>
                    </a:lnTo>
                    <a:lnTo>
                      <a:pt x="938" y="1548"/>
                    </a:lnTo>
                    <a:lnTo>
                      <a:pt x="942" y="1561"/>
                    </a:lnTo>
                    <a:lnTo>
                      <a:pt x="953" y="1598"/>
                    </a:lnTo>
                    <a:lnTo>
                      <a:pt x="967" y="1636"/>
                    </a:lnTo>
                    <a:lnTo>
                      <a:pt x="972" y="1650"/>
                    </a:lnTo>
                    <a:lnTo>
                      <a:pt x="977" y="1662"/>
                    </a:lnTo>
                    <a:lnTo>
                      <a:pt x="993" y="1698"/>
                    </a:lnTo>
                    <a:lnTo>
                      <a:pt x="1011" y="1731"/>
                    </a:lnTo>
                    <a:lnTo>
                      <a:pt x="1018" y="1745"/>
                    </a:lnTo>
                    <a:lnTo>
                      <a:pt x="1039" y="1780"/>
                    </a:lnTo>
                    <a:lnTo>
                      <a:pt x="1062" y="1813"/>
                    </a:lnTo>
                    <a:lnTo>
                      <a:pt x="1067" y="1822"/>
                    </a:lnTo>
                    <a:lnTo>
                      <a:pt x="1074" y="1829"/>
                    </a:lnTo>
                    <a:lnTo>
                      <a:pt x="1097" y="1857"/>
                    </a:lnTo>
                    <a:lnTo>
                      <a:pt x="1120" y="1884"/>
                    </a:lnTo>
                    <a:lnTo>
                      <a:pt x="1158" y="2368"/>
                    </a:lnTo>
                    <a:lnTo>
                      <a:pt x="1158" y="2399"/>
                    </a:lnTo>
                    <a:lnTo>
                      <a:pt x="1152" y="2427"/>
                    </a:lnTo>
                    <a:lnTo>
                      <a:pt x="1141" y="2453"/>
                    </a:lnTo>
                    <a:lnTo>
                      <a:pt x="1124" y="2476"/>
                    </a:lnTo>
                    <a:lnTo>
                      <a:pt x="1104" y="2496"/>
                    </a:lnTo>
                    <a:lnTo>
                      <a:pt x="1080" y="2512"/>
                    </a:lnTo>
                    <a:lnTo>
                      <a:pt x="1053" y="2522"/>
                    </a:lnTo>
                    <a:lnTo>
                      <a:pt x="1023" y="2528"/>
                    </a:lnTo>
                    <a:lnTo>
                      <a:pt x="1017" y="2528"/>
                    </a:lnTo>
                    <a:lnTo>
                      <a:pt x="1011" y="2528"/>
                    </a:lnTo>
                    <a:lnTo>
                      <a:pt x="982" y="2525"/>
                    </a:lnTo>
                    <a:lnTo>
                      <a:pt x="956" y="2518"/>
                    </a:lnTo>
                    <a:lnTo>
                      <a:pt x="932" y="2505"/>
                    </a:lnTo>
                    <a:lnTo>
                      <a:pt x="911" y="2490"/>
                    </a:lnTo>
                    <a:lnTo>
                      <a:pt x="892" y="2470"/>
                    </a:lnTo>
                    <a:lnTo>
                      <a:pt x="879" y="2447"/>
                    </a:lnTo>
                    <a:lnTo>
                      <a:pt x="868" y="2421"/>
                    </a:lnTo>
                    <a:lnTo>
                      <a:pt x="863" y="2392"/>
                    </a:lnTo>
                    <a:lnTo>
                      <a:pt x="775" y="1288"/>
                    </a:lnTo>
                    <a:lnTo>
                      <a:pt x="756" y="1296"/>
                    </a:lnTo>
                    <a:lnTo>
                      <a:pt x="736" y="1300"/>
                    </a:lnTo>
                    <a:lnTo>
                      <a:pt x="715" y="1301"/>
                    </a:lnTo>
                    <a:lnTo>
                      <a:pt x="694" y="1300"/>
                    </a:lnTo>
                    <a:lnTo>
                      <a:pt x="674" y="1295"/>
                    </a:lnTo>
                    <a:lnTo>
                      <a:pt x="656" y="1287"/>
                    </a:lnTo>
                    <a:lnTo>
                      <a:pt x="567" y="2392"/>
                    </a:lnTo>
                    <a:lnTo>
                      <a:pt x="561" y="2421"/>
                    </a:lnTo>
                    <a:lnTo>
                      <a:pt x="552" y="2446"/>
                    </a:lnTo>
                    <a:lnTo>
                      <a:pt x="537" y="2470"/>
                    </a:lnTo>
                    <a:lnTo>
                      <a:pt x="518" y="2490"/>
                    </a:lnTo>
                    <a:lnTo>
                      <a:pt x="498" y="2505"/>
                    </a:lnTo>
                    <a:lnTo>
                      <a:pt x="473" y="2518"/>
                    </a:lnTo>
                    <a:lnTo>
                      <a:pt x="447" y="2525"/>
                    </a:lnTo>
                    <a:lnTo>
                      <a:pt x="419" y="2528"/>
                    </a:lnTo>
                    <a:lnTo>
                      <a:pt x="413" y="2528"/>
                    </a:lnTo>
                    <a:lnTo>
                      <a:pt x="407" y="2528"/>
                    </a:lnTo>
                    <a:lnTo>
                      <a:pt x="377" y="2522"/>
                    </a:lnTo>
                    <a:lnTo>
                      <a:pt x="351" y="2512"/>
                    </a:lnTo>
                    <a:lnTo>
                      <a:pt x="327" y="2496"/>
                    </a:lnTo>
                    <a:lnTo>
                      <a:pt x="306" y="2476"/>
                    </a:lnTo>
                    <a:lnTo>
                      <a:pt x="290" y="2453"/>
                    </a:lnTo>
                    <a:lnTo>
                      <a:pt x="278" y="2427"/>
                    </a:lnTo>
                    <a:lnTo>
                      <a:pt x="271" y="2399"/>
                    </a:lnTo>
                    <a:lnTo>
                      <a:pt x="271" y="2368"/>
                    </a:lnTo>
                    <a:lnTo>
                      <a:pt x="370" y="1147"/>
                    </a:lnTo>
                    <a:lnTo>
                      <a:pt x="370" y="304"/>
                    </a:lnTo>
                    <a:lnTo>
                      <a:pt x="335" y="314"/>
                    </a:lnTo>
                    <a:lnTo>
                      <a:pt x="245" y="1124"/>
                    </a:lnTo>
                    <a:lnTo>
                      <a:pt x="239" y="1150"/>
                    </a:lnTo>
                    <a:lnTo>
                      <a:pt x="228" y="1173"/>
                    </a:lnTo>
                    <a:lnTo>
                      <a:pt x="214" y="1193"/>
                    </a:lnTo>
                    <a:lnTo>
                      <a:pt x="195" y="1210"/>
                    </a:lnTo>
                    <a:lnTo>
                      <a:pt x="173" y="1222"/>
                    </a:lnTo>
                    <a:lnTo>
                      <a:pt x="149" y="1231"/>
                    </a:lnTo>
                    <a:lnTo>
                      <a:pt x="123" y="1233"/>
                    </a:lnTo>
                    <a:lnTo>
                      <a:pt x="115" y="1233"/>
                    </a:lnTo>
                    <a:lnTo>
                      <a:pt x="109" y="1233"/>
                    </a:lnTo>
                    <a:lnTo>
                      <a:pt x="85" y="1228"/>
                    </a:lnTo>
                    <a:lnTo>
                      <a:pt x="62" y="1218"/>
                    </a:lnTo>
                    <a:lnTo>
                      <a:pt x="43" y="1205"/>
                    </a:lnTo>
                    <a:lnTo>
                      <a:pt x="26" y="1187"/>
                    </a:lnTo>
                    <a:lnTo>
                      <a:pt x="13" y="1167"/>
                    </a:lnTo>
                    <a:lnTo>
                      <a:pt x="4" y="1145"/>
                    </a:lnTo>
                    <a:lnTo>
                      <a:pt x="0" y="1122"/>
                    </a:lnTo>
                    <a:lnTo>
                      <a:pt x="0" y="1097"/>
                    </a:lnTo>
                    <a:lnTo>
                      <a:pt x="98" y="208"/>
                    </a:lnTo>
                    <a:lnTo>
                      <a:pt x="100" y="202"/>
                    </a:lnTo>
                    <a:lnTo>
                      <a:pt x="102" y="197"/>
                    </a:lnTo>
                    <a:lnTo>
                      <a:pt x="104" y="192"/>
                    </a:lnTo>
                    <a:lnTo>
                      <a:pt x="107" y="178"/>
                    </a:lnTo>
                    <a:lnTo>
                      <a:pt x="112" y="165"/>
                    </a:lnTo>
                    <a:lnTo>
                      <a:pt x="116" y="159"/>
                    </a:lnTo>
                    <a:lnTo>
                      <a:pt x="119" y="154"/>
                    </a:lnTo>
                    <a:lnTo>
                      <a:pt x="124" y="149"/>
                    </a:lnTo>
                    <a:lnTo>
                      <a:pt x="133" y="139"/>
                    </a:lnTo>
                    <a:lnTo>
                      <a:pt x="142" y="128"/>
                    </a:lnTo>
                    <a:lnTo>
                      <a:pt x="151" y="122"/>
                    </a:lnTo>
                    <a:lnTo>
                      <a:pt x="160" y="118"/>
                    </a:lnTo>
                    <a:lnTo>
                      <a:pt x="170" y="111"/>
                    </a:lnTo>
                    <a:lnTo>
                      <a:pt x="179" y="106"/>
                    </a:lnTo>
                    <a:lnTo>
                      <a:pt x="184" y="104"/>
                    </a:lnTo>
                    <a:lnTo>
                      <a:pt x="194" y="101"/>
                    </a:lnTo>
                    <a:lnTo>
                      <a:pt x="208" y="96"/>
                    </a:lnTo>
                    <a:lnTo>
                      <a:pt x="228" y="89"/>
                    </a:lnTo>
                    <a:lnTo>
                      <a:pt x="251" y="82"/>
                    </a:lnTo>
                    <a:lnTo>
                      <a:pt x="279" y="74"/>
                    </a:lnTo>
                    <a:lnTo>
                      <a:pt x="309" y="65"/>
                    </a:lnTo>
                    <a:lnTo>
                      <a:pt x="341" y="56"/>
                    </a:lnTo>
                    <a:lnTo>
                      <a:pt x="377" y="47"/>
                    </a:lnTo>
                    <a:lnTo>
                      <a:pt x="416" y="38"/>
                    </a:lnTo>
                    <a:lnTo>
                      <a:pt x="455" y="30"/>
                    </a:lnTo>
                    <a:lnTo>
                      <a:pt x="496" y="21"/>
                    </a:lnTo>
                    <a:lnTo>
                      <a:pt x="538" y="14"/>
                    </a:lnTo>
                    <a:lnTo>
                      <a:pt x="581" y="9"/>
                    </a:lnTo>
                    <a:lnTo>
                      <a:pt x="624" y="3"/>
                    </a:lnTo>
                    <a:lnTo>
                      <a:pt x="667" y="0"/>
                    </a:lnTo>
                    <a:close/>
                  </a:path>
                </a:pathLst>
              </a:custGeom>
              <a:solidFill>
                <a:schemeClr val="dk1">
                  <a:alpha val="50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vert="horz" wrap="square" lIns="91416" tIns="45708" rIns="91416" bIns="45708" numCol="1" anchor="t" anchorCtr="0" compatLnSpc="1"/>
              <a:lstStyle/>
              <a:p>
                <a:pPr defTabSz="914400"/>
                <a:endParaRPr 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44" name="Freeform 31">
                <a:extLst>
                  <a:ext uri="{FF2B5EF4-FFF2-40B4-BE49-F238E27FC236}">
                    <a16:creationId xmlns:a16="http://schemas.microsoft.com/office/drawing/2014/main" id="{8E6116D2-49FE-4FC6-A33C-B9F8DD6FF6D9}"/>
                  </a:ext>
                </a:extLst>
              </p:cNvPr>
              <p:cNvSpPr/>
              <p:nvPr/>
            </p:nvSpPr>
            <p:spPr bwMode="auto">
              <a:xfrm>
                <a:off x="561" y="715"/>
                <a:ext cx="115" cy="211"/>
              </a:xfrm>
              <a:custGeom>
                <a:avLst/>
                <a:gdLst>
                  <a:gd name="T0" fmla="*/ 650 w 1380"/>
                  <a:gd name="T1" fmla="*/ 64 h 2528"/>
                  <a:gd name="T2" fmla="*/ 764 w 1380"/>
                  <a:gd name="T3" fmla="*/ 710 h 2528"/>
                  <a:gd name="T4" fmla="*/ 713 w 1380"/>
                  <a:gd name="T5" fmla="*/ 1 h 2528"/>
                  <a:gd name="T6" fmla="*/ 841 w 1380"/>
                  <a:gd name="T7" fmla="*/ 15 h 2528"/>
                  <a:gd name="T8" fmla="*/ 964 w 1380"/>
                  <a:gd name="T9" fmla="*/ 38 h 2528"/>
                  <a:gd name="T10" fmla="*/ 1071 w 1380"/>
                  <a:gd name="T11" fmla="*/ 65 h 2528"/>
                  <a:gd name="T12" fmla="*/ 1151 w 1380"/>
                  <a:gd name="T13" fmla="*/ 89 h 2528"/>
                  <a:gd name="T14" fmla="*/ 1195 w 1380"/>
                  <a:gd name="T15" fmla="*/ 104 h 2528"/>
                  <a:gd name="T16" fmla="*/ 1219 w 1380"/>
                  <a:gd name="T17" fmla="*/ 118 h 2528"/>
                  <a:gd name="T18" fmla="*/ 1247 w 1380"/>
                  <a:gd name="T19" fmla="*/ 137 h 2528"/>
                  <a:gd name="T20" fmla="*/ 1268 w 1380"/>
                  <a:gd name="T21" fmla="*/ 166 h 2528"/>
                  <a:gd name="T22" fmla="*/ 1277 w 1380"/>
                  <a:gd name="T23" fmla="*/ 196 h 2528"/>
                  <a:gd name="T24" fmla="*/ 1281 w 1380"/>
                  <a:gd name="T25" fmla="*/ 208 h 2528"/>
                  <a:gd name="T26" fmla="*/ 1376 w 1380"/>
                  <a:gd name="T27" fmla="*/ 1145 h 2528"/>
                  <a:gd name="T28" fmla="*/ 1337 w 1380"/>
                  <a:gd name="T29" fmla="*/ 1205 h 2528"/>
                  <a:gd name="T30" fmla="*/ 1271 w 1380"/>
                  <a:gd name="T31" fmla="*/ 1233 h 2528"/>
                  <a:gd name="T32" fmla="*/ 1231 w 1380"/>
                  <a:gd name="T33" fmla="*/ 1231 h 2528"/>
                  <a:gd name="T34" fmla="*/ 1166 w 1380"/>
                  <a:gd name="T35" fmla="*/ 1194 h 2528"/>
                  <a:gd name="T36" fmla="*/ 1135 w 1380"/>
                  <a:gd name="T37" fmla="*/ 1124 h 2528"/>
                  <a:gd name="T38" fmla="*/ 1011 w 1380"/>
                  <a:gd name="T39" fmla="*/ 1147 h 2528"/>
                  <a:gd name="T40" fmla="*/ 1101 w 1380"/>
                  <a:gd name="T41" fmla="*/ 2427 h 2528"/>
                  <a:gd name="T42" fmla="*/ 1053 w 1380"/>
                  <a:gd name="T43" fmla="*/ 2496 h 2528"/>
                  <a:gd name="T44" fmla="*/ 973 w 1380"/>
                  <a:gd name="T45" fmla="*/ 2528 h 2528"/>
                  <a:gd name="T46" fmla="*/ 933 w 1380"/>
                  <a:gd name="T47" fmla="*/ 2525 h 2528"/>
                  <a:gd name="T48" fmla="*/ 860 w 1380"/>
                  <a:gd name="T49" fmla="*/ 2490 h 2528"/>
                  <a:gd name="T50" fmla="*/ 818 w 1380"/>
                  <a:gd name="T51" fmla="*/ 2421 h 2528"/>
                  <a:gd name="T52" fmla="*/ 705 w 1380"/>
                  <a:gd name="T53" fmla="*/ 1296 h 2528"/>
                  <a:gd name="T54" fmla="*/ 643 w 1380"/>
                  <a:gd name="T55" fmla="*/ 1300 h 2528"/>
                  <a:gd name="T56" fmla="*/ 517 w 1380"/>
                  <a:gd name="T57" fmla="*/ 2392 h 2528"/>
                  <a:gd name="T58" fmla="*/ 487 w 1380"/>
                  <a:gd name="T59" fmla="*/ 2470 h 2528"/>
                  <a:gd name="T60" fmla="*/ 424 w 1380"/>
                  <a:gd name="T61" fmla="*/ 2518 h 2528"/>
                  <a:gd name="T62" fmla="*/ 363 w 1380"/>
                  <a:gd name="T63" fmla="*/ 2528 h 2528"/>
                  <a:gd name="T64" fmla="*/ 300 w 1380"/>
                  <a:gd name="T65" fmla="*/ 2512 h 2528"/>
                  <a:gd name="T66" fmla="*/ 239 w 1380"/>
                  <a:gd name="T67" fmla="*/ 2453 h 2528"/>
                  <a:gd name="T68" fmla="*/ 221 w 1380"/>
                  <a:gd name="T69" fmla="*/ 2368 h 2528"/>
                  <a:gd name="T70" fmla="*/ 306 w 1380"/>
                  <a:gd name="T71" fmla="*/ 1829 h 2528"/>
                  <a:gd name="T72" fmla="*/ 341 w 1380"/>
                  <a:gd name="T73" fmla="*/ 1780 h 2528"/>
                  <a:gd name="T74" fmla="*/ 387 w 1380"/>
                  <a:gd name="T75" fmla="*/ 1698 h 2528"/>
                  <a:gd name="T76" fmla="*/ 427 w 1380"/>
                  <a:gd name="T77" fmla="*/ 1598 h 2528"/>
                  <a:gd name="T78" fmla="*/ 450 w 1380"/>
                  <a:gd name="T79" fmla="*/ 1509 h 2528"/>
                  <a:gd name="T80" fmla="*/ 459 w 1380"/>
                  <a:gd name="T81" fmla="*/ 1446 h 2528"/>
                  <a:gd name="T82" fmla="*/ 463 w 1380"/>
                  <a:gd name="T83" fmla="*/ 1310 h 2528"/>
                  <a:gd name="T84" fmla="*/ 450 w 1380"/>
                  <a:gd name="T85" fmla="*/ 1202 h 2528"/>
                  <a:gd name="T86" fmla="*/ 438 w 1380"/>
                  <a:gd name="T87" fmla="*/ 1150 h 2528"/>
                  <a:gd name="T88" fmla="*/ 403 w 1380"/>
                  <a:gd name="T89" fmla="*/ 1049 h 2528"/>
                  <a:gd name="T90" fmla="*/ 362 w 1380"/>
                  <a:gd name="T91" fmla="*/ 966 h 2528"/>
                  <a:gd name="T92" fmla="*/ 319 w 1380"/>
                  <a:gd name="T93" fmla="*/ 304 h 2528"/>
                  <a:gd name="T94" fmla="*/ 196 w 1380"/>
                  <a:gd name="T95" fmla="*/ 764 h 2528"/>
                  <a:gd name="T96" fmla="*/ 78 w 1380"/>
                  <a:gd name="T97" fmla="*/ 678 h 2528"/>
                  <a:gd name="T98" fmla="*/ 18 w 1380"/>
                  <a:gd name="T99" fmla="*/ 646 h 2528"/>
                  <a:gd name="T100" fmla="*/ 50 w 1380"/>
                  <a:gd name="T101" fmla="*/ 203 h 2528"/>
                  <a:gd name="T102" fmla="*/ 54 w 1380"/>
                  <a:gd name="T103" fmla="*/ 192 h 2528"/>
                  <a:gd name="T104" fmla="*/ 65 w 1380"/>
                  <a:gd name="T105" fmla="*/ 159 h 2528"/>
                  <a:gd name="T106" fmla="*/ 82 w 1380"/>
                  <a:gd name="T107" fmla="*/ 139 h 2528"/>
                  <a:gd name="T108" fmla="*/ 110 w 1380"/>
                  <a:gd name="T109" fmla="*/ 118 h 2528"/>
                  <a:gd name="T110" fmla="*/ 133 w 1380"/>
                  <a:gd name="T111" fmla="*/ 104 h 2528"/>
                  <a:gd name="T112" fmla="*/ 177 w 1380"/>
                  <a:gd name="T113" fmla="*/ 89 h 2528"/>
                  <a:gd name="T114" fmla="*/ 258 w 1380"/>
                  <a:gd name="T115" fmla="*/ 65 h 2528"/>
                  <a:gd name="T116" fmla="*/ 365 w 1380"/>
                  <a:gd name="T117" fmla="*/ 38 h 2528"/>
                  <a:gd name="T118" fmla="*/ 489 w 1380"/>
                  <a:gd name="T119" fmla="*/ 14 h 2528"/>
                  <a:gd name="T120" fmla="*/ 617 w 1380"/>
                  <a:gd name="T121" fmla="*/ 0 h 25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380" h="2528">
                    <a:moveTo>
                      <a:pt x="617" y="0"/>
                    </a:moveTo>
                    <a:lnTo>
                      <a:pt x="649" y="64"/>
                    </a:lnTo>
                    <a:lnTo>
                      <a:pt x="650" y="64"/>
                    </a:lnTo>
                    <a:lnTo>
                      <a:pt x="566" y="710"/>
                    </a:lnTo>
                    <a:lnTo>
                      <a:pt x="664" y="883"/>
                    </a:lnTo>
                    <a:lnTo>
                      <a:pt x="764" y="710"/>
                    </a:lnTo>
                    <a:lnTo>
                      <a:pt x="680" y="64"/>
                    </a:lnTo>
                    <a:lnTo>
                      <a:pt x="681" y="64"/>
                    </a:lnTo>
                    <a:lnTo>
                      <a:pt x="713" y="1"/>
                    </a:lnTo>
                    <a:lnTo>
                      <a:pt x="756" y="4"/>
                    </a:lnTo>
                    <a:lnTo>
                      <a:pt x="798" y="9"/>
                    </a:lnTo>
                    <a:lnTo>
                      <a:pt x="841" y="15"/>
                    </a:lnTo>
                    <a:lnTo>
                      <a:pt x="883" y="21"/>
                    </a:lnTo>
                    <a:lnTo>
                      <a:pt x="925" y="30"/>
                    </a:lnTo>
                    <a:lnTo>
                      <a:pt x="964" y="38"/>
                    </a:lnTo>
                    <a:lnTo>
                      <a:pt x="1003" y="47"/>
                    </a:lnTo>
                    <a:lnTo>
                      <a:pt x="1038" y="56"/>
                    </a:lnTo>
                    <a:lnTo>
                      <a:pt x="1071" y="65"/>
                    </a:lnTo>
                    <a:lnTo>
                      <a:pt x="1101" y="74"/>
                    </a:lnTo>
                    <a:lnTo>
                      <a:pt x="1128" y="82"/>
                    </a:lnTo>
                    <a:lnTo>
                      <a:pt x="1151" y="89"/>
                    </a:lnTo>
                    <a:lnTo>
                      <a:pt x="1171" y="96"/>
                    </a:lnTo>
                    <a:lnTo>
                      <a:pt x="1186" y="101"/>
                    </a:lnTo>
                    <a:lnTo>
                      <a:pt x="1195" y="104"/>
                    </a:lnTo>
                    <a:lnTo>
                      <a:pt x="1201" y="106"/>
                    </a:lnTo>
                    <a:lnTo>
                      <a:pt x="1210" y="111"/>
                    </a:lnTo>
                    <a:lnTo>
                      <a:pt x="1219" y="118"/>
                    </a:lnTo>
                    <a:lnTo>
                      <a:pt x="1229" y="122"/>
                    </a:lnTo>
                    <a:lnTo>
                      <a:pt x="1237" y="128"/>
                    </a:lnTo>
                    <a:lnTo>
                      <a:pt x="1247" y="137"/>
                    </a:lnTo>
                    <a:lnTo>
                      <a:pt x="1255" y="149"/>
                    </a:lnTo>
                    <a:lnTo>
                      <a:pt x="1261" y="157"/>
                    </a:lnTo>
                    <a:lnTo>
                      <a:pt x="1268" y="166"/>
                    </a:lnTo>
                    <a:lnTo>
                      <a:pt x="1272" y="178"/>
                    </a:lnTo>
                    <a:lnTo>
                      <a:pt x="1276" y="192"/>
                    </a:lnTo>
                    <a:lnTo>
                      <a:pt x="1277" y="196"/>
                    </a:lnTo>
                    <a:lnTo>
                      <a:pt x="1279" y="199"/>
                    </a:lnTo>
                    <a:lnTo>
                      <a:pt x="1280" y="203"/>
                    </a:lnTo>
                    <a:lnTo>
                      <a:pt x="1281" y="208"/>
                    </a:lnTo>
                    <a:lnTo>
                      <a:pt x="1380" y="1097"/>
                    </a:lnTo>
                    <a:lnTo>
                      <a:pt x="1380" y="1122"/>
                    </a:lnTo>
                    <a:lnTo>
                      <a:pt x="1376" y="1145"/>
                    </a:lnTo>
                    <a:lnTo>
                      <a:pt x="1367" y="1167"/>
                    </a:lnTo>
                    <a:lnTo>
                      <a:pt x="1354" y="1187"/>
                    </a:lnTo>
                    <a:lnTo>
                      <a:pt x="1337" y="1205"/>
                    </a:lnTo>
                    <a:lnTo>
                      <a:pt x="1318" y="1218"/>
                    </a:lnTo>
                    <a:lnTo>
                      <a:pt x="1295" y="1228"/>
                    </a:lnTo>
                    <a:lnTo>
                      <a:pt x="1271" y="1233"/>
                    </a:lnTo>
                    <a:lnTo>
                      <a:pt x="1263" y="1234"/>
                    </a:lnTo>
                    <a:lnTo>
                      <a:pt x="1257" y="1234"/>
                    </a:lnTo>
                    <a:lnTo>
                      <a:pt x="1231" y="1231"/>
                    </a:lnTo>
                    <a:lnTo>
                      <a:pt x="1207" y="1224"/>
                    </a:lnTo>
                    <a:lnTo>
                      <a:pt x="1185" y="1211"/>
                    </a:lnTo>
                    <a:lnTo>
                      <a:pt x="1166" y="1194"/>
                    </a:lnTo>
                    <a:lnTo>
                      <a:pt x="1151" y="1173"/>
                    </a:lnTo>
                    <a:lnTo>
                      <a:pt x="1140" y="1150"/>
                    </a:lnTo>
                    <a:lnTo>
                      <a:pt x="1135" y="1124"/>
                    </a:lnTo>
                    <a:lnTo>
                      <a:pt x="1045" y="314"/>
                    </a:lnTo>
                    <a:lnTo>
                      <a:pt x="1011" y="304"/>
                    </a:lnTo>
                    <a:lnTo>
                      <a:pt x="1011" y="1147"/>
                    </a:lnTo>
                    <a:lnTo>
                      <a:pt x="1108" y="2368"/>
                    </a:lnTo>
                    <a:lnTo>
                      <a:pt x="1107" y="2399"/>
                    </a:lnTo>
                    <a:lnTo>
                      <a:pt x="1101" y="2427"/>
                    </a:lnTo>
                    <a:lnTo>
                      <a:pt x="1090" y="2453"/>
                    </a:lnTo>
                    <a:lnTo>
                      <a:pt x="1074" y="2476"/>
                    </a:lnTo>
                    <a:lnTo>
                      <a:pt x="1053" y="2496"/>
                    </a:lnTo>
                    <a:lnTo>
                      <a:pt x="1030" y="2512"/>
                    </a:lnTo>
                    <a:lnTo>
                      <a:pt x="1003" y="2522"/>
                    </a:lnTo>
                    <a:lnTo>
                      <a:pt x="973" y="2528"/>
                    </a:lnTo>
                    <a:lnTo>
                      <a:pt x="967" y="2528"/>
                    </a:lnTo>
                    <a:lnTo>
                      <a:pt x="961" y="2528"/>
                    </a:lnTo>
                    <a:lnTo>
                      <a:pt x="933" y="2525"/>
                    </a:lnTo>
                    <a:lnTo>
                      <a:pt x="906" y="2518"/>
                    </a:lnTo>
                    <a:lnTo>
                      <a:pt x="882" y="2505"/>
                    </a:lnTo>
                    <a:lnTo>
                      <a:pt x="860" y="2490"/>
                    </a:lnTo>
                    <a:lnTo>
                      <a:pt x="842" y="2470"/>
                    </a:lnTo>
                    <a:lnTo>
                      <a:pt x="828" y="2447"/>
                    </a:lnTo>
                    <a:lnTo>
                      <a:pt x="818" y="2421"/>
                    </a:lnTo>
                    <a:lnTo>
                      <a:pt x="813" y="2392"/>
                    </a:lnTo>
                    <a:lnTo>
                      <a:pt x="724" y="1288"/>
                    </a:lnTo>
                    <a:lnTo>
                      <a:pt x="705" y="1296"/>
                    </a:lnTo>
                    <a:lnTo>
                      <a:pt x="685" y="1300"/>
                    </a:lnTo>
                    <a:lnTo>
                      <a:pt x="664" y="1301"/>
                    </a:lnTo>
                    <a:lnTo>
                      <a:pt x="643" y="1300"/>
                    </a:lnTo>
                    <a:lnTo>
                      <a:pt x="624" y="1296"/>
                    </a:lnTo>
                    <a:lnTo>
                      <a:pt x="605" y="1288"/>
                    </a:lnTo>
                    <a:lnTo>
                      <a:pt x="517" y="2392"/>
                    </a:lnTo>
                    <a:lnTo>
                      <a:pt x="512" y="2421"/>
                    </a:lnTo>
                    <a:lnTo>
                      <a:pt x="501" y="2446"/>
                    </a:lnTo>
                    <a:lnTo>
                      <a:pt x="487" y="2470"/>
                    </a:lnTo>
                    <a:lnTo>
                      <a:pt x="469" y="2490"/>
                    </a:lnTo>
                    <a:lnTo>
                      <a:pt x="448" y="2505"/>
                    </a:lnTo>
                    <a:lnTo>
                      <a:pt x="424" y="2518"/>
                    </a:lnTo>
                    <a:lnTo>
                      <a:pt x="396" y="2525"/>
                    </a:lnTo>
                    <a:lnTo>
                      <a:pt x="369" y="2528"/>
                    </a:lnTo>
                    <a:lnTo>
                      <a:pt x="363" y="2528"/>
                    </a:lnTo>
                    <a:lnTo>
                      <a:pt x="357" y="2528"/>
                    </a:lnTo>
                    <a:lnTo>
                      <a:pt x="327" y="2522"/>
                    </a:lnTo>
                    <a:lnTo>
                      <a:pt x="300" y="2512"/>
                    </a:lnTo>
                    <a:lnTo>
                      <a:pt x="276" y="2496"/>
                    </a:lnTo>
                    <a:lnTo>
                      <a:pt x="256" y="2476"/>
                    </a:lnTo>
                    <a:lnTo>
                      <a:pt x="239" y="2453"/>
                    </a:lnTo>
                    <a:lnTo>
                      <a:pt x="228" y="2427"/>
                    </a:lnTo>
                    <a:lnTo>
                      <a:pt x="221" y="2399"/>
                    </a:lnTo>
                    <a:lnTo>
                      <a:pt x="221" y="2368"/>
                    </a:lnTo>
                    <a:lnTo>
                      <a:pt x="260" y="1884"/>
                    </a:lnTo>
                    <a:lnTo>
                      <a:pt x="283" y="1857"/>
                    </a:lnTo>
                    <a:lnTo>
                      <a:pt x="306" y="1829"/>
                    </a:lnTo>
                    <a:lnTo>
                      <a:pt x="313" y="1822"/>
                    </a:lnTo>
                    <a:lnTo>
                      <a:pt x="318" y="1813"/>
                    </a:lnTo>
                    <a:lnTo>
                      <a:pt x="341" y="1780"/>
                    </a:lnTo>
                    <a:lnTo>
                      <a:pt x="362" y="1745"/>
                    </a:lnTo>
                    <a:lnTo>
                      <a:pt x="369" y="1731"/>
                    </a:lnTo>
                    <a:lnTo>
                      <a:pt x="387" y="1698"/>
                    </a:lnTo>
                    <a:lnTo>
                      <a:pt x="403" y="1662"/>
                    </a:lnTo>
                    <a:lnTo>
                      <a:pt x="413" y="1636"/>
                    </a:lnTo>
                    <a:lnTo>
                      <a:pt x="427" y="1598"/>
                    </a:lnTo>
                    <a:lnTo>
                      <a:pt x="438" y="1561"/>
                    </a:lnTo>
                    <a:lnTo>
                      <a:pt x="441" y="1548"/>
                    </a:lnTo>
                    <a:lnTo>
                      <a:pt x="450" y="1509"/>
                    </a:lnTo>
                    <a:lnTo>
                      <a:pt x="456" y="1470"/>
                    </a:lnTo>
                    <a:lnTo>
                      <a:pt x="458" y="1457"/>
                    </a:lnTo>
                    <a:lnTo>
                      <a:pt x="459" y="1446"/>
                    </a:lnTo>
                    <a:lnTo>
                      <a:pt x="463" y="1401"/>
                    </a:lnTo>
                    <a:lnTo>
                      <a:pt x="465" y="1355"/>
                    </a:lnTo>
                    <a:lnTo>
                      <a:pt x="463" y="1310"/>
                    </a:lnTo>
                    <a:lnTo>
                      <a:pt x="459" y="1265"/>
                    </a:lnTo>
                    <a:lnTo>
                      <a:pt x="456" y="1241"/>
                    </a:lnTo>
                    <a:lnTo>
                      <a:pt x="450" y="1202"/>
                    </a:lnTo>
                    <a:lnTo>
                      <a:pt x="441" y="1163"/>
                    </a:lnTo>
                    <a:lnTo>
                      <a:pt x="439" y="1156"/>
                    </a:lnTo>
                    <a:lnTo>
                      <a:pt x="438" y="1150"/>
                    </a:lnTo>
                    <a:lnTo>
                      <a:pt x="427" y="1111"/>
                    </a:lnTo>
                    <a:lnTo>
                      <a:pt x="413" y="1075"/>
                    </a:lnTo>
                    <a:lnTo>
                      <a:pt x="403" y="1049"/>
                    </a:lnTo>
                    <a:lnTo>
                      <a:pt x="387" y="1013"/>
                    </a:lnTo>
                    <a:lnTo>
                      <a:pt x="369" y="978"/>
                    </a:lnTo>
                    <a:lnTo>
                      <a:pt x="362" y="966"/>
                    </a:lnTo>
                    <a:lnTo>
                      <a:pt x="342" y="932"/>
                    </a:lnTo>
                    <a:lnTo>
                      <a:pt x="319" y="900"/>
                    </a:lnTo>
                    <a:lnTo>
                      <a:pt x="319" y="304"/>
                    </a:lnTo>
                    <a:lnTo>
                      <a:pt x="285" y="314"/>
                    </a:lnTo>
                    <a:lnTo>
                      <a:pt x="231" y="797"/>
                    </a:lnTo>
                    <a:lnTo>
                      <a:pt x="196" y="764"/>
                    </a:lnTo>
                    <a:lnTo>
                      <a:pt x="159" y="733"/>
                    </a:lnTo>
                    <a:lnTo>
                      <a:pt x="119" y="704"/>
                    </a:lnTo>
                    <a:lnTo>
                      <a:pt x="78" y="678"/>
                    </a:lnTo>
                    <a:lnTo>
                      <a:pt x="38" y="653"/>
                    </a:lnTo>
                    <a:lnTo>
                      <a:pt x="36" y="654"/>
                    </a:lnTo>
                    <a:lnTo>
                      <a:pt x="18" y="646"/>
                    </a:lnTo>
                    <a:lnTo>
                      <a:pt x="0" y="639"/>
                    </a:lnTo>
                    <a:lnTo>
                      <a:pt x="49" y="208"/>
                    </a:lnTo>
                    <a:lnTo>
                      <a:pt x="50" y="203"/>
                    </a:lnTo>
                    <a:lnTo>
                      <a:pt x="51" y="199"/>
                    </a:lnTo>
                    <a:lnTo>
                      <a:pt x="52" y="196"/>
                    </a:lnTo>
                    <a:lnTo>
                      <a:pt x="54" y="192"/>
                    </a:lnTo>
                    <a:lnTo>
                      <a:pt x="57" y="178"/>
                    </a:lnTo>
                    <a:lnTo>
                      <a:pt x="62" y="165"/>
                    </a:lnTo>
                    <a:lnTo>
                      <a:pt x="65" y="159"/>
                    </a:lnTo>
                    <a:lnTo>
                      <a:pt x="70" y="154"/>
                    </a:lnTo>
                    <a:lnTo>
                      <a:pt x="74" y="149"/>
                    </a:lnTo>
                    <a:lnTo>
                      <a:pt x="82" y="139"/>
                    </a:lnTo>
                    <a:lnTo>
                      <a:pt x="92" y="128"/>
                    </a:lnTo>
                    <a:lnTo>
                      <a:pt x="101" y="122"/>
                    </a:lnTo>
                    <a:lnTo>
                      <a:pt x="110" y="118"/>
                    </a:lnTo>
                    <a:lnTo>
                      <a:pt x="120" y="111"/>
                    </a:lnTo>
                    <a:lnTo>
                      <a:pt x="129" y="106"/>
                    </a:lnTo>
                    <a:lnTo>
                      <a:pt x="133" y="104"/>
                    </a:lnTo>
                    <a:lnTo>
                      <a:pt x="144" y="101"/>
                    </a:lnTo>
                    <a:lnTo>
                      <a:pt x="159" y="96"/>
                    </a:lnTo>
                    <a:lnTo>
                      <a:pt x="177" y="89"/>
                    </a:lnTo>
                    <a:lnTo>
                      <a:pt x="202" y="82"/>
                    </a:lnTo>
                    <a:lnTo>
                      <a:pt x="228" y="74"/>
                    </a:lnTo>
                    <a:lnTo>
                      <a:pt x="258" y="65"/>
                    </a:lnTo>
                    <a:lnTo>
                      <a:pt x="292" y="56"/>
                    </a:lnTo>
                    <a:lnTo>
                      <a:pt x="327" y="47"/>
                    </a:lnTo>
                    <a:lnTo>
                      <a:pt x="365" y="38"/>
                    </a:lnTo>
                    <a:lnTo>
                      <a:pt x="405" y="30"/>
                    </a:lnTo>
                    <a:lnTo>
                      <a:pt x="446" y="21"/>
                    </a:lnTo>
                    <a:lnTo>
                      <a:pt x="489" y="14"/>
                    </a:lnTo>
                    <a:lnTo>
                      <a:pt x="531" y="9"/>
                    </a:lnTo>
                    <a:lnTo>
                      <a:pt x="574" y="3"/>
                    </a:lnTo>
                    <a:lnTo>
                      <a:pt x="617" y="0"/>
                    </a:lnTo>
                    <a:close/>
                  </a:path>
                </a:pathLst>
              </a:custGeom>
              <a:solidFill>
                <a:schemeClr val="dk1">
                  <a:alpha val="50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vert="horz" wrap="square" lIns="91416" tIns="45708" rIns="91416" bIns="45708" numCol="1" anchor="t" anchorCtr="0" compatLnSpc="1"/>
              <a:lstStyle/>
              <a:p>
                <a:pPr defTabSz="914400"/>
                <a:endParaRPr 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46" name="Freeform 33">
                <a:extLst>
                  <a:ext uri="{FF2B5EF4-FFF2-40B4-BE49-F238E27FC236}">
                    <a16:creationId xmlns:a16="http://schemas.microsoft.com/office/drawing/2014/main" id="{763BD73D-9E8A-4F52-B8A8-3BF3D21D7712}"/>
                  </a:ext>
                </a:extLst>
              </p:cNvPr>
              <p:cNvSpPr/>
              <p:nvPr/>
            </p:nvSpPr>
            <p:spPr bwMode="auto">
              <a:xfrm>
                <a:off x="514" y="779"/>
                <a:ext cx="77" cy="117"/>
              </a:xfrm>
              <a:custGeom>
                <a:avLst/>
                <a:gdLst>
                  <a:gd name="T0" fmla="*/ 604 w 932"/>
                  <a:gd name="T1" fmla="*/ 0 h 1396"/>
                  <a:gd name="T2" fmla="*/ 657 w 932"/>
                  <a:gd name="T3" fmla="*/ 35 h 1396"/>
                  <a:gd name="T4" fmla="*/ 705 w 932"/>
                  <a:gd name="T5" fmla="*/ 74 h 1396"/>
                  <a:gd name="T6" fmla="*/ 749 w 932"/>
                  <a:gd name="T7" fmla="*/ 118 h 1396"/>
                  <a:gd name="T8" fmla="*/ 790 w 932"/>
                  <a:gd name="T9" fmla="*/ 167 h 1396"/>
                  <a:gd name="T10" fmla="*/ 826 w 932"/>
                  <a:gd name="T11" fmla="*/ 218 h 1396"/>
                  <a:gd name="T12" fmla="*/ 857 w 932"/>
                  <a:gd name="T13" fmla="*/ 272 h 1396"/>
                  <a:gd name="T14" fmla="*/ 884 w 932"/>
                  <a:gd name="T15" fmla="*/ 331 h 1396"/>
                  <a:gd name="T16" fmla="*/ 905 w 932"/>
                  <a:gd name="T17" fmla="*/ 391 h 1396"/>
                  <a:gd name="T18" fmla="*/ 919 w 932"/>
                  <a:gd name="T19" fmla="*/ 454 h 1396"/>
                  <a:gd name="T20" fmla="*/ 929 w 932"/>
                  <a:gd name="T21" fmla="*/ 518 h 1396"/>
                  <a:gd name="T22" fmla="*/ 932 w 932"/>
                  <a:gd name="T23" fmla="*/ 585 h 1396"/>
                  <a:gd name="T24" fmla="*/ 929 w 932"/>
                  <a:gd name="T25" fmla="*/ 650 h 1396"/>
                  <a:gd name="T26" fmla="*/ 920 w 932"/>
                  <a:gd name="T27" fmla="*/ 714 h 1396"/>
                  <a:gd name="T28" fmla="*/ 906 w 932"/>
                  <a:gd name="T29" fmla="*/ 776 h 1396"/>
                  <a:gd name="T30" fmla="*/ 886 w 932"/>
                  <a:gd name="T31" fmla="*/ 836 h 1396"/>
                  <a:gd name="T32" fmla="*/ 861 w 932"/>
                  <a:gd name="T33" fmla="*/ 892 h 1396"/>
                  <a:gd name="T34" fmla="*/ 830 w 932"/>
                  <a:gd name="T35" fmla="*/ 947 h 1396"/>
                  <a:gd name="T36" fmla="*/ 796 w 932"/>
                  <a:gd name="T37" fmla="*/ 997 h 1396"/>
                  <a:gd name="T38" fmla="*/ 757 w 932"/>
                  <a:gd name="T39" fmla="*/ 1044 h 1396"/>
                  <a:gd name="T40" fmla="*/ 714 w 932"/>
                  <a:gd name="T41" fmla="*/ 1088 h 1396"/>
                  <a:gd name="T42" fmla="*/ 667 w 932"/>
                  <a:gd name="T43" fmla="*/ 1128 h 1396"/>
                  <a:gd name="T44" fmla="*/ 617 w 932"/>
                  <a:gd name="T45" fmla="*/ 1164 h 1396"/>
                  <a:gd name="T46" fmla="*/ 563 w 932"/>
                  <a:gd name="T47" fmla="*/ 1195 h 1396"/>
                  <a:gd name="T48" fmla="*/ 508 w 932"/>
                  <a:gd name="T49" fmla="*/ 1221 h 1396"/>
                  <a:gd name="T50" fmla="*/ 449 w 932"/>
                  <a:gd name="T51" fmla="*/ 1243 h 1396"/>
                  <a:gd name="T52" fmla="*/ 387 w 932"/>
                  <a:gd name="T53" fmla="*/ 1259 h 1396"/>
                  <a:gd name="T54" fmla="*/ 325 w 932"/>
                  <a:gd name="T55" fmla="*/ 1269 h 1396"/>
                  <a:gd name="T56" fmla="*/ 325 w 932"/>
                  <a:gd name="T57" fmla="*/ 1396 h 1396"/>
                  <a:gd name="T58" fmla="*/ 0 w 932"/>
                  <a:gd name="T59" fmla="*/ 1194 h 1396"/>
                  <a:gd name="T60" fmla="*/ 325 w 932"/>
                  <a:gd name="T61" fmla="*/ 991 h 1396"/>
                  <a:gd name="T62" fmla="*/ 325 w 932"/>
                  <a:gd name="T63" fmla="*/ 1106 h 1396"/>
                  <a:gd name="T64" fmla="*/ 378 w 932"/>
                  <a:gd name="T65" fmla="*/ 1094 h 1396"/>
                  <a:gd name="T66" fmla="*/ 428 w 932"/>
                  <a:gd name="T67" fmla="*/ 1079 h 1396"/>
                  <a:gd name="T68" fmla="*/ 477 w 932"/>
                  <a:gd name="T69" fmla="*/ 1057 h 1396"/>
                  <a:gd name="T70" fmla="*/ 524 w 932"/>
                  <a:gd name="T71" fmla="*/ 1032 h 1396"/>
                  <a:gd name="T72" fmla="*/ 566 w 932"/>
                  <a:gd name="T73" fmla="*/ 1001 h 1396"/>
                  <a:gd name="T74" fmla="*/ 606 w 932"/>
                  <a:gd name="T75" fmla="*/ 968 h 1396"/>
                  <a:gd name="T76" fmla="*/ 642 w 932"/>
                  <a:gd name="T77" fmla="*/ 930 h 1396"/>
                  <a:gd name="T78" fmla="*/ 674 w 932"/>
                  <a:gd name="T79" fmla="*/ 888 h 1396"/>
                  <a:gd name="T80" fmla="*/ 703 w 932"/>
                  <a:gd name="T81" fmla="*/ 844 h 1396"/>
                  <a:gd name="T82" fmla="*/ 726 w 932"/>
                  <a:gd name="T83" fmla="*/ 797 h 1396"/>
                  <a:gd name="T84" fmla="*/ 745 w 932"/>
                  <a:gd name="T85" fmla="*/ 747 h 1396"/>
                  <a:gd name="T86" fmla="*/ 759 w 932"/>
                  <a:gd name="T87" fmla="*/ 695 h 1396"/>
                  <a:gd name="T88" fmla="*/ 768 w 932"/>
                  <a:gd name="T89" fmla="*/ 641 h 1396"/>
                  <a:gd name="T90" fmla="*/ 771 w 932"/>
                  <a:gd name="T91" fmla="*/ 585 h 1396"/>
                  <a:gd name="T92" fmla="*/ 768 w 932"/>
                  <a:gd name="T93" fmla="*/ 527 h 1396"/>
                  <a:gd name="T94" fmla="*/ 757 w 932"/>
                  <a:gd name="T95" fmla="*/ 469 h 1396"/>
                  <a:gd name="T96" fmla="*/ 742 w 932"/>
                  <a:gd name="T97" fmla="*/ 415 h 1396"/>
                  <a:gd name="T98" fmla="*/ 720 w 932"/>
                  <a:gd name="T99" fmla="*/ 362 h 1396"/>
                  <a:gd name="T100" fmla="*/ 694 w 932"/>
                  <a:gd name="T101" fmla="*/ 313 h 1396"/>
                  <a:gd name="T102" fmla="*/ 663 w 932"/>
                  <a:gd name="T103" fmla="*/ 267 h 1396"/>
                  <a:gd name="T104" fmla="*/ 627 w 932"/>
                  <a:gd name="T105" fmla="*/ 225 h 1396"/>
                  <a:gd name="T106" fmla="*/ 587 w 932"/>
                  <a:gd name="T107" fmla="*/ 186 h 1396"/>
                  <a:gd name="T108" fmla="*/ 543 w 932"/>
                  <a:gd name="T109" fmla="*/ 153 h 1396"/>
                  <a:gd name="T110" fmla="*/ 496 w 932"/>
                  <a:gd name="T111" fmla="*/ 124 h 1396"/>
                  <a:gd name="T112" fmla="*/ 445 w 932"/>
                  <a:gd name="T113" fmla="*/ 98 h 1396"/>
                  <a:gd name="T114" fmla="*/ 604 w 932"/>
                  <a:gd name="T115" fmla="*/ 0 h 1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932" h="1396">
                    <a:moveTo>
                      <a:pt x="604" y="0"/>
                    </a:moveTo>
                    <a:lnTo>
                      <a:pt x="657" y="35"/>
                    </a:lnTo>
                    <a:lnTo>
                      <a:pt x="705" y="74"/>
                    </a:lnTo>
                    <a:lnTo>
                      <a:pt x="749" y="118"/>
                    </a:lnTo>
                    <a:lnTo>
                      <a:pt x="790" y="167"/>
                    </a:lnTo>
                    <a:lnTo>
                      <a:pt x="826" y="218"/>
                    </a:lnTo>
                    <a:lnTo>
                      <a:pt x="857" y="272"/>
                    </a:lnTo>
                    <a:lnTo>
                      <a:pt x="884" y="331"/>
                    </a:lnTo>
                    <a:lnTo>
                      <a:pt x="905" y="391"/>
                    </a:lnTo>
                    <a:lnTo>
                      <a:pt x="919" y="454"/>
                    </a:lnTo>
                    <a:lnTo>
                      <a:pt x="929" y="518"/>
                    </a:lnTo>
                    <a:lnTo>
                      <a:pt x="932" y="585"/>
                    </a:lnTo>
                    <a:lnTo>
                      <a:pt x="929" y="650"/>
                    </a:lnTo>
                    <a:lnTo>
                      <a:pt x="920" y="714"/>
                    </a:lnTo>
                    <a:lnTo>
                      <a:pt x="906" y="776"/>
                    </a:lnTo>
                    <a:lnTo>
                      <a:pt x="886" y="836"/>
                    </a:lnTo>
                    <a:lnTo>
                      <a:pt x="861" y="892"/>
                    </a:lnTo>
                    <a:lnTo>
                      <a:pt x="830" y="947"/>
                    </a:lnTo>
                    <a:lnTo>
                      <a:pt x="796" y="997"/>
                    </a:lnTo>
                    <a:lnTo>
                      <a:pt x="757" y="1044"/>
                    </a:lnTo>
                    <a:lnTo>
                      <a:pt x="714" y="1088"/>
                    </a:lnTo>
                    <a:lnTo>
                      <a:pt x="667" y="1128"/>
                    </a:lnTo>
                    <a:lnTo>
                      <a:pt x="617" y="1164"/>
                    </a:lnTo>
                    <a:lnTo>
                      <a:pt x="563" y="1195"/>
                    </a:lnTo>
                    <a:lnTo>
                      <a:pt x="508" y="1221"/>
                    </a:lnTo>
                    <a:lnTo>
                      <a:pt x="449" y="1243"/>
                    </a:lnTo>
                    <a:lnTo>
                      <a:pt x="387" y="1259"/>
                    </a:lnTo>
                    <a:lnTo>
                      <a:pt x="325" y="1269"/>
                    </a:lnTo>
                    <a:lnTo>
                      <a:pt x="325" y="1396"/>
                    </a:lnTo>
                    <a:lnTo>
                      <a:pt x="0" y="1194"/>
                    </a:lnTo>
                    <a:lnTo>
                      <a:pt x="325" y="991"/>
                    </a:lnTo>
                    <a:lnTo>
                      <a:pt x="325" y="1106"/>
                    </a:lnTo>
                    <a:lnTo>
                      <a:pt x="378" y="1094"/>
                    </a:lnTo>
                    <a:lnTo>
                      <a:pt x="428" y="1079"/>
                    </a:lnTo>
                    <a:lnTo>
                      <a:pt x="477" y="1057"/>
                    </a:lnTo>
                    <a:lnTo>
                      <a:pt x="524" y="1032"/>
                    </a:lnTo>
                    <a:lnTo>
                      <a:pt x="566" y="1001"/>
                    </a:lnTo>
                    <a:lnTo>
                      <a:pt x="606" y="968"/>
                    </a:lnTo>
                    <a:lnTo>
                      <a:pt x="642" y="930"/>
                    </a:lnTo>
                    <a:lnTo>
                      <a:pt x="674" y="888"/>
                    </a:lnTo>
                    <a:lnTo>
                      <a:pt x="703" y="844"/>
                    </a:lnTo>
                    <a:lnTo>
                      <a:pt x="726" y="797"/>
                    </a:lnTo>
                    <a:lnTo>
                      <a:pt x="745" y="747"/>
                    </a:lnTo>
                    <a:lnTo>
                      <a:pt x="759" y="695"/>
                    </a:lnTo>
                    <a:lnTo>
                      <a:pt x="768" y="641"/>
                    </a:lnTo>
                    <a:lnTo>
                      <a:pt x="771" y="585"/>
                    </a:lnTo>
                    <a:lnTo>
                      <a:pt x="768" y="527"/>
                    </a:lnTo>
                    <a:lnTo>
                      <a:pt x="757" y="469"/>
                    </a:lnTo>
                    <a:lnTo>
                      <a:pt x="742" y="415"/>
                    </a:lnTo>
                    <a:lnTo>
                      <a:pt x="720" y="362"/>
                    </a:lnTo>
                    <a:lnTo>
                      <a:pt x="694" y="313"/>
                    </a:lnTo>
                    <a:lnTo>
                      <a:pt x="663" y="267"/>
                    </a:lnTo>
                    <a:lnTo>
                      <a:pt x="627" y="225"/>
                    </a:lnTo>
                    <a:lnTo>
                      <a:pt x="587" y="186"/>
                    </a:lnTo>
                    <a:lnTo>
                      <a:pt x="543" y="153"/>
                    </a:lnTo>
                    <a:lnTo>
                      <a:pt x="496" y="124"/>
                    </a:lnTo>
                    <a:lnTo>
                      <a:pt x="445" y="98"/>
                    </a:lnTo>
                    <a:lnTo>
                      <a:pt x="604" y="0"/>
                    </a:lnTo>
                    <a:close/>
                  </a:path>
                </a:pathLst>
              </a:custGeom>
              <a:solidFill>
                <a:schemeClr val="dk1">
                  <a:alpha val="50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vert="horz" wrap="square" lIns="91416" tIns="45708" rIns="91416" bIns="45708" numCol="1" anchor="t" anchorCtr="0" compatLnSpc="1"/>
              <a:lstStyle/>
              <a:p>
                <a:pPr defTabSz="914400"/>
                <a:endParaRPr 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45" name="Freeform 32">
                <a:extLst>
                  <a:ext uri="{FF2B5EF4-FFF2-40B4-BE49-F238E27FC236}">
                    <a16:creationId xmlns:a16="http://schemas.microsoft.com/office/drawing/2014/main" id="{19370297-61F6-48EE-936F-0E30C6C61A1A}"/>
                  </a:ext>
                </a:extLst>
              </p:cNvPr>
              <p:cNvSpPr/>
              <p:nvPr/>
            </p:nvSpPr>
            <p:spPr bwMode="auto">
              <a:xfrm>
                <a:off x="476" y="760"/>
                <a:ext cx="78" cy="117"/>
              </a:xfrm>
              <a:custGeom>
                <a:avLst/>
                <a:gdLst>
                  <a:gd name="T0" fmla="*/ 608 w 933"/>
                  <a:gd name="T1" fmla="*/ 0 h 1397"/>
                  <a:gd name="T2" fmla="*/ 933 w 933"/>
                  <a:gd name="T3" fmla="*/ 202 h 1397"/>
                  <a:gd name="T4" fmla="*/ 608 w 933"/>
                  <a:gd name="T5" fmla="*/ 405 h 1397"/>
                  <a:gd name="T6" fmla="*/ 608 w 933"/>
                  <a:gd name="T7" fmla="*/ 290 h 1397"/>
                  <a:gd name="T8" fmla="*/ 556 w 933"/>
                  <a:gd name="T9" fmla="*/ 302 h 1397"/>
                  <a:gd name="T10" fmla="*/ 505 w 933"/>
                  <a:gd name="T11" fmla="*/ 317 h 1397"/>
                  <a:gd name="T12" fmla="*/ 455 w 933"/>
                  <a:gd name="T13" fmla="*/ 339 h 1397"/>
                  <a:gd name="T14" fmla="*/ 409 w 933"/>
                  <a:gd name="T15" fmla="*/ 364 h 1397"/>
                  <a:gd name="T16" fmla="*/ 366 w 933"/>
                  <a:gd name="T17" fmla="*/ 395 h 1397"/>
                  <a:gd name="T18" fmla="*/ 328 w 933"/>
                  <a:gd name="T19" fmla="*/ 429 h 1397"/>
                  <a:gd name="T20" fmla="*/ 291 w 933"/>
                  <a:gd name="T21" fmla="*/ 467 h 1397"/>
                  <a:gd name="T22" fmla="*/ 258 w 933"/>
                  <a:gd name="T23" fmla="*/ 508 h 1397"/>
                  <a:gd name="T24" fmla="*/ 230 w 933"/>
                  <a:gd name="T25" fmla="*/ 552 h 1397"/>
                  <a:gd name="T26" fmla="*/ 207 w 933"/>
                  <a:gd name="T27" fmla="*/ 599 h 1397"/>
                  <a:gd name="T28" fmla="*/ 188 w 933"/>
                  <a:gd name="T29" fmla="*/ 649 h 1397"/>
                  <a:gd name="T30" fmla="*/ 174 w 933"/>
                  <a:gd name="T31" fmla="*/ 701 h 1397"/>
                  <a:gd name="T32" fmla="*/ 165 w 933"/>
                  <a:gd name="T33" fmla="*/ 755 h 1397"/>
                  <a:gd name="T34" fmla="*/ 162 w 933"/>
                  <a:gd name="T35" fmla="*/ 810 h 1397"/>
                  <a:gd name="T36" fmla="*/ 165 w 933"/>
                  <a:gd name="T37" fmla="*/ 869 h 1397"/>
                  <a:gd name="T38" fmla="*/ 176 w 933"/>
                  <a:gd name="T39" fmla="*/ 927 h 1397"/>
                  <a:gd name="T40" fmla="*/ 190 w 933"/>
                  <a:gd name="T41" fmla="*/ 981 h 1397"/>
                  <a:gd name="T42" fmla="*/ 212 w 933"/>
                  <a:gd name="T43" fmla="*/ 1034 h 1397"/>
                  <a:gd name="T44" fmla="*/ 239 w 933"/>
                  <a:gd name="T45" fmla="*/ 1083 h 1397"/>
                  <a:gd name="T46" fmla="*/ 270 w 933"/>
                  <a:gd name="T47" fmla="*/ 1129 h 1397"/>
                  <a:gd name="T48" fmla="*/ 306 w 933"/>
                  <a:gd name="T49" fmla="*/ 1171 h 1397"/>
                  <a:gd name="T50" fmla="*/ 345 w 933"/>
                  <a:gd name="T51" fmla="*/ 1209 h 1397"/>
                  <a:gd name="T52" fmla="*/ 389 w 933"/>
                  <a:gd name="T53" fmla="*/ 1244 h 1397"/>
                  <a:gd name="T54" fmla="*/ 436 w 933"/>
                  <a:gd name="T55" fmla="*/ 1273 h 1397"/>
                  <a:gd name="T56" fmla="*/ 488 w 933"/>
                  <a:gd name="T57" fmla="*/ 1297 h 1397"/>
                  <a:gd name="T58" fmla="*/ 329 w 933"/>
                  <a:gd name="T59" fmla="*/ 1397 h 1397"/>
                  <a:gd name="T60" fmla="*/ 276 w 933"/>
                  <a:gd name="T61" fmla="*/ 1361 h 1397"/>
                  <a:gd name="T62" fmla="*/ 228 w 933"/>
                  <a:gd name="T63" fmla="*/ 1322 h 1397"/>
                  <a:gd name="T64" fmla="*/ 183 w 933"/>
                  <a:gd name="T65" fmla="*/ 1278 h 1397"/>
                  <a:gd name="T66" fmla="*/ 142 w 933"/>
                  <a:gd name="T67" fmla="*/ 1229 h 1397"/>
                  <a:gd name="T68" fmla="*/ 107 w 933"/>
                  <a:gd name="T69" fmla="*/ 1178 h 1397"/>
                  <a:gd name="T70" fmla="*/ 75 w 933"/>
                  <a:gd name="T71" fmla="*/ 1124 h 1397"/>
                  <a:gd name="T72" fmla="*/ 49 w 933"/>
                  <a:gd name="T73" fmla="*/ 1065 h 1397"/>
                  <a:gd name="T74" fmla="*/ 28 w 933"/>
                  <a:gd name="T75" fmla="*/ 1005 h 1397"/>
                  <a:gd name="T76" fmla="*/ 12 w 933"/>
                  <a:gd name="T77" fmla="*/ 942 h 1397"/>
                  <a:gd name="T78" fmla="*/ 3 w 933"/>
                  <a:gd name="T79" fmla="*/ 878 h 1397"/>
                  <a:gd name="T80" fmla="*/ 0 w 933"/>
                  <a:gd name="T81" fmla="*/ 810 h 1397"/>
                  <a:gd name="T82" fmla="*/ 3 w 933"/>
                  <a:gd name="T83" fmla="*/ 746 h 1397"/>
                  <a:gd name="T84" fmla="*/ 12 w 933"/>
                  <a:gd name="T85" fmla="*/ 682 h 1397"/>
                  <a:gd name="T86" fmla="*/ 27 w 933"/>
                  <a:gd name="T87" fmla="*/ 620 h 1397"/>
                  <a:gd name="T88" fmla="*/ 47 w 933"/>
                  <a:gd name="T89" fmla="*/ 560 h 1397"/>
                  <a:gd name="T90" fmla="*/ 72 w 933"/>
                  <a:gd name="T91" fmla="*/ 504 h 1397"/>
                  <a:gd name="T92" fmla="*/ 102 w 933"/>
                  <a:gd name="T93" fmla="*/ 450 h 1397"/>
                  <a:gd name="T94" fmla="*/ 137 w 933"/>
                  <a:gd name="T95" fmla="*/ 399 h 1397"/>
                  <a:gd name="T96" fmla="*/ 176 w 933"/>
                  <a:gd name="T97" fmla="*/ 352 h 1397"/>
                  <a:gd name="T98" fmla="*/ 219 w 933"/>
                  <a:gd name="T99" fmla="*/ 308 h 1397"/>
                  <a:gd name="T100" fmla="*/ 266 w 933"/>
                  <a:gd name="T101" fmla="*/ 268 h 1397"/>
                  <a:gd name="T102" fmla="*/ 316 w 933"/>
                  <a:gd name="T103" fmla="*/ 232 h 1397"/>
                  <a:gd name="T104" fmla="*/ 369 w 933"/>
                  <a:gd name="T105" fmla="*/ 201 h 1397"/>
                  <a:gd name="T106" fmla="*/ 425 w 933"/>
                  <a:gd name="T107" fmla="*/ 174 h 1397"/>
                  <a:gd name="T108" fmla="*/ 485 w 933"/>
                  <a:gd name="T109" fmla="*/ 153 h 1397"/>
                  <a:gd name="T110" fmla="*/ 545 w 933"/>
                  <a:gd name="T111" fmla="*/ 137 h 1397"/>
                  <a:gd name="T112" fmla="*/ 608 w 933"/>
                  <a:gd name="T113" fmla="*/ 127 h 1397"/>
                  <a:gd name="T114" fmla="*/ 608 w 933"/>
                  <a:gd name="T115" fmla="*/ 0 h 13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933" h="1397">
                    <a:moveTo>
                      <a:pt x="608" y="0"/>
                    </a:moveTo>
                    <a:lnTo>
                      <a:pt x="933" y="202"/>
                    </a:lnTo>
                    <a:lnTo>
                      <a:pt x="608" y="405"/>
                    </a:lnTo>
                    <a:lnTo>
                      <a:pt x="608" y="290"/>
                    </a:lnTo>
                    <a:lnTo>
                      <a:pt x="556" y="302"/>
                    </a:lnTo>
                    <a:lnTo>
                      <a:pt x="505" y="317"/>
                    </a:lnTo>
                    <a:lnTo>
                      <a:pt x="455" y="339"/>
                    </a:lnTo>
                    <a:lnTo>
                      <a:pt x="409" y="364"/>
                    </a:lnTo>
                    <a:lnTo>
                      <a:pt x="366" y="395"/>
                    </a:lnTo>
                    <a:lnTo>
                      <a:pt x="328" y="429"/>
                    </a:lnTo>
                    <a:lnTo>
                      <a:pt x="291" y="467"/>
                    </a:lnTo>
                    <a:lnTo>
                      <a:pt x="258" y="508"/>
                    </a:lnTo>
                    <a:lnTo>
                      <a:pt x="230" y="552"/>
                    </a:lnTo>
                    <a:lnTo>
                      <a:pt x="207" y="599"/>
                    </a:lnTo>
                    <a:lnTo>
                      <a:pt x="188" y="649"/>
                    </a:lnTo>
                    <a:lnTo>
                      <a:pt x="174" y="701"/>
                    </a:lnTo>
                    <a:lnTo>
                      <a:pt x="165" y="755"/>
                    </a:lnTo>
                    <a:lnTo>
                      <a:pt x="162" y="810"/>
                    </a:lnTo>
                    <a:lnTo>
                      <a:pt x="165" y="869"/>
                    </a:lnTo>
                    <a:lnTo>
                      <a:pt x="176" y="927"/>
                    </a:lnTo>
                    <a:lnTo>
                      <a:pt x="190" y="981"/>
                    </a:lnTo>
                    <a:lnTo>
                      <a:pt x="212" y="1034"/>
                    </a:lnTo>
                    <a:lnTo>
                      <a:pt x="239" y="1083"/>
                    </a:lnTo>
                    <a:lnTo>
                      <a:pt x="270" y="1129"/>
                    </a:lnTo>
                    <a:lnTo>
                      <a:pt x="306" y="1171"/>
                    </a:lnTo>
                    <a:lnTo>
                      <a:pt x="345" y="1209"/>
                    </a:lnTo>
                    <a:lnTo>
                      <a:pt x="389" y="1244"/>
                    </a:lnTo>
                    <a:lnTo>
                      <a:pt x="436" y="1273"/>
                    </a:lnTo>
                    <a:lnTo>
                      <a:pt x="488" y="1297"/>
                    </a:lnTo>
                    <a:lnTo>
                      <a:pt x="329" y="1397"/>
                    </a:lnTo>
                    <a:lnTo>
                      <a:pt x="276" y="1361"/>
                    </a:lnTo>
                    <a:lnTo>
                      <a:pt x="228" y="1322"/>
                    </a:lnTo>
                    <a:lnTo>
                      <a:pt x="183" y="1278"/>
                    </a:lnTo>
                    <a:lnTo>
                      <a:pt x="142" y="1229"/>
                    </a:lnTo>
                    <a:lnTo>
                      <a:pt x="107" y="1178"/>
                    </a:lnTo>
                    <a:lnTo>
                      <a:pt x="75" y="1124"/>
                    </a:lnTo>
                    <a:lnTo>
                      <a:pt x="49" y="1065"/>
                    </a:lnTo>
                    <a:lnTo>
                      <a:pt x="28" y="1005"/>
                    </a:lnTo>
                    <a:lnTo>
                      <a:pt x="12" y="942"/>
                    </a:lnTo>
                    <a:lnTo>
                      <a:pt x="3" y="878"/>
                    </a:lnTo>
                    <a:lnTo>
                      <a:pt x="0" y="810"/>
                    </a:lnTo>
                    <a:lnTo>
                      <a:pt x="3" y="746"/>
                    </a:lnTo>
                    <a:lnTo>
                      <a:pt x="12" y="682"/>
                    </a:lnTo>
                    <a:lnTo>
                      <a:pt x="27" y="620"/>
                    </a:lnTo>
                    <a:lnTo>
                      <a:pt x="47" y="560"/>
                    </a:lnTo>
                    <a:lnTo>
                      <a:pt x="72" y="504"/>
                    </a:lnTo>
                    <a:lnTo>
                      <a:pt x="102" y="450"/>
                    </a:lnTo>
                    <a:lnTo>
                      <a:pt x="137" y="399"/>
                    </a:lnTo>
                    <a:lnTo>
                      <a:pt x="176" y="352"/>
                    </a:lnTo>
                    <a:lnTo>
                      <a:pt x="219" y="308"/>
                    </a:lnTo>
                    <a:lnTo>
                      <a:pt x="266" y="268"/>
                    </a:lnTo>
                    <a:lnTo>
                      <a:pt x="316" y="232"/>
                    </a:lnTo>
                    <a:lnTo>
                      <a:pt x="369" y="201"/>
                    </a:lnTo>
                    <a:lnTo>
                      <a:pt x="425" y="174"/>
                    </a:lnTo>
                    <a:lnTo>
                      <a:pt x="485" y="153"/>
                    </a:lnTo>
                    <a:lnTo>
                      <a:pt x="545" y="137"/>
                    </a:lnTo>
                    <a:lnTo>
                      <a:pt x="608" y="127"/>
                    </a:lnTo>
                    <a:lnTo>
                      <a:pt x="608" y="0"/>
                    </a:lnTo>
                    <a:close/>
                  </a:path>
                </a:pathLst>
              </a:custGeom>
              <a:solidFill>
                <a:schemeClr val="dk1">
                  <a:alpha val="50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vert="horz" wrap="square" lIns="91416" tIns="45708" rIns="91416" bIns="45708" numCol="1" anchor="t" anchorCtr="0" compatLnSpc="1"/>
              <a:lstStyle/>
              <a:p>
                <a:pPr defTabSz="914400"/>
                <a:endParaRPr lang="en-US" sz="1800" dirty="0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54" name="Group 4">
            <a:extLst>
              <a:ext uri="{FF2B5EF4-FFF2-40B4-BE49-F238E27FC236}">
                <a16:creationId xmlns:a16="http://schemas.microsoft.com/office/drawing/2014/main" id="{DA32DA4C-7784-42C2-87E4-7B369D844A12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8839200" y="4562415"/>
            <a:ext cx="9151072" cy="5205055"/>
            <a:chOff x="4015" y="1370"/>
            <a:chExt cx="3297" cy="1908"/>
          </a:xfrm>
        </p:grpSpPr>
        <p:sp>
          <p:nvSpPr>
            <p:cNvPr id="55" name="AutoShape 3">
              <a:extLst>
                <a:ext uri="{FF2B5EF4-FFF2-40B4-BE49-F238E27FC236}">
                  <a16:creationId xmlns:a16="http://schemas.microsoft.com/office/drawing/2014/main" id="{67A4803B-B3E1-4F48-B897-E3960D3E2A01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4015" y="1370"/>
              <a:ext cx="3288" cy="19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16" tIns="45708" rIns="91416" bIns="45708" numCol="1" anchor="t" anchorCtr="0" compatLnSpc="1"/>
            <a:lstStyle/>
            <a:p>
              <a:pPr defTabSz="914400"/>
              <a:endParaRPr lang="en-US" sz="1800">
                <a:solidFill>
                  <a:prstClr val="black"/>
                </a:solidFill>
              </a:endParaRPr>
            </a:p>
          </p:txBody>
        </p:sp>
        <p:sp>
          <p:nvSpPr>
            <p:cNvPr id="56" name="Rectangle 5">
              <a:extLst>
                <a:ext uri="{FF2B5EF4-FFF2-40B4-BE49-F238E27FC236}">
                  <a16:creationId xmlns:a16="http://schemas.microsoft.com/office/drawing/2014/main" id="{A3DE273F-5038-4448-B150-B33D8A82B4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51" y="1439"/>
              <a:ext cx="2616" cy="168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16" tIns="45708" rIns="91416" bIns="45708" numCol="1" anchor="t" anchorCtr="0" compatLnSpc="1"/>
            <a:lstStyle/>
            <a:p>
              <a:pPr defTabSz="914400"/>
              <a:endParaRPr lang="en-US" sz="1800">
                <a:solidFill>
                  <a:prstClr val="black"/>
                </a:solidFill>
              </a:endParaRPr>
            </a:p>
          </p:txBody>
        </p:sp>
        <p:sp>
          <p:nvSpPr>
            <p:cNvPr id="57" name="Freeform 6">
              <a:extLst>
                <a:ext uri="{FF2B5EF4-FFF2-40B4-BE49-F238E27FC236}">
                  <a16:creationId xmlns:a16="http://schemas.microsoft.com/office/drawing/2014/main" id="{B04AE4C6-5C8A-4136-A84B-AF75692E8DF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11" y="1370"/>
              <a:ext cx="2695" cy="1808"/>
            </a:xfrm>
            <a:custGeom>
              <a:avLst/>
              <a:gdLst>
                <a:gd name="T0" fmla="*/ 273 w 273"/>
                <a:gd name="T1" fmla="*/ 175 h 182"/>
                <a:gd name="T2" fmla="*/ 273 w 273"/>
                <a:gd name="T3" fmla="*/ 11 h 182"/>
                <a:gd name="T4" fmla="*/ 263 w 273"/>
                <a:gd name="T5" fmla="*/ 0 h 182"/>
                <a:gd name="T6" fmla="*/ 11 w 273"/>
                <a:gd name="T7" fmla="*/ 0 h 182"/>
                <a:gd name="T8" fmla="*/ 0 w 273"/>
                <a:gd name="T9" fmla="*/ 11 h 182"/>
                <a:gd name="T10" fmla="*/ 0 w 273"/>
                <a:gd name="T11" fmla="*/ 175 h 182"/>
                <a:gd name="T12" fmla="*/ 3 w 273"/>
                <a:gd name="T13" fmla="*/ 182 h 182"/>
                <a:gd name="T14" fmla="*/ 270 w 273"/>
                <a:gd name="T15" fmla="*/ 182 h 182"/>
                <a:gd name="T16" fmla="*/ 273 w 273"/>
                <a:gd name="T17" fmla="*/ 175 h 182"/>
                <a:gd name="T18" fmla="*/ 263 w 273"/>
                <a:gd name="T19" fmla="*/ 170 h 182"/>
                <a:gd name="T20" fmla="*/ 9 w 273"/>
                <a:gd name="T21" fmla="*/ 170 h 182"/>
                <a:gd name="T22" fmla="*/ 9 w 273"/>
                <a:gd name="T23" fmla="*/ 11 h 182"/>
                <a:gd name="T24" fmla="*/ 263 w 273"/>
                <a:gd name="T25" fmla="*/ 11 h 182"/>
                <a:gd name="T26" fmla="*/ 263 w 273"/>
                <a:gd name="T27" fmla="*/ 17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73" h="182">
                  <a:moveTo>
                    <a:pt x="273" y="175"/>
                  </a:moveTo>
                  <a:cubicBezTo>
                    <a:pt x="273" y="11"/>
                    <a:pt x="273" y="11"/>
                    <a:pt x="273" y="11"/>
                  </a:cubicBezTo>
                  <a:cubicBezTo>
                    <a:pt x="273" y="5"/>
                    <a:pt x="268" y="0"/>
                    <a:pt x="263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175"/>
                    <a:pt x="0" y="175"/>
                    <a:pt x="0" y="175"/>
                  </a:cubicBezTo>
                  <a:cubicBezTo>
                    <a:pt x="0" y="177"/>
                    <a:pt x="1" y="180"/>
                    <a:pt x="3" y="182"/>
                  </a:cubicBezTo>
                  <a:cubicBezTo>
                    <a:pt x="270" y="182"/>
                    <a:pt x="270" y="182"/>
                    <a:pt x="270" y="182"/>
                  </a:cubicBezTo>
                  <a:cubicBezTo>
                    <a:pt x="272" y="180"/>
                    <a:pt x="273" y="177"/>
                    <a:pt x="273" y="175"/>
                  </a:cubicBezTo>
                  <a:close/>
                  <a:moveTo>
                    <a:pt x="263" y="170"/>
                  </a:moveTo>
                  <a:cubicBezTo>
                    <a:pt x="9" y="170"/>
                    <a:pt x="9" y="170"/>
                    <a:pt x="9" y="170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263" y="11"/>
                    <a:pt x="263" y="11"/>
                    <a:pt x="263" y="11"/>
                  </a:cubicBezTo>
                  <a:lnTo>
                    <a:pt x="263" y="170"/>
                  </a:ln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16" tIns="45708" rIns="91416" bIns="45708" numCol="1" anchor="t" anchorCtr="0" compatLnSpc="1"/>
            <a:lstStyle/>
            <a:p>
              <a:pPr defTabSz="914400"/>
              <a:endParaRPr lang="en-US" sz="1800">
                <a:solidFill>
                  <a:prstClr val="black"/>
                </a:solidFill>
              </a:endParaRPr>
            </a:p>
          </p:txBody>
        </p:sp>
        <p:sp>
          <p:nvSpPr>
            <p:cNvPr id="58" name="Freeform 7">
              <a:extLst>
                <a:ext uri="{FF2B5EF4-FFF2-40B4-BE49-F238E27FC236}">
                  <a16:creationId xmlns:a16="http://schemas.microsoft.com/office/drawing/2014/main" id="{C38151B5-53F4-48E5-B4A4-BC8C562A5216}"/>
                </a:ext>
              </a:extLst>
            </p:cNvPr>
            <p:cNvSpPr/>
            <p:nvPr/>
          </p:nvSpPr>
          <p:spPr bwMode="auto">
            <a:xfrm>
              <a:off x="4015" y="3178"/>
              <a:ext cx="3297" cy="60"/>
            </a:xfrm>
            <a:custGeom>
              <a:avLst/>
              <a:gdLst>
                <a:gd name="T0" fmla="*/ 2962 w 3297"/>
                <a:gd name="T1" fmla="*/ 0 h 60"/>
                <a:gd name="T2" fmla="*/ 326 w 3297"/>
                <a:gd name="T3" fmla="*/ 0 h 60"/>
                <a:gd name="T4" fmla="*/ 0 w 3297"/>
                <a:gd name="T5" fmla="*/ 0 h 60"/>
                <a:gd name="T6" fmla="*/ 0 w 3297"/>
                <a:gd name="T7" fmla="*/ 60 h 60"/>
                <a:gd name="T8" fmla="*/ 3297 w 3297"/>
                <a:gd name="T9" fmla="*/ 60 h 60"/>
                <a:gd name="T10" fmla="*/ 3297 w 3297"/>
                <a:gd name="T11" fmla="*/ 0 h 60"/>
                <a:gd name="T12" fmla="*/ 2962 w 3297"/>
                <a:gd name="T13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97" h="60">
                  <a:moveTo>
                    <a:pt x="2962" y="0"/>
                  </a:moveTo>
                  <a:lnTo>
                    <a:pt x="326" y="0"/>
                  </a:lnTo>
                  <a:lnTo>
                    <a:pt x="0" y="0"/>
                  </a:lnTo>
                  <a:lnTo>
                    <a:pt x="0" y="60"/>
                  </a:lnTo>
                  <a:lnTo>
                    <a:pt x="3297" y="60"/>
                  </a:lnTo>
                  <a:lnTo>
                    <a:pt x="3297" y="0"/>
                  </a:lnTo>
                  <a:lnTo>
                    <a:pt x="2962" y="0"/>
                  </a:ln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16" tIns="45708" rIns="91416" bIns="45708" numCol="1" anchor="t" anchorCtr="0" compatLnSpc="1"/>
            <a:lstStyle/>
            <a:p>
              <a:pPr defTabSz="914400"/>
              <a:endParaRPr lang="en-US" sz="1800">
                <a:solidFill>
                  <a:prstClr val="black"/>
                </a:solidFill>
              </a:endParaRPr>
            </a:p>
          </p:txBody>
        </p:sp>
        <p:sp>
          <p:nvSpPr>
            <p:cNvPr id="59" name="Oval 8">
              <a:extLst>
                <a:ext uri="{FF2B5EF4-FFF2-40B4-BE49-F238E27FC236}">
                  <a16:creationId xmlns:a16="http://schemas.microsoft.com/office/drawing/2014/main" id="{C525DE23-6558-46ED-8123-F80D57D4AB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44" y="1419"/>
              <a:ext cx="30" cy="20"/>
            </a:xfrm>
            <a:prstGeom prst="ellipse">
              <a:avLst/>
            </a:prstGeom>
            <a:solidFill>
              <a:srgbClr val="9395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16" tIns="45708" rIns="91416" bIns="45708" numCol="1" anchor="t" anchorCtr="0" compatLnSpc="1"/>
            <a:lstStyle/>
            <a:p>
              <a:pPr defTabSz="914400"/>
              <a:endParaRPr lang="en-US" sz="1800">
                <a:solidFill>
                  <a:prstClr val="black"/>
                </a:solidFill>
              </a:endParaRPr>
            </a:p>
          </p:txBody>
        </p:sp>
        <p:sp>
          <p:nvSpPr>
            <p:cNvPr id="60" name="Freeform 9">
              <a:extLst>
                <a:ext uri="{FF2B5EF4-FFF2-40B4-BE49-F238E27FC236}">
                  <a16:creationId xmlns:a16="http://schemas.microsoft.com/office/drawing/2014/main" id="{7D157BD3-7E66-42E5-8D31-F38EEA207761}"/>
                </a:ext>
              </a:extLst>
            </p:cNvPr>
            <p:cNvSpPr/>
            <p:nvPr/>
          </p:nvSpPr>
          <p:spPr bwMode="auto">
            <a:xfrm>
              <a:off x="5427" y="3178"/>
              <a:ext cx="464" cy="40"/>
            </a:xfrm>
            <a:custGeom>
              <a:avLst/>
              <a:gdLst>
                <a:gd name="T0" fmla="*/ 24 w 47"/>
                <a:gd name="T1" fmla="*/ 0 h 4"/>
                <a:gd name="T2" fmla="*/ 23 w 47"/>
                <a:gd name="T3" fmla="*/ 0 h 4"/>
                <a:gd name="T4" fmla="*/ 0 w 47"/>
                <a:gd name="T5" fmla="*/ 0 h 4"/>
                <a:gd name="T6" fmla="*/ 4 w 47"/>
                <a:gd name="T7" fmla="*/ 4 h 4"/>
                <a:gd name="T8" fmla="*/ 23 w 47"/>
                <a:gd name="T9" fmla="*/ 4 h 4"/>
                <a:gd name="T10" fmla="*/ 24 w 47"/>
                <a:gd name="T11" fmla="*/ 4 h 4"/>
                <a:gd name="T12" fmla="*/ 43 w 47"/>
                <a:gd name="T13" fmla="*/ 4 h 4"/>
                <a:gd name="T14" fmla="*/ 47 w 47"/>
                <a:gd name="T15" fmla="*/ 0 h 4"/>
                <a:gd name="T16" fmla="*/ 24 w 47"/>
                <a:gd name="T1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4">
                  <a:moveTo>
                    <a:pt x="24" y="0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4"/>
                    <a:pt x="4" y="4"/>
                  </a:cubicBezTo>
                  <a:cubicBezTo>
                    <a:pt x="7" y="4"/>
                    <a:pt x="20" y="4"/>
                    <a:pt x="23" y="4"/>
                  </a:cubicBezTo>
                  <a:cubicBezTo>
                    <a:pt x="23" y="4"/>
                    <a:pt x="24" y="4"/>
                    <a:pt x="24" y="4"/>
                  </a:cubicBezTo>
                  <a:cubicBezTo>
                    <a:pt x="27" y="4"/>
                    <a:pt x="39" y="4"/>
                    <a:pt x="43" y="4"/>
                  </a:cubicBezTo>
                  <a:cubicBezTo>
                    <a:pt x="46" y="4"/>
                    <a:pt x="47" y="0"/>
                    <a:pt x="47" y="0"/>
                  </a:cubicBezTo>
                  <a:lnTo>
                    <a:pt x="24" y="0"/>
                  </a:lnTo>
                  <a:close/>
                </a:path>
              </a:pathLst>
            </a:custGeom>
            <a:solidFill>
              <a:srgbClr val="BCBE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16" tIns="45708" rIns="91416" bIns="45708" numCol="1" anchor="t" anchorCtr="0" compatLnSpc="1"/>
            <a:lstStyle/>
            <a:p>
              <a:pPr defTabSz="914400"/>
              <a:endParaRPr lang="en-US" sz="1800">
                <a:solidFill>
                  <a:prstClr val="black"/>
                </a:solidFill>
              </a:endParaRPr>
            </a:p>
          </p:txBody>
        </p:sp>
        <p:sp>
          <p:nvSpPr>
            <p:cNvPr id="61" name="Freeform 10">
              <a:extLst>
                <a:ext uri="{FF2B5EF4-FFF2-40B4-BE49-F238E27FC236}">
                  <a16:creationId xmlns:a16="http://schemas.microsoft.com/office/drawing/2014/main" id="{3DD36ABD-A181-4EC4-B18F-4A826072D4F1}"/>
                </a:ext>
              </a:extLst>
            </p:cNvPr>
            <p:cNvSpPr/>
            <p:nvPr/>
          </p:nvSpPr>
          <p:spPr bwMode="auto">
            <a:xfrm>
              <a:off x="4015" y="3238"/>
              <a:ext cx="3297" cy="40"/>
            </a:xfrm>
            <a:custGeom>
              <a:avLst/>
              <a:gdLst>
                <a:gd name="T0" fmla="*/ 0 w 334"/>
                <a:gd name="T1" fmla="*/ 0 h 4"/>
                <a:gd name="T2" fmla="*/ 19 w 334"/>
                <a:gd name="T3" fmla="*/ 4 h 4"/>
                <a:gd name="T4" fmla="*/ 166 w 334"/>
                <a:gd name="T5" fmla="*/ 4 h 4"/>
                <a:gd name="T6" fmla="*/ 168 w 334"/>
                <a:gd name="T7" fmla="*/ 4 h 4"/>
                <a:gd name="T8" fmla="*/ 314 w 334"/>
                <a:gd name="T9" fmla="*/ 4 h 4"/>
                <a:gd name="T10" fmla="*/ 334 w 334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4" h="4">
                  <a:moveTo>
                    <a:pt x="0" y="0"/>
                  </a:moveTo>
                  <a:cubicBezTo>
                    <a:pt x="0" y="0"/>
                    <a:pt x="2" y="4"/>
                    <a:pt x="19" y="4"/>
                  </a:cubicBezTo>
                  <a:cubicBezTo>
                    <a:pt x="37" y="4"/>
                    <a:pt x="166" y="4"/>
                    <a:pt x="166" y="4"/>
                  </a:cubicBezTo>
                  <a:cubicBezTo>
                    <a:pt x="168" y="4"/>
                    <a:pt x="168" y="4"/>
                    <a:pt x="168" y="4"/>
                  </a:cubicBezTo>
                  <a:cubicBezTo>
                    <a:pt x="168" y="4"/>
                    <a:pt x="297" y="4"/>
                    <a:pt x="314" y="4"/>
                  </a:cubicBezTo>
                  <a:cubicBezTo>
                    <a:pt x="332" y="4"/>
                    <a:pt x="334" y="0"/>
                    <a:pt x="334" y="0"/>
                  </a:cubicBezTo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16" tIns="45708" rIns="91416" bIns="45708" numCol="1" anchor="t" anchorCtr="0" compatLnSpc="1"/>
            <a:lstStyle/>
            <a:p>
              <a:pPr defTabSz="914400"/>
              <a:endParaRPr lang="en-US" sz="1800">
                <a:solidFill>
                  <a:prstClr val="black"/>
                </a:solidFill>
              </a:endParaRPr>
            </a:p>
          </p:txBody>
        </p:sp>
      </p:grpSp>
      <p:pic>
        <p:nvPicPr>
          <p:cNvPr id="62" name="Рисунок 61">
            <a:extLst>
              <a:ext uri="{FF2B5EF4-FFF2-40B4-BE49-F238E27FC236}">
                <a16:creationId xmlns:a16="http://schemas.microsoft.com/office/drawing/2014/main" id="{1EEA62B8-FA62-401B-95FD-0C391AD21D2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1793" y="4687155"/>
            <a:ext cx="7260905" cy="45626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4766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BA27328A-3674-4748-B6EA-7EA8FC794337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476655"/>
          </a:solidFill>
          <a:ln>
            <a:solidFill>
              <a:srgbClr val="47665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5E22F07-20D9-4A8D-BCAA-835065A5563E}"/>
              </a:ext>
            </a:extLst>
          </p:cNvPr>
          <p:cNvSpPr txBox="1"/>
          <p:nvPr/>
        </p:nvSpPr>
        <p:spPr>
          <a:xfrm>
            <a:off x="506474" y="511701"/>
            <a:ext cx="970432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0" b="1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НАШЕ РЕШЕНИЕ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E6EF852-50D9-4DFF-A5E3-2AD30EA89ADD}"/>
              </a:ext>
            </a:extLst>
          </p:cNvPr>
          <p:cNvSpPr txBox="1"/>
          <p:nvPr/>
        </p:nvSpPr>
        <p:spPr>
          <a:xfrm>
            <a:off x="369314" y="2157086"/>
            <a:ext cx="5117336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defTabSz="914400"/>
            <a:r>
              <a:rPr lang="ru-RU" sz="5400" b="1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Инновационное</a:t>
            </a:r>
            <a:br>
              <a:rPr lang="ru-RU" sz="5400" b="1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</a:br>
            <a:r>
              <a:rPr lang="ru-RU" sz="5400" b="1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устройство</a:t>
            </a:r>
            <a:endParaRPr lang="en-US" sz="5400" dirty="0">
              <a:solidFill>
                <a:schemeClr val="bg1"/>
              </a:solidFill>
              <a:latin typeface="Cambria Math" panose="02040503050406030204" pitchFamily="18" charset="0"/>
              <a:ea typeface="Cambria Math" panose="02040503050406030204" pitchFamily="18" charset="0"/>
              <a:cs typeface="Arial" panose="020B0604020202020204" pitchFamily="34" charset="0"/>
            </a:endParaRPr>
          </a:p>
        </p:txBody>
      </p:sp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BCCA454F-5D41-4950-BFBE-F0FC6FEBE4F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10" t="16768" r="6255" b="11700"/>
          <a:stretch/>
        </p:blipFill>
        <p:spPr>
          <a:xfrm>
            <a:off x="5886444" y="2346841"/>
            <a:ext cx="11510528" cy="72527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636002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766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6550FC7-376B-4658-A917-CD195EE1F1BD}"/>
              </a:ext>
            </a:extLst>
          </p:cNvPr>
          <p:cNvSpPr/>
          <p:nvPr/>
        </p:nvSpPr>
        <p:spPr>
          <a:xfrm>
            <a:off x="-1" y="0"/>
            <a:ext cx="18288000" cy="10287000"/>
          </a:xfrm>
          <a:prstGeom prst="rect">
            <a:avLst/>
          </a:prstGeom>
          <a:solidFill>
            <a:srgbClr val="47665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8" name="Diagram 1">
            <a:extLst>
              <a:ext uri="{FF2B5EF4-FFF2-40B4-BE49-F238E27FC236}">
                <a16:creationId xmlns:a16="http://schemas.microsoft.com/office/drawing/2014/main" id="{82DE4B29-0681-4E5A-B460-E2763F5E236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30127919"/>
              </p:ext>
            </p:extLst>
          </p:nvPr>
        </p:nvGraphicFramePr>
        <p:xfrm>
          <a:off x="5627065" y="1943100"/>
          <a:ext cx="7033868" cy="5715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Rectangle 11">
            <a:extLst>
              <a:ext uri="{FF2B5EF4-FFF2-40B4-BE49-F238E27FC236}">
                <a16:creationId xmlns:a16="http://schemas.microsoft.com/office/drawing/2014/main" id="{6101AA5F-A3EC-40A1-825B-E9D467CE9A85}"/>
              </a:ext>
            </a:extLst>
          </p:cNvPr>
          <p:cNvSpPr/>
          <p:nvPr/>
        </p:nvSpPr>
        <p:spPr>
          <a:xfrm>
            <a:off x="2362200" y="1266964"/>
            <a:ext cx="454064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914400"/>
            <a:r>
              <a:rPr lang="ru-RU" sz="4000" b="1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Гибридная конструкция: смарт-часы + съемный модуль</a:t>
            </a:r>
            <a:endParaRPr lang="en-US" sz="4000" b="1" dirty="0">
              <a:solidFill>
                <a:schemeClr val="bg1"/>
              </a:solidFill>
              <a:latin typeface="Cambria Math" panose="02040503050406030204" pitchFamily="18" charset="0"/>
              <a:ea typeface="Cambria Math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FCBD6CF4-0968-4697-9514-74C2833BDB71}"/>
              </a:ext>
            </a:extLst>
          </p:cNvPr>
          <p:cNvSpPr/>
          <p:nvPr/>
        </p:nvSpPr>
        <p:spPr>
          <a:xfrm>
            <a:off x="1220081" y="6557308"/>
            <a:ext cx="454064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914400"/>
            <a:r>
              <a:rPr lang="ru-RU" sz="4000" b="1" dirty="0" err="1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Рамановская</a:t>
            </a:r>
            <a:r>
              <a:rPr lang="ru-RU" sz="4000" b="1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 спектроскопия 785 </a:t>
            </a:r>
            <a:r>
              <a:rPr lang="ru-RU" sz="4000" b="1" dirty="0" err="1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нм</a:t>
            </a:r>
            <a:endParaRPr lang="en-US" sz="3200" b="1" dirty="0">
              <a:solidFill>
                <a:schemeClr val="bg1"/>
              </a:solidFill>
              <a:latin typeface="Cambria Math" panose="02040503050406030204" pitchFamily="18" charset="0"/>
              <a:ea typeface="Cambria Math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2" name="Rectangle 10">
            <a:extLst>
              <a:ext uri="{FF2B5EF4-FFF2-40B4-BE49-F238E27FC236}">
                <a16:creationId xmlns:a16="http://schemas.microsoft.com/office/drawing/2014/main" id="{DE3D1499-6063-40E8-A91E-334723B8EF46}"/>
              </a:ext>
            </a:extLst>
          </p:cNvPr>
          <p:cNvSpPr/>
          <p:nvPr/>
        </p:nvSpPr>
        <p:spPr>
          <a:xfrm>
            <a:off x="12496800" y="6387624"/>
            <a:ext cx="395066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/>
            <a:r>
              <a:rPr lang="ru-RU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ИИ-алгоритмы анализа данных</a:t>
            </a:r>
            <a:endParaRPr lang="en-US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E550FAB-68CE-4FCB-BA02-92C57DB6805F}"/>
              </a:ext>
            </a:extLst>
          </p:cNvPr>
          <p:cNvSpPr txBox="1"/>
          <p:nvPr/>
        </p:nvSpPr>
        <p:spPr>
          <a:xfrm>
            <a:off x="10134600" y="320070"/>
            <a:ext cx="790152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600" b="1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ТЕХНОЛОГИЯ</a:t>
            </a:r>
          </a:p>
        </p:txBody>
      </p:sp>
    </p:spTree>
    <p:extLst>
      <p:ext uri="{BB962C8B-B14F-4D97-AF65-F5344CB8AC3E}">
        <p14:creationId xmlns:p14="http://schemas.microsoft.com/office/powerpoint/2010/main" val="917727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4766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TextBox 102">
            <a:extLst>
              <a:ext uri="{FF2B5EF4-FFF2-40B4-BE49-F238E27FC236}">
                <a16:creationId xmlns:a16="http://schemas.microsoft.com/office/drawing/2014/main" id="{4449670A-2924-42AA-9AED-52F7C0A96A6A}"/>
              </a:ext>
            </a:extLst>
          </p:cNvPr>
          <p:cNvSpPr txBox="1"/>
          <p:nvPr/>
        </p:nvSpPr>
        <p:spPr>
          <a:xfrm>
            <a:off x="10591800" y="164302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8494A8FD-B951-4B2C-9775-611EEDAE9AC3}"/>
              </a:ext>
            </a:extLst>
          </p:cNvPr>
          <p:cNvSpPr txBox="1"/>
          <p:nvPr/>
        </p:nvSpPr>
        <p:spPr>
          <a:xfrm>
            <a:off x="423642" y="81774"/>
            <a:ext cx="1459768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8000" b="1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ФУНКЦИОНАЛ УСТРОЙСТВА</a:t>
            </a:r>
          </a:p>
        </p:txBody>
      </p:sp>
      <p:grpSp>
        <p:nvGrpSpPr>
          <p:cNvPr id="116" name="Group 2">
            <a:extLst>
              <a:ext uri="{FF2B5EF4-FFF2-40B4-BE49-F238E27FC236}">
                <a16:creationId xmlns:a16="http://schemas.microsoft.com/office/drawing/2014/main" id="{52C7DC9F-8445-4C27-80BA-BB4ADD618733}"/>
              </a:ext>
            </a:extLst>
          </p:cNvPr>
          <p:cNvGrpSpPr/>
          <p:nvPr/>
        </p:nvGrpSpPr>
        <p:grpSpPr>
          <a:xfrm>
            <a:off x="5377845" y="2361326"/>
            <a:ext cx="7532309" cy="6640915"/>
            <a:chOff x="3743702" y="1600676"/>
            <a:chExt cx="5071157" cy="4136961"/>
          </a:xfrm>
          <a:solidFill>
            <a:schemeClr val="bg1"/>
          </a:solidFill>
        </p:grpSpPr>
        <p:sp>
          <p:nvSpPr>
            <p:cNvPr id="120" name="Oval 29">
              <a:extLst>
                <a:ext uri="{FF2B5EF4-FFF2-40B4-BE49-F238E27FC236}">
                  <a16:creationId xmlns:a16="http://schemas.microsoft.com/office/drawing/2014/main" id="{89C8AFB3-5C56-4274-A3CD-915B5CD17940}"/>
                </a:ext>
              </a:extLst>
            </p:cNvPr>
            <p:cNvSpPr/>
            <p:nvPr/>
          </p:nvSpPr>
          <p:spPr>
            <a:xfrm>
              <a:off x="5533157" y="5104963"/>
              <a:ext cx="1414819" cy="411265"/>
            </a:xfrm>
            <a:prstGeom prst="ellipse">
              <a:avLst/>
            </a:prstGeom>
            <a:grpFill/>
            <a:ln>
              <a:solidFill>
                <a:srgbClr val="476655"/>
              </a:solidFill>
            </a:ln>
            <a:scene3d>
              <a:camera prst="perspectiveRelaxed" fov="7200000">
                <a:rot lat="18600000" lon="0" rev="0"/>
              </a:camera>
              <a:lightRig rig="threePt" dir="t"/>
            </a:scene3d>
            <a:sp3d prstMaterial="clear">
              <a:bevelT w="0" h="762000"/>
              <a:bevelB w="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121" name="Oval 30">
              <a:extLst>
                <a:ext uri="{FF2B5EF4-FFF2-40B4-BE49-F238E27FC236}">
                  <a16:creationId xmlns:a16="http://schemas.microsoft.com/office/drawing/2014/main" id="{8068BCD4-295C-48FD-A0E2-3356C9532BA8}"/>
                </a:ext>
              </a:extLst>
            </p:cNvPr>
            <p:cNvSpPr/>
            <p:nvPr/>
          </p:nvSpPr>
          <p:spPr>
            <a:xfrm>
              <a:off x="5249240" y="4419341"/>
              <a:ext cx="1961533" cy="411265"/>
            </a:xfrm>
            <a:prstGeom prst="ellipse">
              <a:avLst/>
            </a:prstGeom>
            <a:grpFill/>
            <a:ln>
              <a:solidFill>
                <a:srgbClr val="476655"/>
              </a:solidFill>
            </a:ln>
            <a:scene3d>
              <a:camera prst="perspectiveRelaxed" fov="6000000">
                <a:rot lat="20100000" lon="0" rev="0"/>
              </a:camera>
              <a:lightRig rig="threePt" dir="t"/>
            </a:scene3d>
            <a:sp3d prstMaterial="clear">
              <a:bevelT w="0" h="1689100"/>
              <a:bevelB w="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122" name="Oval 31">
              <a:extLst>
                <a:ext uri="{FF2B5EF4-FFF2-40B4-BE49-F238E27FC236}">
                  <a16:creationId xmlns:a16="http://schemas.microsoft.com/office/drawing/2014/main" id="{55F64598-768B-4D1B-B89A-597E302B606B}"/>
                </a:ext>
              </a:extLst>
            </p:cNvPr>
            <p:cNvSpPr/>
            <p:nvPr/>
          </p:nvSpPr>
          <p:spPr>
            <a:xfrm>
              <a:off x="4906333" y="3635908"/>
              <a:ext cx="2646569" cy="554894"/>
            </a:xfrm>
            <a:prstGeom prst="ellipse">
              <a:avLst/>
            </a:prstGeom>
            <a:grpFill/>
            <a:ln>
              <a:solidFill>
                <a:srgbClr val="476655"/>
              </a:solidFill>
            </a:ln>
            <a:scene3d>
              <a:camera prst="perspectiveRelaxed" fov="6000000">
                <a:rot lat="20100000" lon="0" rev="0"/>
              </a:camera>
              <a:lightRig rig="threePt" dir="t"/>
            </a:scene3d>
            <a:sp3d prstMaterial="clear">
              <a:bevelT w="0" h="1689100"/>
              <a:bevelB w="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123" name="Oval 32">
              <a:extLst>
                <a:ext uri="{FF2B5EF4-FFF2-40B4-BE49-F238E27FC236}">
                  <a16:creationId xmlns:a16="http://schemas.microsoft.com/office/drawing/2014/main" id="{363A7D2A-2C6E-43A7-A2FC-4B5BEAFC5359}"/>
                </a:ext>
              </a:extLst>
            </p:cNvPr>
            <p:cNvSpPr/>
            <p:nvPr/>
          </p:nvSpPr>
          <p:spPr>
            <a:xfrm>
              <a:off x="4402859" y="2591019"/>
              <a:ext cx="3629113" cy="878135"/>
            </a:xfrm>
            <a:prstGeom prst="ellipse">
              <a:avLst/>
            </a:prstGeom>
            <a:grpFill/>
            <a:ln>
              <a:solidFill>
                <a:srgbClr val="476655"/>
              </a:solidFill>
            </a:ln>
            <a:scene3d>
              <a:camera prst="perspectiveRelaxed" fov="6000000">
                <a:rot lat="19800000" lon="0" rev="0"/>
              </a:camera>
              <a:lightRig rig="threePt" dir="t"/>
            </a:scene3d>
            <a:sp3d prstMaterial="clear">
              <a:bevelT w="0" h="1689100"/>
              <a:bevelB w="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124" name="Oval 33">
              <a:extLst>
                <a:ext uri="{FF2B5EF4-FFF2-40B4-BE49-F238E27FC236}">
                  <a16:creationId xmlns:a16="http://schemas.microsoft.com/office/drawing/2014/main" id="{683953FB-93D8-47DE-A515-F0065600EB30}"/>
                </a:ext>
              </a:extLst>
            </p:cNvPr>
            <p:cNvSpPr/>
            <p:nvPr/>
          </p:nvSpPr>
          <p:spPr>
            <a:xfrm>
              <a:off x="3743702" y="1600676"/>
              <a:ext cx="4907557" cy="1104200"/>
            </a:xfrm>
            <a:prstGeom prst="ellipse">
              <a:avLst/>
            </a:prstGeom>
            <a:grpFill/>
            <a:ln>
              <a:solidFill>
                <a:srgbClr val="476655"/>
              </a:solidFill>
            </a:ln>
            <a:scene3d>
              <a:camera prst="perspectiveRelaxed" fov="6000000">
                <a:rot lat="19800000" lon="0" rev="0"/>
              </a:camera>
              <a:lightRig rig="threePt" dir="t"/>
            </a:scene3d>
            <a:sp3d prstMaterial="clear">
              <a:bevelT w="0" h="1689100"/>
              <a:bevelB w="0" h="596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prstClr val="white"/>
                </a:solidFill>
              </a:endParaRPr>
            </a:p>
          </p:txBody>
        </p:sp>
        <p:cxnSp>
          <p:nvCxnSpPr>
            <p:cNvPr id="125" name="Straight Arrow Connector 15">
              <a:extLst>
                <a:ext uri="{FF2B5EF4-FFF2-40B4-BE49-F238E27FC236}">
                  <a16:creationId xmlns:a16="http://schemas.microsoft.com/office/drawing/2014/main" id="{3C4ED3E3-F42B-4FE5-8C56-6B107339A87D}"/>
                </a:ext>
              </a:extLst>
            </p:cNvPr>
            <p:cNvCxnSpPr/>
            <p:nvPr/>
          </p:nvCxnSpPr>
          <p:spPr>
            <a:xfrm rot="10800000">
              <a:off x="4037549" y="3604886"/>
              <a:ext cx="501892" cy="1588"/>
            </a:xfrm>
            <a:prstGeom prst="straightConnector1">
              <a:avLst/>
            </a:prstGeom>
            <a:grpFill/>
            <a:ln>
              <a:solidFill>
                <a:srgbClr val="468B23"/>
              </a:solidFill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Arrow Connector 16">
              <a:extLst>
                <a:ext uri="{FF2B5EF4-FFF2-40B4-BE49-F238E27FC236}">
                  <a16:creationId xmlns:a16="http://schemas.microsoft.com/office/drawing/2014/main" id="{BED61653-BE95-4F6B-87EA-0D549E449DF0}"/>
                </a:ext>
              </a:extLst>
            </p:cNvPr>
            <p:cNvCxnSpPr/>
            <p:nvPr/>
          </p:nvCxnSpPr>
          <p:spPr>
            <a:xfrm rot="10800000">
              <a:off x="4037548" y="5042986"/>
              <a:ext cx="990342" cy="1588"/>
            </a:xfrm>
            <a:prstGeom prst="straightConnector1">
              <a:avLst/>
            </a:prstGeom>
            <a:grpFill/>
            <a:ln>
              <a:solidFill>
                <a:srgbClr val="468B23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Arrow Connector 17">
              <a:extLst>
                <a:ext uri="{FF2B5EF4-FFF2-40B4-BE49-F238E27FC236}">
                  <a16:creationId xmlns:a16="http://schemas.microsoft.com/office/drawing/2014/main" id="{D62F9881-6422-498F-AC11-18E8E2DA9E7F}"/>
                </a:ext>
              </a:extLst>
            </p:cNvPr>
            <p:cNvCxnSpPr/>
            <p:nvPr/>
          </p:nvCxnSpPr>
          <p:spPr>
            <a:xfrm>
              <a:off x="7175586" y="5736049"/>
              <a:ext cx="823331" cy="1588"/>
            </a:xfrm>
            <a:prstGeom prst="straightConnector1">
              <a:avLst/>
            </a:prstGeom>
            <a:grpFill/>
            <a:ln>
              <a:solidFill>
                <a:srgbClr val="468B23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Arrow Connector 34">
              <a:extLst>
                <a:ext uri="{FF2B5EF4-FFF2-40B4-BE49-F238E27FC236}">
                  <a16:creationId xmlns:a16="http://schemas.microsoft.com/office/drawing/2014/main" id="{ABFAD1DB-EF10-4D9E-B0E3-F77840E7B4A8}"/>
                </a:ext>
              </a:extLst>
            </p:cNvPr>
            <p:cNvCxnSpPr/>
            <p:nvPr/>
          </p:nvCxnSpPr>
          <p:spPr>
            <a:xfrm>
              <a:off x="7556486" y="4341574"/>
              <a:ext cx="823331" cy="1588"/>
            </a:xfrm>
            <a:prstGeom prst="straightConnector1">
              <a:avLst/>
            </a:prstGeom>
            <a:grpFill/>
            <a:ln>
              <a:solidFill>
                <a:srgbClr val="468B23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Arrow Connector 35">
              <a:extLst>
                <a:ext uri="{FF2B5EF4-FFF2-40B4-BE49-F238E27FC236}">
                  <a16:creationId xmlns:a16="http://schemas.microsoft.com/office/drawing/2014/main" id="{4F8447DD-2533-4B66-8BE5-352042EEEF6F}"/>
                </a:ext>
              </a:extLst>
            </p:cNvPr>
            <p:cNvCxnSpPr/>
            <p:nvPr/>
          </p:nvCxnSpPr>
          <p:spPr>
            <a:xfrm>
              <a:off x="8303636" y="2971919"/>
              <a:ext cx="511223" cy="1588"/>
            </a:xfrm>
            <a:prstGeom prst="straightConnector1">
              <a:avLst/>
            </a:prstGeom>
            <a:grpFill/>
            <a:ln>
              <a:solidFill>
                <a:srgbClr val="468B23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1" name="TextBox 130">
            <a:extLst>
              <a:ext uri="{FF2B5EF4-FFF2-40B4-BE49-F238E27FC236}">
                <a16:creationId xmlns:a16="http://schemas.microsoft.com/office/drawing/2014/main" id="{0F539EE7-9F4E-463A-86EC-BB5463FE075E}"/>
              </a:ext>
            </a:extLst>
          </p:cNvPr>
          <p:cNvSpPr txBox="1"/>
          <p:nvPr/>
        </p:nvSpPr>
        <p:spPr>
          <a:xfrm>
            <a:off x="-51705" y="1295792"/>
            <a:ext cx="92049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/>
            <a:r>
              <a:rPr lang="ru-RU" sz="36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Многопараметрический мониторинг</a:t>
            </a:r>
            <a:endParaRPr lang="en-US" sz="3600" dirty="0">
              <a:solidFill>
                <a:schemeClr val="bg1"/>
              </a:solidFill>
              <a:latin typeface="Cambria Math" panose="02040503050406030204" pitchFamily="18" charset="0"/>
              <a:ea typeface="Cambria Math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100D5848-6CF5-48A5-8D39-2C3E36B16C62}"/>
              </a:ext>
            </a:extLst>
          </p:cNvPr>
          <p:cNvSpPr txBox="1"/>
          <p:nvPr/>
        </p:nvSpPr>
        <p:spPr>
          <a:xfrm flipH="1">
            <a:off x="13313663" y="3839259"/>
            <a:ext cx="3109875" cy="144655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SpO2 </a:t>
            </a:r>
            <a:r>
              <a:rPr lang="ru-RU" sz="44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и давление</a:t>
            </a:r>
            <a:endParaRPr lang="en-US" sz="4400" dirty="0">
              <a:solidFill>
                <a:schemeClr val="bg1"/>
              </a:solidFill>
              <a:latin typeface="Cambria Math" panose="02040503050406030204" pitchFamily="18" charset="0"/>
              <a:ea typeface="Cambria Math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A39E21D0-60E8-486D-9052-100E6E2B82C9}"/>
              </a:ext>
            </a:extLst>
          </p:cNvPr>
          <p:cNvSpPr txBox="1"/>
          <p:nvPr/>
        </p:nvSpPr>
        <p:spPr>
          <a:xfrm flipH="1">
            <a:off x="12910154" y="6057498"/>
            <a:ext cx="3762949" cy="144655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Температура и </a:t>
            </a:r>
            <a:r>
              <a:rPr lang="en-US" sz="44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HRV</a:t>
            </a: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46AF06AB-C63C-42A6-A538-F1AAD5132B05}"/>
              </a:ext>
            </a:extLst>
          </p:cNvPr>
          <p:cNvSpPr txBox="1"/>
          <p:nvPr/>
        </p:nvSpPr>
        <p:spPr>
          <a:xfrm flipH="1">
            <a:off x="12339475" y="8520754"/>
            <a:ext cx="3762949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ru-RU" sz="48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Пульс</a:t>
            </a:r>
            <a:endParaRPr lang="en-US" sz="4800" dirty="0">
              <a:solidFill>
                <a:schemeClr val="bg1"/>
              </a:solidFill>
              <a:latin typeface="Cambria Math" panose="02040503050406030204" pitchFamily="18" charset="0"/>
              <a:ea typeface="Cambria Math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097DBC6F-6EEA-49FC-A3FE-56F3A52055DE}"/>
              </a:ext>
            </a:extLst>
          </p:cNvPr>
          <p:cNvSpPr txBox="1"/>
          <p:nvPr/>
        </p:nvSpPr>
        <p:spPr>
          <a:xfrm flipH="1">
            <a:off x="1903872" y="4855338"/>
            <a:ext cx="3109875" cy="144655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ru-RU" sz="44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Глюкоза крови</a:t>
            </a:r>
            <a:endParaRPr lang="en-US" sz="4400" dirty="0">
              <a:solidFill>
                <a:schemeClr val="bg1"/>
              </a:solidFill>
              <a:latin typeface="Cambria Math" panose="02040503050406030204" pitchFamily="18" charset="0"/>
              <a:ea typeface="Cambria Math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5B0061DC-8A0D-4411-B6BD-D652D335CD58}"/>
              </a:ext>
            </a:extLst>
          </p:cNvPr>
          <p:cNvSpPr txBox="1"/>
          <p:nvPr/>
        </p:nvSpPr>
        <p:spPr>
          <a:xfrm flipH="1">
            <a:off x="1903873" y="7423106"/>
            <a:ext cx="3109875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sz="48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HbA1c</a:t>
            </a:r>
          </a:p>
        </p:txBody>
      </p:sp>
    </p:spTree>
    <p:extLst>
      <p:ext uri="{BB962C8B-B14F-4D97-AF65-F5344CB8AC3E}">
        <p14:creationId xmlns:p14="http://schemas.microsoft.com/office/powerpoint/2010/main" val="2092846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978E727-16B6-42B6-B323-A29C6E1B068D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5C3A07D-4357-4B7A-8FF2-FE7AA52958D3}"/>
              </a:ext>
            </a:extLst>
          </p:cNvPr>
          <p:cNvSpPr/>
          <p:nvPr/>
        </p:nvSpPr>
        <p:spPr>
          <a:xfrm>
            <a:off x="0" y="0"/>
            <a:ext cx="9774940" cy="10287000"/>
          </a:xfrm>
          <a:prstGeom prst="rect">
            <a:avLst/>
          </a:prstGeom>
          <a:solidFill>
            <a:srgbClr val="476655"/>
          </a:solidFill>
          <a:ln>
            <a:solidFill>
              <a:srgbClr val="47665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85800" y="2571742"/>
            <a:ext cx="13411200" cy="185948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042535" algn="l"/>
              </a:tabLst>
            </a:pPr>
            <a:r>
              <a:rPr lang="ru-RU" sz="6000" b="1" i="0" spc="960" dirty="0">
                <a:latin typeface="Cambria Math" panose="02040503050406030204" pitchFamily="18" charset="0"/>
                <a:ea typeface="Cambria Math" panose="02040503050406030204" pitchFamily="18" charset="0"/>
                <a:cs typeface="Trebuchet MS"/>
              </a:rPr>
              <a:t>КОНКУРЕНТНЫЕ ПРЕИМУЩЕСТВА</a:t>
            </a:r>
            <a:endParaRPr sz="6000" dirty="0">
              <a:latin typeface="Cambria Math" panose="02040503050406030204" pitchFamily="18" charset="0"/>
              <a:ea typeface="Cambria Math" panose="02040503050406030204" pitchFamily="18" charset="0"/>
              <a:cs typeface="Trebuchet M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13E64B8-707C-48EA-BD93-435E28104723}"/>
              </a:ext>
            </a:extLst>
          </p:cNvPr>
          <p:cNvSpPr txBox="1"/>
          <p:nvPr/>
        </p:nvSpPr>
        <p:spPr>
          <a:xfrm>
            <a:off x="685800" y="4689745"/>
            <a:ext cx="5791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Почему мы лучше существующих решений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20B837C-CF10-40BB-8974-DA99E58B54CF}"/>
              </a:ext>
            </a:extLst>
          </p:cNvPr>
          <p:cNvSpPr txBox="1"/>
          <p:nvPr/>
        </p:nvSpPr>
        <p:spPr>
          <a:xfrm>
            <a:off x="685800" y="6438900"/>
            <a:ext cx="8665889" cy="310854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85750" indent="-285750" defTabSz="1219200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Полная </a:t>
            </a:r>
            <a:r>
              <a:rPr lang="ru-RU" sz="2800" dirty="0" err="1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неинвазивность</a:t>
            </a:r>
            <a:endParaRPr lang="ru-RU" sz="2800" dirty="0">
              <a:solidFill>
                <a:schemeClr val="bg1"/>
              </a:solidFill>
              <a:latin typeface="Cambria Math" panose="02040503050406030204" pitchFamily="18" charset="0"/>
              <a:ea typeface="Cambria Math" panose="02040503050406030204" pitchFamily="18" charset="0"/>
              <a:cs typeface="Arial" panose="020B0604020202020204" pitchFamily="34" charset="0"/>
            </a:endParaRPr>
          </a:p>
          <a:p>
            <a:pPr marL="285750" indent="-285750" defTabSz="1219200">
              <a:buFont typeface="Arial" panose="020B0604020202020204" pitchFamily="34" charset="0"/>
              <a:buChar char="•"/>
            </a:pPr>
            <a:endParaRPr lang="ru-RU" sz="2800" dirty="0">
              <a:solidFill>
                <a:schemeClr val="bg1"/>
              </a:solidFill>
              <a:latin typeface="Cambria Math" panose="02040503050406030204" pitchFamily="18" charset="0"/>
              <a:ea typeface="Cambria Math" panose="02040503050406030204" pitchFamily="18" charset="0"/>
              <a:cs typeface="Arial" panose="020B0604020202020204" pitchFamily="34" charset="0"/>
            </a:endParaRPr>
          </a:p>
          <a:p>
            <a:pPr marL="285750" indent="-285750" defTabSz="1219200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Комплексный анализ показателей</a:t>
            </a:r>
          </a:p>
          <a:p>
            <a:pPr marL="285750" indent="-285750" defTabSz="1219200">
              <a:buFont typeface="Arial" panose="020B0604020202020204" pitchFamily="34" charset="0"/>
              <a:buChar char="•"/>
            </a:pPr>
            <a:endParaRPr lang="ru-RU" sz="2800" dirty="0">
              <a:solidFill>
                <a:schemeClr val="bg1"/>
              </a:solidFill>
              <a:latin typeface="Cambria Math" panose="02040503050406030204" pitchFamily="18" charset="0"/>
              <a:ea typeface="Cambria Math" panose="02040503050406030204" pitchFamily="18" charset="0"/>
              <a:cs typeface="Arial" panose="020B0604020202020204" pitchFamily="34" charset="0"/>
            </a:endParaRPr>
          </a:p>
          <a:p>
            <a:pPr marL="285750" indent="-285750" defTabSz="1219200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Автоматизация передачи данных</a:t>
            </a:r>
          </a:p>
          <a:p>
            <a:pPr marL="285750" indent="-285750" defTabSz="1219200">
              <a:buFont typeface="Arial" panose="020B0604020202020204" pitchFamily="34" charset="0"/>
              <a:buChar char="•"/>
            </a:pPr>
            <a:endParaRPr lang="ru-RU" sz="2800" dirty="0">
              <a:solidFill>
                <a:schemeClr val="bg1"/>
              </a:solidFill>
              <a:latin typeface="Cambria Math" panose="02040503050406030204" pitchFamily="18" charset="0"/>
              <a:ea typeface="Cambria Math" panose="02040503050406030204" pitchFamily="18" charset="0"/>
              <a:cs typeface="Arial" panose="020B0604020202020204" pitchFamily="34" charset="0"/>
            </a:endParaRPr>
          </a:p>
          <a:p>
            <a:pPr marL="285750" indent="-285750" defTabSz="1219200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Локализация производства 60%</a:t>
            </a:r>
            <a:endParaRPr lang="en-US" sz="2800" dirty="0">
              <a:solidFill>
                <a:schemeClr val="bg1"/>
              </a:solidFill>
              <a:latin typeface="Cambria Math" panose="02040503050406030204" pitchFamily="18" charset="0"/>
              <a:ea typeface="Cambria Math" panose="02040503050406030204" pitchFamily="18" charset="0"/>
              <a:cs typeface="Arial" panose="020B0604020202020204" pitchFamily="34" charset="0"/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EE80EC87-43F1-4CD9-8411-FE85193F59C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5400" y="-7620"/>
            <a:ext cx="6858000" cy="10408920"/>
          </a:xfrm>
          <a:prstGeom prst="rect">
            <a:avLst/>
          </a:prstGeom>
        </p:spPr>
      </p:pic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0B1217FF-4048-448E-924D-ACDB3D5C6E0C}"/>
              </a:ext>
            </a:extLst>
          </p:cNvPr>
          <p:cNvSpPr/>
          <p:nvPr/>
        </p:nvSpPr>
        <p:spPr>
          <a:xfrm>
            <a:off x="15621000" y="-7620"/>
            <a:ext cx="2667000" cy="10294620"/>
          </a:xfrm>
          <a:prstGeom prst="rect">
            <a:avLst/>
          </a:prstGeom>
          <a:solidFill>
            <a:srgbClr val="476655"/>
          </a:solidFill>
          <a:ln>
            <a:solidFill>
              <a:srgbClr val="47665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4F7F7751-7ED6-4769-AED8-A9F9D2DC9DE1}"/>
              </a:ext>
            </a:extLst>
          </p:cNvPr>
          <p:cNvSpPr/>
          <p:nvPr/>
        </p:nvSpPr>
        <p:spPr>
          <a:xfrm>
            <a:off x="10460740" y="4431225"/>
            <a:ext cx="1752600" cy="1859483"/>
          </a:xfrm>
          <a:prstGeom prst="rect">
            <a:avLst/>
          </a:prstGeom>
          <a:solidFill>
            <a:srgbClr val="0F0F0F"/>
          </a:solidFill>
          <a:ln>
            <a:solidFill>
              <a:srgbClr val="0F0F0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4766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Chart 6">
            <a:extLst>
              <a:ext uri="{FF2B5EF4-FFF2-40B4-BE49-F238E27FC236}">
                <a16:creationId xmlns:a16="http://schemas.microsoft.com/office/drawing/2014/main" id="{A2DD6C09-F87D-4CEB-A5BE-9B885698705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594746"/>
              </p:ext>
            </p:extLst>
          </p:nvPr>
        </p:nvGraphicFramePr>
        <p:xfrm>
          <a:off x="1271958" y="2705100"/>
          <a:ext cx="7155762" cy="70698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2" name="Diagram 1">
            <a:extLst>
              <a:ext uri="{FF2B5EF4-FFF2-40B4-BE49-F238E27FC236}">
                <a16:creationId xmlns:a16="http://schemas.microsoft.com/office/drawing/2014/main" id="{06CFB310-4AC7-466E-B06D-AB7F6A42A79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54007518"/>
              </p:ext>
            </p:extLst>
          </p:nvPr>
        </p:nvGraphicFramePr>
        <p:xfrm>
          <a:off x="8001000" y="1566252"/>
          <a:ext cx="9144000" cy="84414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33" name="Group 22">
            <a:extLst>
              <a:ext uri="{FF2B5EF4-FFF2-40B4-BE49-F238E27FC236}">
                <a16:creationId xmlns:a16="http://schemas.microsoft.com/office/drawing/2014/main" id="{F4A1CE7A-62FD-4BF2-9BD2-42CC146D89BB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8641082" y="2705100"/>
            <a:ext cx="1219200" cy="1225172"/>
            <a:chOff x="-388" y="78"/>
            <a:chExt cx="817" cy="821"/>
          </a:xfrm>
          <a:solidFill>
            <a:srgbClr val="476655"/>
          </a:solidFill>
        </p:grpSpPr>
        <p:sp>
          <p:nvSpPr>
            <p:cNvPr id="34" name="Freeform 24">
              <a:extLst>
                <a:ext uri="{FF2B5EF4-FFF2-40B4-BE49-F238E27FC236}">
                  <a16:creationId xmlns:a16="http://schemas.microsoft.com/office/drawing/2014/main" id="{86EC818D-DF56-4AEE-B079-7E07D790ADAF}"/>
                </a:ext>
              </a:extLst>
            </p:cNvPr>
            <p:cNvSpPr/>
            <p:nvPr/>
          </p:nvSpPr>
          <p:spPr bwMode="auto">
            <a:xfrm>
              <a:off x="-388" y="78"/>
              <a:ext cx="817" cy="821"/>
            </a:xfrm>
            <a:custGeom>
              <a:avLst/>
              <a:gdLst>
                <a:gd name="T0" fmla="*/ 220 w 3269"/>
                <a:gd name="T1" fmla="*/ 0 h 3285"/>
                <a:gd name="T2" fmla="*/ 346 w 3269"/>
                <a:gd name="T3" fmla="*/ 235 h 3285"/>
                <a:gd name="T4" fmla="*/ 385 w 3269"/>
                <a:gd name="T5" fmla="*/ 244 h 3285"/>
                <a:gd name="T6" fmla="*/ 415 w 3269"/>
                <a:gd name="T7" fmla="*/ 268 h 3285"/>
                <a:gd name="T8" fmla="*/ 432 w 3269"/>
                <a:gd name="T9" fmla="*/ 302 h 3285"/>
                <a:gd name="T10" fmla="*/ 432 w 3269"/>
                <a:gd name="T11" fmla="*/ 343 h 3285"/>
                <a:gd name="T12" fmla="*/ 415 w 3269"/>
                <a:gd name="T13" fmla="*/ 378 h 3285"/>
                <a:gd name="T14" fmla="*/ 385 w 3269"/>
                <a:gd name="T15" fmla="*/ 402 h 3285"/>
                <a:gd name="T16" fmla="*/ 346 w 3269"/>
                <a:gd name="T17" fmla="*/ 411 h 3285"/>
                <a:gd name="T18" fmla="*/ 220 w 3269"/>
                <a:gd name="T19" fmla="*/ 804 h 3285"/>
                <a:gd name="T20" fmla="*/ 366 w 3269"/>
                <a:gd name="T21" fmla="*/ 806 h 3285"/>
                <a:gd name="T22" fmla="*/ 401 w 3269"/>
                <a:gd name="T23" fmla="*/ 823 h 3285"/>
                <a:gd name="T24" fmla="*/ 426 w 3269"/>
                <a:gd name="T25" fmla="*/ 853 h 3285"/>
                <a:gd name="T26" fmla="*/ 434 w 3269"/>
                <a:gd name="T27" fmla="*/ 892 h 3285"/>
                <a:gd name="T28" fmla="*/ 426 w 3269"/>
                <a:gd name="T29" fmla="*/ 930 h 3285"/>
                <a:gd name="T30" fmla="*/ 401 w 3269"/>
                <a:gd name="T31" fmla="*/ 961 h 3285"/>
                <a:gd name="T32" fmla="*/ 366 w 3269"/>
                <a:gd name="T33" fmla="*/ 978 h 3285"/>
                <a:gd name="T34" fmla="*/ 220 w 3269"/>
                <a:gd name="T35" fmla="*/ 980 h 3285"/>
                <a:gd name="T36" fmla="*/ 346 w 3269"/>
                <a:gd name="T37" fmla="*/ 1373 h 3285"/>
                <a:gd name="T38" fmla="*/ 385 w 3269"/>
                <a:gd name="T39" fmla="*/ 1382 h 3285"/>
                <a:gd name="T40" fmla="*/ 415 w 3269"/>
                <a:gd name="T41" fmla="*/ 1405 h 3285"/>
                <a:gd name="T42" fmla="*/ 432 w 3269"/>
                <a:gd name="T43" fmla="*/ 1441 h 3285"/>
                <a:gd name="T44" fmla="*/ 432 w 3269"/>
                <a:gd name="T45" fmla="*/ 1481 h 3285"/>
                <a:gd name="T46" fmla="*/ 415 w 3269"/>
                <a:gd name="T47" fmla="*/ 1516 h 3285"/>
                <a:gd name="T48" fmla="*/ 385 w 3269"/>
                <a:gd name="T49" fmla="*/ 1540 h 3285"/>
                <a:gd name="T50" fmla="*/ 346 w 3269"/>
                <a:gd name="T51" fmla="*/ 1549 h 3285"/>
                <a:gd name="T52" fmla="*/ 220 w 3269"/>
                <a:gd name="T53" fmla="*/ 1941 h 3285"/>
                <a:gd name="T54" fmla="*/ 366 w 3269"/>
                <a:gd name="T55" fmla="*/ 1944 h 3285"/>
                <a:gd name="T56" fmla="*/ 401 w 3269"/>
                <a:gd name="T57" fmla="*/ 1961 h 3285"/>
                <a:gd name="T58" fmla="*/ 426 w 3269"/>
                <a:gd name="T59" fmla="*/ 1991 h 3285"/>
                <a:gd name="T60" fmla="*/ 434 w 3269"/>
                <a:gd name="T61" fmla="*/ 2030 h 3285"/>
                <a:gd name="T62" fmla="*/ 426 w 3269"/>
                <a:gd name="T63" fmla="*/ 2069 h 3285"/>
                <a:gd name="T64" fmla="*/ 401 w 3269"/>
                <a:gd name="T65" fmla="*/ 2099 h 3285"/>
                <a:gd name="T66" fmla="*/ 366 w 3269"/>
                <a:gd name="T67" fmla="*/ 2115 h 3285"/>
                <a:gd name="T68" fmla="*/ 220 w 3269"/>
                <a:gd name="T69" fmla="*/ 2118 h 3285"/>
                <a:gd name="T70" fmla="*/ 346 w 3269"/>
                <a:gd name="T71" fmla="*/ 2510 h 3285"/>
                <a:gd name="T72" fmla="*/ 385 w 3269"/>
                <a:gd name="T73" fmla="*/ 2519 h 3285"/>
                <a:gd name="T74" fmla="*/ 415 w 3269"/>
                <a:gd name="T75" fmla="*/ 2544 h 3285"/>
                <a:gd name="T76" fmla="*/ 432 w 3269"/>
                <a:gd name="T77" fmla="*/ 2578 h 3285"/>
                <a:gd name="T78" fmla="*/ 432 w 3269"/>
                <a:gd name="T79" fmla="*/ 2618 h 3285"/>
                <a:gd name="T80" fmla="*/ 415 w 3269"/>
                <a:gd name="T81" fmla="*/ 2654 h 3285"/>
                <a:gd name="T82" fmla="*/ 385 w 3269"/>
                <a:gd name="T83" fmla="*/ 2678 h 3285"/>
                <a:gd name="T84" fmla="*/ 346 w 3269"/>
                <a:gd name="T85" fmla="*/ 2686 h 3285"/>
                <a:gd name="T86" fmla="*/ 220 w 3269"/>
                <a:gd name="T87" fmla="*/ 3064 h 3285"/>
                <a:gd name="T88" fmla="*/ 3269 w 3269"/>
                <a:gd name="T89" fmla="*/ 3285 h 3285"/>
                <a:gd name="T90" fmla="*/ 0 w 3269"/>
                <a:gd name="T91" fmla="*/ 0 h 3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269" h="3285">
                  <a:moveTo>
                    <a:pt x="0" y="0"/>
                  </a:moveTo>
                  <a:lnTo>
                    <a:pt x="220" y="0"/>
                  </a:lnTo>
                  <a:lnTo>
                    <a:pt x="220" y="235"/>
                  </a:lnTo>
                  <a:lnTo>
                    <a:pt x="346" y="235"/>
                  </a:lnTo>
                  <a:lnTo>
                    <a:pt x="366" y="237"/>
                  </a:lnTo>
                  <a:lnTo>
                    <a:pt x="385" y="244"/>
                  </a:lnTo>
                  <a:lnTo>
                    <a:pt x="401" y="254"/>
                  </a:lnTo>
                  <a:lnTo>
                    <a:pt x="415" y="268"/>
                  </a:lnTo>
                  <a:lnTo>
                    <a:pt x="426" y="284"/>
                  </a:lnTo>
                  <a:lnTo>
                    <a:pt x="432" y="302"/>
                  </a:lnTo>
                  <a:lnTo>
                    <a:pt x="434" y="323"/>
                  </a:lnTo>
                  <a:lnTo>
                    <a:pt x="432" y="343"/>
                  </a:lnTo>
                  <a:lnTo>
                    <a:pt x="426" y="361"/>
                  </a:lnTo>
                  <a:lnTo>
                    <a:pt x="415" y="378"/>
                  </a:lnTo>
                  <a:lnTo>
                    <a:pt x="401" y="391"/>
                  </a:lnTo>
                  <a:lnTo>
                    <a:pt x="385" y="402"/>
                  </a:lnTo>
                  <a:lnTo>
                    <a:pt x="366" y="409"/>
                  </a:lnTo>
                  <a:lnTo>
                    <a:pt x="346" y="411"/>
                  </a:lnTo>
                  <a:lnTo>
                    <a:pt x="220" y="411"/>
                  </a:lnTo>
                  <a:lnTo>
                    <a:pt x="220" y="804"/>
                  </a:lnTo>
                  <a:lnTo>
                    <a:pt x="346" y="804"/>
                  </a:lnTo>
                  <a:lnTo>
                    <a:pt x="366" y="806"/>
                  </a:lnTo>
                  <a:lnTo>
                    <a:pt x="385" y="813"/>
                  </a:lnTo>
                  <a:lnTo>
                    <a:pt x="401" y="823"/>
                  </a:lnTo>
                  <a:lnTo>
                    <a:pt x="415" y="836"/>
                  </a:lnTo>
                  <a:lnTo>
                    <a:pt x="426" y="853"/>
                  </a:lnTo>
                  <a:lnTo>
                    <a:pt x="432" y="872"/>
                  </a:lnTo>
                  <a:lnTo>
                    <a:pt x="434" y="892"/>
                  </a:lnTo>
                  <a:lnTo>
                    <a:pt x="432" y="912"/>
                  </a:lnTo>
                  <a:lnTo>
                    <a:pt x="426" y="930"/>
                  </a:lnTo>
                  <a:lnTo>
                    <a:pt x="415" y="946"/>
                  </a:lnTo>
                  <a:lnTo>
                    <a:pt x="401" y="961"/>
                  </a:lnTo>
                  <a:lnTo>
                    <a:pt x="385" y="971"/>
                  </a:lnTo>
                  <a:lnTo>
                    <a:pt x="366" y="978"/>
                  </a:lnTo>
                  <a:lnTo>
                    <a:pt x="346" y="980"/>
                  </a:lnTo>
                  <a:lnTo>
                    <a:pt x="220" y="980"/>
                  </a:lnTo>
                  <a:lnTo>
                    <a:pt x="220" y="1373"/>
                  </a:lnTo>
                  <a:lnTo>
                    <a:pt x="346" y="1373"/>
                  </a:lnTo>
                  <a:lnTo>
                    <a:pt x="366" y="1375"/>
                  </a:lnTo>
                  <a:lnTo>
                    <a:pt x="385" y="1382"/>
                  </a:lnTo>
                  <a:lnTo>
                    <a:pt x="401" y="1392"/>
                  </a:lnTo>
                  <a:lnTo>
                    <a:pt x="415" y="1405"/>
                  </a:lnTo>
                  <a:lnTo>
                    <a:pt x="426" y="1423"/>
                  </a:lnTo>
                  <a:lnTo>
                    <a:pt x="432" y="1441"/>
                  </a:lnTo>
                  <a:lnTo>
                    <a:pt x="434" y="1461"/>
                  </a:lnTo>
                  <a:lnTo>
                    <a:pt x="432" y="1481"/>
                  </a:lnTo>
                  <a:lnTo>
                    <a:pt x="426" y="1499"/>
                  </a:lnTo>
                  <a:lnTo>
                    <a:pt x="415" y="1516"/>
                  </a:lnTo>
                  <a:lnTo>
                    <a:pt x="401" y="1530"/>
                  </a:lnTo>
                  <a:lnTo>
                    <a:pt x="385" y="1540"/>
                  </a:lnTo>
                  <a:lnTo>
                    <a:pt x="366" y="1546"/>
                  </a:lnTo>
                  <a:lnTo>
                    <a:pt x="346" y="1549"/>
                  </a:lnTo>
                  <a:lnTo>
                    <a:pt x="220" y="1549"/>
                  </a:lnTo>
                  <a:lnTo>
                    <a:pt x="220" y="1941"/>
                  </a:lnTo>
                  <a:lnTo>
                    <a:pt x="346" y="1941"/>
                  </a:lnTo>
                  <a:lnTo>
                    <a:pt x="366" y="1944"/>
                  </a:lnTo>
                  <a:lnTo>
                    <a:pt x="385" y="1950"/>
                  </a:lnTo>
                  <a:lnTo>
                    <a:pt x="401" y="1961"/>
                  </a:lnTo>
                  <a:lnTo>
                    <a:pt x="415" y="1975"/>
                  </a:lnTo>
                  <a:lnTo>
                    <a:pt x="426" y="1991"/>
                  </a:lnTo>
                  <a:lnTo>
                    <a:pt x="432" y="2010"/>
                  </a:lnTo>
                  <a:lnTo>
                    <a:pt x="434" y="2030"/>
                  </a:lnTo>
                  <a:lnTo>
                    <a:pt x="432" y="2050"/>
                  </a:lnTo>
                  <a:lnTo>
                    <a:pt x="426" y="2069"/>
                  </a:lnTo>
                  <a:lnTo>
                    <a:pt x="415" y="2085"/>
                  </a:lnTo>
                  <a:lnTo>
                    <a:pt x="401" y="2099"/>
                  </a:lnTo>
                  <a:lnTo>
                    <a:pt x="385" y="2109"/>
                  </a:lnTo>
                  <a:lnTo>
                    <a:pt x="366" y="2115"/>
                  </a:lnTo>
                  <a:lnTo>
                    <a:pt x="346" y="2118"/>
                  </a:lnTo>
                  <a:lnTo>
                    <a:pt x="220" y="2118"/>
                  </a:lnTo>
                  <a:lnTo>
                    <a:pt x="220" y="2510"/>
                  </a:lnTo>
                  <a:lnTo>
                    <a:pt x="346" y="2510"/>
                  </a:lnTo>
                  <a:lnTo>
                    <a:pt x="366" y="2513"/>
                  </a:lnTo>
                  <a:lnTo>
                    <a:pt x="385" y="2519"/>
                  </a:lnTo>
                  <a:lnTo>
                    <a:pt x="401" y="2530"/>
                  </a:lnTo>
                  <a:lnTo>
                    <a:pt x="415" y="2544"/>
                  </a:lnTo>
                  <a:lnTo>
                    <a:pt x="426" y="2560"/>
                  </a:lnTo>
                  <a:lnTo>
                    <a:pt x="432" y="2578"/>
                  </a:lnTo>
                  <a:lnTo>
                    <a:pt x="434" y="2598"/>
                  </a:lnTo>
                  <a:lnTo>
                    <a:pt x="432" y="2618"/>
                  </a:lnTo>
                  <a:lnTo>
                    <a:pt x="426" y="2638"/>
                  </a:lnTo>
                  <a:lnTo>
                    <a:pt x="415" y="2654"/>
                  </a:lnTo>
                  <a:lnTo>
                    <a:pt x="401" y="2667"/>
                  </a:lnTo>
                  <a:lnTo>
                    <a:pt x="385" y="2678"/>
                  </a:lnTo>
                  <a:lnTo>
                    <a:pt x="366" y="2684"/>
                  </a:lnTo>
                  <a:lnTo>
                    <a:pt x="346" y="2686"/>
                  </a:lnTo>
                  <a:lnTo>
                    <a:pt x="220" y="2686"/>
                  </a:lnTo>
                  <a:lnTo>
                    <a:pt x="220" y="3064"/>
                  </a:lnTo>
                  <a:lnTo>
                    <a:pt x="3269" y="3064"/>
                  </a:lnTo>
                  <a:lnTo>
                    <a:pt x="3269" y="3285"/>
                  </a:lnTo>
                  <a:lnTo>
                    <a:pt x="0" y="3285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rgbClr val="476655"/>
              </a:solidFill>
              <a:prstDash val="solid"/>
              <a:round/>
            </a:ln>
          </p:spPr>
          <p:txBody>
            <a:bodyPr vert="horz" wrap="square" lIns="91416" tIns="45708" rIns="91416" bIns="45708" numCol="1" anchor="t" anchorCtr="0" compatLnSpc="1"/>
            <a:lstStyle/>
            <a:p>
              <a:pPr defTabSz="914400"/>
              <a:endParaRPr lang="en-US" sz="1800">
                <a:solidFill>
                  <a:prstClr val="black"/>
                </a:solidFill>
              </a:endParaRPr>
            </a:p>
          </p:txBody>
        </p:sp>
        <p:sp>
          <p:nvSpPr>
            <p:cNvPr id="35" name="Freeform 25">
              <a:extLst>
                <a:ext uri="{FF2B5EF4-FFF2-40B4-BE49-F238E27FC236}">
                  <a16:creationId xmlns:a16="http://schemas.microsoft.com/office/drawing/2014/main" id="{CAC98C67-BA0B-4126-99F9-A25B8A46E8BB}"/>
                </a:ext>
              </a:extLst>
            </p:cNvPr>
            <p:cNvSpPr/>
            <p:nvPr/>
          </p:nvSpPr>
          <p:spPr bwMode="auto">
            <a:xfrm>
              <a:off x="-241" y="308"/>
              <a:ext cx="632" cy="303"/>
            </a:xfrm>
            <a:custGeom>
              <a:avLst/>
              <a:gdLst>
                <a:gd name="T0" fmla="*/ 767 w 2529"/>
                <a:gd name="T1" fmla="*/ 0 h 1211"/>
                <a:gd name="T2" fmla="*/ 1884 w 2529"/>
                <a:gd name="T3" fmla="*/ 938 h 1211"/>
                <a:gd name="T4" fmla="*/ 2152 w 2529"/>
                <a:gd name="T5" fmla="*/ 488 h 1211"/>
                <a:gd name="T6" fmla="*/ 1937 w 2529"/>
                <a:gd name="T7" fmla="*/ 360 h 1211"/>
                <a:gd name="T8" fmla="*/ 2529 w 2529"/>
                <a:gd name="T9" fmla="*/ 28 h 1211"/>
                <a:gd name="T10" fmla="*/ 2519 w 2529"/>
                <a:gd name="T11" fmla="*/ 709 h 1211"/>
                <a:gd name="T12" fmla="*/ 2305 w 2529"/>
                <a:gd name="T13" fmla="*/ 580 h 1211"/>
                <a:gd name="T14" fmla="*/ 1930 w 2529"/>
                <a:gd name="T15" fmla="*/ 1211 h 1211"/>
                <a:gd name="T16" fmla="*/ 790 w 2529"/>
                <a:gd name="T17" fmla="*/ 254 h 1211"/>
                <a:gd name="T18" fmla="*/ 137 w 2529"/>
                <a:gd name="T19" fmla="*/ 1048 h 1211"/>
                <a:gd name="T20" fmla="*/ 0 w 2529"/>
                <a:gd name="T21" fmla="*/ 934 h 1211"/>
                <a:gd name="T22" fmla="*/ 767 w 2529"/>
                <a:gd name="T23" fmla="*/ 0 h 1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529" h="1211">
                  <a:moveTo>
                    <a:pt x="767" y="0"/>
                  </a:moveTo>
                  <a:lnTo>
                    <a:pt x="1884" y="938"/>
                  </a:lnTo>
                  <a:lnTo>
                    <a:pt x="2152" y="488"/>
                  </a:lnTo>
                  <a:lnTo>
                    <a:pt x="1937" y="360"/>
                  </a:lnTo>
                  <a:lnTo>
                    <a:pt x="2529" y="28"/>
                  </a:lnTo>
                  <a:lnTo>
                    <a:pt x="2519" y="709"/>
                  </a:lnTo>
                  <a:lnTo>
                    <a:pt x="2305" y="580"/>
                  </a:lnTo>
                  <a:lnTo>
                    <a:pt x="1930" y="1211"/>
                  </a:lnTo>
                  <a:lnTo>
                    <a:pt x="790" y="254"/>
                  </a:lnTo>
                  <a:lnTo>
                    <a:pt x="137" y="1048"/>
                  </a:lnTo>
                  <a:lnTo>
                    <a:pt x="0" y="934"/>
                  </a:lnTo>
                  <a:lnTo>
                    <a:pt x="767" y="0"/>
                  </a:lnTo>
                  <a:close/>
                </a:path>
              </a:pathLst>
            </a:custGeom>
            <a:grpFill/>
            <a:ln w="0">
              <a:solidFill>
                <a:srgbClr val="476655"/>
              </a:solidFill>
              <a:prstDash val="solid"/>
              <a:round/>
            </a:ln>
          </p:spPr>
          <p:txBody>
            <a:bodyPr vert="horz" wrap="square" lIns="91416" tIns="45708" rIns="91416" bIns="45708" numCol="1" anchor="t" anchorCtr="0" compatLnSpc="1"/>
            <a:lstStyle/>
            <a:p>
              <a:pPr defTabSz="914400"/>
              <a:endParaRPr lang="en-US" sz="1800">
                <a:solidFill>
                  <a:prstClr val="black"/>
                </a:solidFill>
              </a:endParaRPr>
            </a:p>
          </p:txBody>
        </p:sp>
        <p:sp>
          <p:nvSpPr>
            <p:cNvPr id="36" name="Freeform 26">
              <a:extLst>
                <a:ext uri="{FF2B5EF4-FFF2-40B4-BE49-F238E27FC236}">
                  <a16:creationId xmlns:a16="http://schemas.microsoft.com/office/drawing/2014/main" id="{5CDB225D-6437-4934-BF82-FC1AF8165D07}"/>
                </a:ext>
              </a:extLst>
            </p:cNvPr>
            <p:cNvSpPr/>
            <p:nvPr/>
          </p:nvSpPr>
          <p:spPr bwMode="auto">
            <a:xfrm>
              <a:off x="116" y="122"/>
              <a:ext cx="239" cy="298"/>
            </a:xfrm>
            <a:custGeom>
              <a:avLst/>
              <a:gdLst>
                <a:gd name="T0" fmla="*/ 956 w 956"/>
                <a:gd name="T1" fmla="*/ 0 h 1193"/>
                <a:gd name="T2" fmla="*/ 861 w 956"/>
                <a:gd name="T3" fmla="*/ 673 h 1193"/>
                <a:gd name="T4" fmla="*/ 665 w 956"/>
                <a:gd name="T5" fmla="*/ 520 h 1193"/>
                <a:gd name="T6" fmla="*/ 141 w 956"/>
                <a:gd name="T7" fmla="*/ 1193 h 1193"/>
                <a:gd name="T8" fmla="*/ 0 w 956"/>
                <a:gd name="T9" fmla="*/ 1082 h 1193"/>
                <a:gd name="T10" fmla="*/ 524 w 956"/>
                <a:gd name="T11" fmla="*/ 409 h 1193"/>
                <a:gd name="T12" fmla="*/ 328 w 956"/>
                <a:gd name="T13" fmla="*/ 254 h 1193"/>
                <a:gd name="T14" fmla="*/ 956 w 956"/>
                <a:gd name="T15" fmla="*/ 0 h 1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56" h="1193">
                  <a:moveTo>
                    <a:pt x="956" y="0"/>
                  </a:moveTo>
                  <a:lnTo>
                    <a:pt x="861" y="673"/>
                  </a:lnTo>
                  <a:lnTo>
                    <a:pt x="665" y="520"/>
                  </a:lnTo>
                  <a:lnTo>
                    <a:pt x="141" y="1193"/>
                  </a:lnTo>
                  <a:lnTo>
                    <a:pt x="0" y="1082"/>
                  </a:lnTo>
                  <a:lnTo>
                    <a:pt x="524" y="409"/>
                  </a:lnTo>
                  <a:lnTo>
                    <a:pt x="328" y="254"/>
                  </a:lnTo>
                  <a:lnTo>
                    <a:pt x="956" y="0"/>
                  </a:lnTo>
                  <a:close/>
                </a:path>
              </a:pathLst>
            </a:custGeom>
            <a:grpFill/>
            <a:ln w="0">
              <a:solidFill>
                <a:srgbClr val="476655"/>
              </a:solidFill>
              <a:prstDash val="solid"/>
              <a:round/>
            </a:ln>
          </p:spPr>
          <p:txBody>
            <a:bodyPr vert="horz" wrap="square" lIns="91416" tIns="45708" rIns="91416" bIns="45708" numCol="1" anchor="t" anchorCtr="0" compatLnSpc="1"/>
            <a:lstStyle/>
            <a:p>
              <a:pPr defTabSz="914400"/>
              <a:endParaRPr lang="en-US" sz="1800">
                <a:solidFill>
                  <a:prstClr val="black"/>
                </a:solidFill>
              </a:endParaRPr>
            </a:p>
          </p:txBody>
        </p:sp>
        <p:sp>
          <p:nvSpPr>
            <p:cNvPr id="37" name="Freeform 27">
              <a:extLst>
                <a:ext uri="{FF2B5EF4-FFF2-40B4-BE49-F238E27FC236}">
                  <a16:creationId xmlns:a16="http://schemas.microsoft.com/office/drawing/2014/main" id="{941CE5CF-4544-48FA-BF7D-5A5B4AB4BDD0}"/>
                </a:ext>
              </a:extLst>
            </p:cNvPr>
            <p:cNvSpPr/>
            <p:nvPr/>
          </p:nvSpPr>
          <p:spPr bwMode="auto">
            <a:xfrm>
              <a:off x="-205" y="504"/>
              <a:ext cx="291" cy="227"/>
            </a:xfrm>
            <a:custGeom>
              <a:avLst/>
              <a:gdLst>
                <a:gd name="T0" fmla="*/ 1019 w 1162"/>
                <a:gd name="T1" fmla="*/ 0 h 907"/>
                <a:gd name="T2" fmla="*/ 1162 w 1162"/>
                <a:gd name="T3" fmla="*/ 109 h 907"/>
                <a:gd name="T4" fmla="*/ 808 w 1162"/>
                <a:gd name="T5" fmla="*/ 574 h 907"/>
                <a:gd name="T6" fmla="*/ 578 w 1162"/>
                <a:gd name="T7" fmla="*/ 342 h 907"/>
                <a:gd name="T8" fmla="*/ 142 w 1162"/>
                <a:gd name="T9" fmla="*/ 907 h 907"/>
                <a:gd name="T10" fmla="*/ 0 w 1162"/>
                <a:gd name="T11" fmla="*/ 798 h 907"/>
                <a:gd name="T12" fmla="*/ 561 w 1162"/>
                <a:gd name="T13" fmla="*/ 71 h 907"/>
                <a:gd name="T14" fmla="*/ 790 w 1162"/>
                <a:gd name="T15" fmla="*/ 302 h 907"/>
                <a:gd name="T16" fmla="*/ 1019 w 1162"/>
                <a:gd name="T17" fmla="*/ 0 h 9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62" h="907">
                  <a:moveTo>
                    <a:pt x="1019" y="0"/>
                  </a:moveTo>
                  <a:lnTo>
                    <a:pt x="1162" y="109"/>
                  </a:lnTo>
                  <a:lnTo>
                    <a:pt x="808" y="574"/>
                  </a:lnTo>
                  <a:lnTo>
                    <a:pt x="578" y="342"/>
                  </a:lnTo>
                  <a:lnTo>
                    <a:pt x="142" y="907"/>
                  </a:lnTo>
                  <a:lnTo>
                    <a:pt x="0" y="798"/>
                  </a:lnTo>
                  <a:lnTo>
                    <a:pt x="561" y="71"/>
                  </a:lnTo>
                  <a:lnTo>
                    <a:pt x="790" y="302"/>
                  </a:lnTo>
                  <a:lnTo>
                    <a:pt x="1019" y="0"/>
                  </a:lnTo>
                  <a:close/>
                </a:path>
              </a:pathLst>
            </a:custGeom>
            <a:grpFill/>
            <a:ln w="0">
              <a:solidFill>
                <a:srgbClr val="476655"/>
              </a:solidFill>
              <a:prstDash val="solid"/>
              <a:round/>
            </a:ln>
          </p:spPr>
          <p:txBody>
            <a:bodyPr vert="horz" wrap="square" lIns="91416" tIns="45708" rIns="91416" bIns="45708" numCol="1" anchor="t" anchorCtr="0" compatLnSpc="1"/>
            <a:lstStyle/>
            <a:p>
              <a:pPr defTabSz="914400"/>
              <a:endParaRPr lang="en-US" sz="1800">
                <a:solidFill>
                  <a:prstClr val="black"/>
                </a:solidFill>
              </a:endParaRPr>
            </a:p>
          </p:txBody>
        </p:sp>
      </p:grpSp>
      <p:grpSp>
        <p:nvGrpSpPr>
          <p:cNvPr id="38" name="Group 22">
            <a:extLst>
              <a:ext uri="{FF2B5EF4-FFF2-40B4-BE49-F238E27FC236}">
                <a16:creationId xmlns:a16="http://schemas.microsoft.com/office/drawing/2014/main" id="{669B9C6A-AB49-444A-B665-405E03F6AC66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8505230" y="8039100"/>
            <a:ext cx="1219200" cy="1225172"/>
            <a:chOff x="-388" y="78"/>
            <a:chExt cx="817" cy="821"/>
          </a:xfrm>
          <a:solidFill>
            <a:srgbClr val="476655"/>
          </a:solidFill>
        </p:grpSpPr>
        <p:sp>
          <p:nvSpPr>
            <p:cNvPr id="39" name="Freeform 24">
              <a:extLst>
                <a:ext uri="{FF2B5EF4-FFF2-40B4-BE49-F238E27FC236}">
                  <a16:creationId xmlns:a16="http://schemas.microsoft.com/office/drawing/2014/main" id="{A277559F-032D-4AAD-B8D9-B42CD846A228}"/>
                </a:ext>
              </a:extLst>
            </p:cNvPr>
            <p:cNvSpPr/>
            <p:nvPr/>
          </p:nvSpPr>
          <p:spPr bwMode="auto">
            <a:xfrm>
              <a:off x="-388" y="78"/>
              <a:ext cx="817" cy="821"/>
            </a:xfrm>
            <a:custGeom>
              <a:avLst/>
              <a:gdLst>
                <a:gd name="T0" fmla="*/ 220 w 3269"/>
                <a:gd name="T1" fmla="*/ 0 h 3285"/>
                <a:gd name="T2" fmla="*/ 346 w 3269"/>
                <a:gd name="T3" fmla="*/ 235 h 3285"/>
                <a:gd name="T4" fmla="*/ 385 w 3269"/>
                <a:gd name="T5" fmla="*/ 244 h 3285"/>
                <a:gd name="T6" fmla="*/ 415 w 3269"/>
                <a:gd name="T7" fmla="*/ 268 h 3285"/>
                <a:gd name="T8" fmla="*/ 432 w 3269"/>
                <a:gd name="T9" fmla="*/ 302 h 3285"/>
                <a:gd name="T10" fmla="*/ 432 w 3269"/>
                <a:gd name="T11" fmla="*/ 343 h 3285"/>
                <a:gd name="T12" fmla="*/ 415 w 3269"/>
                <a:gd name="T13" fmla="*/ 378 h 3285"/>
                <a:gd name="T14" fmla="*/ 385 w 3269"/>
                <a:gd name="T15" fmla="*/ 402 h 3285"/>
                <a:gd name="T16" fmla="*/ 346 w 3269"/>
                <a:gd name="T17" fmla="*/ 411 h 3285"/>
                <a:gd name="T18" fmla="*/ 220 w 3269"/>
                <a:gd name="T19" fmla="*/ 804 h 3285"/>
                <a:gd name="T20" fmla="*/ 366 w 3269"/>
                <a:gd name="T21" fmla="*/ 806 h 3285"/>
                <a:gd name="T22" fmla="*/ 401 w 3269"/>
                <a:gd name="T23" fmla="*/ 823 h 3285"/>
                <a:gd name="T24" fmla="*/ 426 w 3269"/>
                <a:gd name="T25" fmla="*/ 853 h 3285"/>
                <a:gd name="T26" fmla="*/ 434 w 3269"/>
                <a:gd name="T27" fmla="*/ 892 h 3285"/>
                <a:gd name="T28" fmla="*/ 426 w 3269"/>
                <a:gd name="T29" fmla="*/ 930 h 3285"/>
                <a:gd name="T30" fmla="*/ 401 w 3269"/>
                <a:gd name="T31" fmla="*/ 961 h 3285"/>
                <a:gd name="T32" fmla="*/ 366 w 3269"/>
                <a:gd name="T33" fmla="*/ 978 h 3285"/>
                <a:gd name="T34" fmla="*/ 220 w 3269"/>
                <a:gd name="T35" fmla="*/ 980 h 3285"/>
                <a:gd name="T36" fmla="*/ 346 w 3269"/>
                <a:gd name="T37" fmla="*/ 1373 h 3285"/>
                <a:gd name="T38" fmla="*/ 385 w 3269"/>
                <a:gd name="T39" fmla="*/ 1382 h 3285"/>
                <a:gd name="T40" fmla="*/ 415 w 3269"/>
                <a:gd name="T41" fmla="*/ 1405 h 3285"/>
                <a:gd name="T42" fmla="*/ 432 w 3269"/>
                <a:gd name="T43" fmla="*/ 1441 h 3285"/>
                <a:gd name="T44" fmla="*/ 432 w 3269"/>
                <a:gd name="T45" fmla="*/ 1481 h 3285"/>
                <a:gd name="T46" fmla="*/ 415 w 3269"/>
                <a:gd name="T47" fmla="*/ 1516 h 3285"/>
                <a:gd name="T48" fmla="*/ 385 w 3269"/>
                <a:gd name="T49" fmla="*/ 1540 h 3285"/>
                <a:gd name="T50" fmla="*/ 346 w 3269"/>
                <a:gd name="T51" fmla="*/ 1549 h 3285"/>
                <a:gd name="T52" fmla="*/ 220 w 3269"/>
                <a:gd name="T53" fmla="*/ 1941 h 3285"/>
                <a:gd name="T54" fmla="*/ 366 w 3269"/>
                <a:gd name="T55" fmla="*/ 1944 h 3285"/>
                <a:gd name="T56" fmla="*/ 401 w 3269"/>
                <a:gd name="T57" fmla="*/ 1961 h 3285"/>
                <a:gd name="T58" fmla="*/ 426 w 3269"/>
                <a:gd name="T59" fmla="*/ 1991 h 3285"/>
                <a:gd name="T60" fmla="*/ 434 w 3269"/>
                <a:gd name="T61" fmla="*/ 2030 h 3285"/>
                <a:gd name="T62" fmla="*/ 426 w 3269"/>
                <a:gd name="T63" fmla="*/ 2069 h 3285"/>
                <a:gd name="T64" fmla="*/ 401 w 3269"/>
                <a:gd name="T65" fmla="*/ 2099 h 3285"/>
                <a:gd name="T66" fmla="*/ 366 w 3269"/>
                <a:gd name="T67" fmla="*/ 2115 h 3285"/>
                <a:gd name="T68" fmla="*/ 220 w 3269"/>
                <a:gd name="T69" fmla="*/ 2118 h 3285"/>
                <a:gd name="T70" fmla="*/ 346 w 3269"/>
                <a:gd name="T71" fmla="*/ 2510 h 3285"/>
                <a:gd name="T72" fmla="*/ 385 w 3269"/>
                <a:gd name="T73" fmla="*/ 2519 h 3285"/>
                <a:gd name="T74" fmla="*/ 415 w 3269"/>
                <a:gd name="T75" fmla="*/ 2544 h 3285"/>
                <a:gd name="T76" fmla="*/ 432 w 3269"/>
                <a:gd name="T77" fmla="*/ 2578 h 3285"/>
                <a:gd name="T78" fmla="*/ 432 w 3269"/>
                <a:gd name="T79" fmla="*/ 2618 h 3285"/>
                <a:gd name="T80" fmla="*/ 415 w 3269"/>
                <a:gd name="T81" fmla="*/ 2654 h 3285"/>
                <a:gd name="T82" fmla="*/ 385 w 3269"/>
                <a:gd name="T83" fmla="*/ 2678 h 3285"/>
                <a:gd name="T84" fmla="*/ 346 w 3269"/>
                <a:gd name="T85" fmla="*/ 2686 h 3285"/>
                <a:gd name="T86" fmla="*/ 220 w 3269"/>
                <a:gd name="T87" fmla="*/ 3064 h 3285"/>
                <a:gd name="T88" fmla="*/ 3269 w 3269"/>
                <a:gd name="T89" fmla="*/ 3285 h 3285"/>
                <a:gd name="T90" fmla="*/ 0 w 3269"/>
                <a:gd name="T91" fmla="*/ 0 h 3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269" h="3285">
                  <a:moveTo>
                    <a:pt x="0" y="0"/>
                  </a:moveTo>
                  <a:lnTo>
                    <a:pt x="220" y="0"/>
                  </a:lnTo>
                  <a:lnTo>
                    <a:pt x="220" y="235"/>
                  </a:lnTo>
                  <a:lnTo>
                    <a:pt x="346" y="235"/>
                  </a:lnTo>
                  <a:lnTo>
                    <a:pt x="366" y="237"/>
                  </a:lnTo>
                  <a:lnTo>
                    <a:pt x="385" y="244"/>
                  </a:lnTo>
                  <a:lnTo>
                    <a:pt x="401" y="254"/>
                  </a:lnTo>
                  <a:lnTo>
                    <a:pt x="415" y="268"/>
                  </a:lnTo>
                  <a:lnTo>
                    <a:pt x="426" y="284"/>
                  </a:lnTo>
                  <a:lnTo>
                    <a:pt x="432" y="302"/>
                  </a:lnTo>
                  <a:lnTo>
                    <a:pt x="434" y="323"/>
                  </a:lnTo>
                  <a:lnTo>
                    <a:pt x="432" y="343"/>
                  </a:lnTo>
                  <a:lnTo>
                    <a:pt x="426" y="361"/>
                  </a:lnTo>
                  <a:lnTo>
                    <a:pt x="415" y="378"/>
                  </a:lnTo>
                  <a:lnTo>
                    <a:pt x="401" y="391"/>
                  </a:lnTo>
                  <a:lnTo>
                    <a:pt x="385" y="402"/>
                  </a:lnTo>
                  <a:lnTo>
                    <a:pt x="366" y="409"/>
                  </a:lnTo>
                  <a:lnTo>
                    <a:pt x="346" y="411"/>
                  </a:lnTo>
                  <a:lnTo>
                    <a:pt x="220" y="411"/>
                  </a:lnTo>
                  <a:lnTo>
                    <a:pt x="220" y="804"/>
                  </a:lnTo>
                  <a:lnTo>
                    <a:pt x="346" y="804"/>
                  </a:lnTo>
                  <a:lnTo>
                    <a:pt x="366" y="806"/>
                  </a:lnTo>
                  <a:lnTo>
                    <a:pt x="385" y="813"/>
                  </a:lnTo>
                  <a:lnTo>
                    <a:pt x="401" y="823"/>
                  </a:lnTo>
                  <a:lnTo>
                    <a:pt x="415" y="836"/>
                  </a:lnTo>
                  <a:lnTo>
                    <a:pt x="426" y="853"/>
                  </a:lnTo>
                  <a:lnTo>
                    <a:pt x="432" y="872"/>
                  </a:lnTo>
                  <a:lnTo>
                    <a:pt x="434" y="892"/>
                  </a:lnTo>
                  <a:lnTo>
                    <a:pt x="432" y="912"/>
                  </a:lnTo>
                  <a:lnTo>
                    <a:pt x="426" y="930"/>
                  </a:lnTo>
                  <a:lnTo>
                    <a:pt x="415" y="946"/>
                  </a:lnTo>
                  <a:lnTo>
                    <a:pt x="401" y="961"/>
                  </a:lnTo>
                  <a:lnTo>
                    <a:pt x="385" y="971"/>
                  </a:lnTo>
                  <a:lnTo>
                    <a:pt x="366" y="978"/>
                  </a:lnTo>
                  <a:lnTo>
                    <a:pt x="346" y="980"/>
                  </a:lnTo>
                  <a:lnTo>
                    <a:pt x="220" y="980"/>
                  </a:lnTo>
                  <a:lnTo>
                    <a:pt x="220" y="1373"/>
                  </a:lnTo>
                  <a:lnTo>
                    <a:pt x="346" y="1373"/>
                  </a:lnTo>
                  <a:lnTo>
                    <a:pt x="366" y="1375"/>
                  </a:lnTo>
                  <a:lnTo>
                    <a:pt x="385" y="1382"/>
                  </a:lnTo>
                  <a:lnTo>
                    <a:pt x="401" y="1392"/>
                  </a:lnTo>
                  <a:lnTo>
                    <a:pt x="415" y="1405"/>
                  </a:lnTo>
                  <a:lnTo>
                    <a:pt x="426" y="1423"/>
                  </a:lnTo>
                  <a:lnTo>
                    <a:pt x="432" y="1441"/>
                  </a:lnTo>
                  <a:lnTo>
                    <a:pt x="434" y="1461"/>
                  </a:lnTo>
                  <a:lnTo>
                    <a:pt x="432" y="1481"/>
                  </a:lnTo>
                  <a:lnTo>
                    <a:pt x="426" y="1499"/>
                  </a:lnTo>
                  <a:lnTo>
                    <a:pt x="415" y="1516"/>
                  </a:lnTo>
                  <a:lnTo>
                    <a:pt x="401" y="1530"/>
                  </a:lnTo>
                  <a:lnTo>
                    <a:pt x="385" y="1540"/>
                  </a:lnTo>
                  <a:lnTo>
                    <a:pt x="366" y="1546"/>
                  </a:lnTo>
                  <a:lnTo>
                    <a:pt x="346" y="1549"/>
                  </a:lnTo>
                  <a:lnTo>
                    <a:pt x="220" y="1549"/>
                  </a:lnTo>
                  <a:lnTo>
                    <a:pt x="220" y="1941"/>
                  </a:lnTo>
                  <a:lnTo>
                    <a:pt x="346" y="1941"/>
                  </a:lnTo>
                  <a:lnTo>
                    <a:pt x="366" y="1944"/>
                  </a:lnTo>
                  <a:lnTo>
                    <a:pt x="385" y="1950"/>
                  </a:lnTo>
                  <a:lnTo>
                    <a:pt x="401" y="1961"/>
                  </a:lnTo>
                  <a:lnTo>
                    <a:pt x="415" y="1975"/>
                  </a:lnTo>
                  <a:lnTo>
                    <a:pt x="426" y="1991"/>
                  </a:lnTo>
                  <a:lnTo>
                    <a:pt x="432" y="2010"/>
                  </a:lnTo>
                  <a:lnTo>
                    <a:pt x="434" y="2030"/>
                  </a:lnTo>
                  <a:lnTo>
                    <a:pt x="432" y="2050"/>
                  </a:lnTo>
                  <a:lnTo>
                    <a:pt x="426" y="2069"/>
                  </a:lnTo>
                  <a:lnTo>
                    <a:pt x="415" y="2085"/>
                  </a:lnTo>
                  <a:lnTo>
                    <a:pt x="401" y="2099"/>
                  </a:lnTo>
                  <a:lnTo>
                    <a:pt x="385" y="2109"/>
                  </a:lnTo>
                  <a:lnTo>
                    <a:pt x="366" y="2115"/>
                  </a:lnTo>
                  <a:lnTo>
                    <a:pt x="346" y="2118"/>
                  </a:lnTo>
                  <a:lnTo>
                    <a:pt x="220" y="2118"/>
                  </a:lnTo>
                  <a:lnTo>
                    <a:pt x="220" y="2510"/>
                  </a:lnTo>
                  <a:lnTo>
                    <a:pt x="346" y="2510"/>
                  </a:lnTo>
                  <a:lnTo>
                    <a:pt x="366" y="2513"/>
                  </a:lnTo>
                  <a:lnTo>
                    <a:pt x="385" y="2519"/>
                  </a:lnTo>
                  <a:lnTo>
                    <a:pt x="401" y="2530"/>
                  </a:lnTo>
                  <a:lnTo>
                    <a:pt x="415" y="2544"/>
                  </a:lnTo>
                  <a:lnTo>
                    <a:pt x="426" y="2560"/>
                  </a:lnTo>
                  <a:lnTo>
                    <a:pt x="432" y="2578"/>
                  </a:lnTo>
                  <a:lnTo>
                    <a:pt x="434" y="2598"/>
                  </a:lnTo>
                  <a:lnTo>
                    <a:pt x="432" y="2618"/>
                  </a:lnTo>
                  <a:lnTo>
                    <a:pt x="426" y="2638"/>
                  </a:lnTo>
                  <a:lnTo>
                    <a:pt x="415" y="2654"/>
                  </a:lnTo>
                  <a:lnTo>
                    <a:pt x="401" y="2667"/>
                  </a:lnTo>
                  <a:lnTo>
                    <a:pt x="385" y="2678"/>
                  </a:lnTo>
                  <a:lnTo>
                    <a:pt x="366" y="2684"/>
                  </a:lnTo>
                  <a:lnTo>
                    <a:pt x="346" y="2686"/>
                  </a:lnTo>
                  <a:lnTo>
                    <a:pt x="220" y="2686"/>
                  </a:lnTo>
                  <a:lnTo>
                    <a:pt x="220" y="3064"/>
                  </a:lnTo>
                  <a:lnTo>
                    <a:pt x="3269" y="3064"/>
                  </a:lnTo>
                  <a:lnTo>
                    <a:pt x="3269" y="3285"/>
                  </a:lnTo>
                  <a:lnTo>
                    <a:pt x="0" y="3285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rgbClr val="476655"/>
              </a:solidFill>
              <a:prstDash val="solid"/>
              <a:round/>
            </a:ln>
          </p:spPr>
          <p:txBody>
            <a:bodyPr vert="horz" wrap="square" lIns="91416" tIns="45708" rIns="91416" bIns="45708" numCol="1" anchor="t" anchorCtr="0" compatLnSpc="1"/>
            <a:lstStyle/>
            <a:p>
              <a:pPr defTabSz="914400"/>
              <a:endParaRPr lang="en-US" sz="1800">
                <a:solidFill>
                  <a:prstClr val="black"/>
                </a:solidFill>
              </a:endParaRPr>
            </a:p>
          </p:txBody>
        </p:sp>
        <p:sp>
          <p:nvSpPr>
            <p:cNvPr id="40" name="Freeform 25">
              <a:extLst>
                <a:ext uri="{FF2B5EF4-FFF2-40B4-BE49-F238E27FC236}">
                  <a16:creationId xmlns:a16="http://schemas.microsoft.com/office/drawing/2014/main" id="{63E084AD-2374-4740-BAAF-3CDC1CD25DF1}"/>
                </a:ext>
              </a:extLst>
            </p:cNvPr>
            <p:cNvSpPr/>
            <p:nvPr/>
          </p:nvSpPr>
          <p:spPr bwMode="auto">
            <a:xfrm>
              <a:off x="-241" y="308"/>
              <a:ext cx="632" cy="303"/>
            </a:xfrm>
            <a:custGeom>
              <a:avLst/>
              <a:gdLst>
                <a:gd name="T0" fmla="*/ 767 w 2529"/>
                <a:gd name="T1" fmla="*/ 0 h 1211"/>
                <a:gd name="T2" fmla="*/ 1884 w 2529"/>
                <a:gd name="T3" fmla="*/ 938 h 1211"/>
                <a:gd name="T4" fmla="*/ 2152 w 2529"/>
                <a:gd name="T5" fmla="*/ 488 h 1211"/>
                <a:gd name="T6" fmla="*/ 1937 w 2529"/>
                <a:gd name="T7" fmla="*/ 360 h 1211"/>
                <a:gd name="T8" fmla="*/ 2529 w 2529"/>
                <a:gd name="T9" fmla="*/ 28 h 1211"/>
                <a:gd name="T10" fmla="*/ 2519 w 2529"/>
                <a:gd name="T11" fmla="*/ 709 h 1211"/>
                <a:gd name="T12" fmla="*/ 2305 w 2529"/>
                <a:gd name="T13" fmla="*/ 580 h 1211"/>
                <a:gd name="T14" fmla="*/ 1930 w 2529"/>
                <a:gd name="T15" fmla="*/ 1211 h 1211"/>
                <a:gd name="T16" fmla="*/ 790 w 2529"/>
                <a:gd name="T17" fmla="*/ 254 h 1211"/>
                <a:gd name="T18" fmla="*/ 137 w 2529"/>
                <a:gd name="T19" fmla="*/ 1048 h 1211"/>
                <a:gd name="T20" fmla="*/ 0 w 2529"/>
                <a:gd name="T21" fmla="*/ 934 h 1211"/>
                <a:gd name="T22" fmla="*/ 767 w 2529"/>
                <a:gd name="T23" fmla="*/ 0 h 1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529" h="1211">
                  <a:moveTo>
                    <a:pt x="767" y="0"/>
                  </a:moveTo>
                  <a:lnTo>
                    <a:pt x="1884" y="938"/>
                  </a:lnTo>
                  <a:lnTo>
                    <a:pt x="2152" y="488"/>
                  </a:lnTo>
                  <a:lnTo>
                    <a:pt x="1937" y="360"/>
                  </a:lnTo>
                  <a:lnTo>
                    <a:pt x="2529" y="28"/>
                  </a:lnTo>
                  <a:lnTo>
                    <a:pt x="2519" y="709"/>
                  </a:lnTo>
                  <a:lnTo>
                    <a:pt x="2305" y="580"/>
                  </a:lnTo>
                  <a:lnTo>
                    <a:pt x="1930" y="1211"/>
                  </a:lnTo>
                  <a:lnTo>
                    <a:pt x="790" y="254"/>
                  </a:lnTo>
                  <a:lnTo>
                    <a:pt x="137" y="1048"/>
                  </a:lnTo>
                  <a:lnTo>
                    <a:pt x="0" y="934"/>
                  </a:lnTo>
                  <a:lnTo>
                    <a:pt x="767" y="0"/>
                  </a:lnTo>
                  <a:close/>
                </a:path>
              </a:pathLst>
            </a:custGeom>
            <a:grpFill/>
            <a:ln w="0">
              <a:solidFill>
                <a:srgbClr val="476655"/>
              </a:solidFill>
              <a:prstDash val="solid"/>
              <a:round/>
            </a:ln>
          </p:spPr>
          <p:txBody>
            <a:bodyPr vert="horz" wrap="square" lIns="91416" tIns="45708" rIns="91416" bIns="45708" numCol="1" anchor="t" anchorCtr="0" compatLnSpc="1"/>
            <a:lstStyle/>
            <a:p>
              <a:pPr defTabSz="914400"/>
              <a:endParaRPr lang="en-US" sz="1800">
                <a:solidFill>
                  <a:prstClr val="black"/>
                </a:solidFill>
              </a:endParaRPr>
            </a:p>
          </p:txBody>
        </p:sp>
        <p:sp>
          <p:nvSpPr>
            <p:cNvPr id="41" name="Freeform 26">
              <a:extLst>
                <a:ext uri="{FF2B5EF4-FFF2-40B4-BE49-F238E27FC236}">
                  <a16:creationId xmlns:a16="http://schemas.microsoft.com/office/drawing/2014/main" id="{92E5AE0D-D77A-4096-8FCD-A388C21F1180}"/>
                </a:ext>
              </a:extLst>
            </p:cNvPr>
            <p:cNvSpPr/>
            <p:nvPr/>
          </p:nvSpPr>
          <p:spPr bwMode="auto">
            <a:xfrm>
              <a:off x="116" y="122"/>
              <a:ext cx="239" cy="298"/>
            </a:xfrm>
            <a:custGeom>
              <a:avLst/>
              <a:gdLst>
                <a:gd name="T0" fmla="*/ 956 w 956"/>
                <a:gd name="T1" fmla="*/ 0 h 1193"/>
                <a:gd name="T2" fmla="*/ 861 w 956"/>
                <a:gd name="T3" fmla="*/ 673 h 1193"/>
                <a:gd name="T4" fmla="*/ 665 w 956"/>
                <a:gd name="T5" fmla="*/ 520 h 1193"/>
                <a:gd name="T6" fmla="*/ 141 w 956"/>
                <a:gd name="T7" fmla="*/ 1193 h 1193"/>
                <a:gd name="T8" fmla="*/ 0 w 956"/>
                <a:gd name="T9" fmla="*/ 1082 h 1193"/>
                <a:gd name="T10" fmla="*/ 524 w 956"/>
                <a:gd name="T11" fmla="*/ 409 h 1193"/>
                <a:gd name="T12" fmla="*/ 328 w 956"/>
                <a:gd name="T13" fmla="*/ 254 h 1193"/>
                <a:gd name="T14" fmla="*/ 956 w 956"/>
                <a:gd name="T15" fmla="*/ 0 h 1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56" h="1193">
                  <a:moveTo>
                    <a:pt x="956" y="0"/>
                  </a:moveTo>
                  <a:lnTo>
                    <a:pt x="861" y="673"/>
                  </a:lnTo>
                  <a:lnTo>
                    <a:pt x="665" y="520"/>
                  </a:lnTo>
                  <a:lnTo>
                    <a:pt x="141" y="1193"/>
                  </a:lnTo>
                  <a:lnTo>
                    <a:pt x="0" y="1082"/>
                  </a:lnTo>
                  <a:lnTo>
                    <a:pt x="524" y="409"/>
                  </a:lnTo>
                  <a:lnTo>
                    <a:pt x="328" y="254"/>
                  </a:lnTo>
                  <a:lnTo>
                    <a:pt x="956" y="0"/>
                  </a:lnTo>
                  <a:close/>
                </a:path>
              </a:pathLst>
            </a:custGeom>
            <a:grpFill/>
            <a:ln w="0">
              <a:solidFill>
                <a:srgbClr val="476655"/>
              </a:solidFill>
              <a:prstDash val="solid"/>
              <a:round/>
            </a:ln>
          </p:spPr>
          <p:txBody>
            <a:bodyPr vert="horz" wrap="square" lIns="91416" tIns="45708" rIns="91416" bIns="45708" numCol="1" anchor="t" anchorCtr="0" compatLnSpc="1"/>
            <a:lstStyle/>
            <a:p>
              <a:pPr defTabSz="914400"/>
              <a:endParaRPr lang="en-US" sz="1800">
                <a:solidFill>
                  <a:prstClr val="black"/>
                </a:solidFill>
              </a:endParaRPr>
            </a:p>
          </p:txBody>
        </p:sp>
        <p:sp>
          <p:nvSpPr>
            <p:cNvPr id="42" name="Freeform 27">
              <a:extLst>
                <a:ext uri="{FF2B5EF4-FFF2-40B4-BE49-F238E27FC236}">
                  <a16:creationId xmlns:a16="http://schemas.microsoft.com/office/drawing/2014/main" id="{8CFA2EE0-C6CF-480D-A2C6-676D33F834F5}"/>
                </a:ext>
              </a:extLst>
            </p:cNvPr>
            <p:cNvSpPr/>
            <p:nvPr/>
          </p:nvSpPr>
          <p:spPr bwMode="auto">
            <a:xfrm>
              <a:off x="-205" y="504"/>
              <a:ext cx="291" cy="227"/>
            </a:xfrm>
            <a:custGeom>
              <a:avLst/>
              <a:gdLst>
                <a:gd name="T0" fmla="*/ 1019 w 1162"/>
                <a:gd name="T1" fmla="*/ 0 h 907"/>
                <a:gd name="T2" fmla="*/ 1162 w 1162"/>
                <a:gd name="T3" fmla="*/ 109 h 907"/>
                <a:gd name="T4" fmla="*/ 808 w 1162"/>
                <a:gd name="T5" fmla="*/ 574 h 907"/>
                <a:gd name="T6" fmla="*/ 578 w 1162"/>
                <a:gd name="T7" fmla="*/ 342 h 907"/>
                <a:gd name="T8" fmla="*/ 142 w 1162"/>
                <a:gd name="T9" fmla="*/ 907 h 907"/>
                <a:gd name="T10" fmla="*/ 0 w 1162"/>
                <a:gd name="T11" fmla="*/ 798 h 907"/>
                <a:gd name="T12" fmla="*/ 561 w 1162"/>
                <a:gd name="T13" fmla="*/ 71 h 907"/>
                <a:gd name="T14" fmla="*/ 790 w 1162"/>
                <a:gd name="T15" fmla="*/ 302 h 907"/>
                <a:gd name="T16" fmla="*/ 1019 w 1162"/>
                <a:gd name="T17" fmla="*/ 0 h 9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62" h="907">
                  <a:moveTo>
                    <a:pt x="1019" y="0"/>
                  </a:moveTo>
                  <a:lnTo>
                    <a:pt x="1162" y="109"/>
                  </a:lnTo>
                  <a:lnTo>
                    <a:pt x="808" y="574"/>
                  </a:lnTo>
                  <a:lnTo>
                    <a:pt x="578" y="342"/>
                  </a:lnTo>
                  <a:lnTo>
                    <a:pt x="142" y="907"/>
                  </a:lnTo>
                  <a:lnTo>
                    <a:pt x="0" y="798"/>
                  </a:lnTo>
                  <a:lnTo>
                    <a:pt x="561" y="71"/>
                  </a:lnTo>
                  <a:lnTo>
                    <a:pt x="790" y="302"/>
                  </a:lnTo>
                  <a:lnTo>
                    <a:pt x="1019" y="0"/>
                  </a:lnTo>
                  <a:close/>
                </a:path>
              </a:pathLst>
            </a:custGeom>
            <a:grpFill/>
            <a:ln w="0">
              <a:solidFill>
                <a:srgbClr val="476655"/>
              </a:solidFill>
              <a:prstDash val="solid"/>
              <a:round/>
            </a:ln>
          </p:spPr>
          <p:txBody>
            <a:bodyPr vert="horz" wrap="square" lIns="91416" tIns="45708" rIns="91416" bIns="45708" numCol="1" anchor="t" anchorCtr="0" compatLnSpc="1"/>
            <a:lstStyle/>
            <a:p>
              <a:pPr defTabSz="914400"/>
              <a:endParaRPr lang="en-US" sz="1800">
                <a:solidFill>
                  <a:prstClr val="black"/>
                </a:solidFill>
              </a:endParaRPr>
            </a:p>
          </p:txBody>
        </p:sp>
      </p:grpSp>
      <p:grpSp>
        <p:nvGrpSpPr>
          <p:cNvPr id="43" name="Group 22">
            <a:extLst>
              <a:ext uri="{FF2B5EF4-FFF2-40B4-BE49-F238E27FC236}">
                <a16:creationId xmlns:a16="http://schemas.microsoft.com/office/drawing/2014/main" id="{FDF792F9-C1B5-4D1C-A32F-D42AB9226C76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9250682" y="5372100"/>
            <a:ext cx="1219200" cy="1225172"/>
            <a:chOff x="-388" y="78"/>
            <a:chExt cx="817" cy="821"/>
          </a:xfrm>
          <a:solidFill>
            <a:srgbClr val="476655"/>
          </a:solidFill>
        </p:grpSpPr>
        <p:sp>
          <p:nvSpPr>
            <p:cNvPr id="44" name="Freeform 24">
              <a:extLst>
                <a:ext uri="{FF2B5EF4-FFF2-40B4-BE49-F238E27FC236}">
                  <a16:creationId xmlns:a16="http://schemas.microsoft.com/office/drawing/2014/main" id="{A0971C64-36C3-4CE6-AB11-8375E5F516B9}"/>
                </a:ext>
              </a:extLst>
            </p:cNvPr>
            <p:cNvSpPr/>
            <p:nvPr/>
          </p:nvSpPr>
          <p:spPr bwMode="auto">
            <a:xfrm>
              <a:off x="-388" y="78"/>
              <a:ext cx="817" cy="821"/>
            </a:xfrm>
            <a:custGeom>
              <a:avLst/>
              <a:gdLst>
                <a:gd name="T0" fmla="*/ 220 w 3269"/>
                <a:gd name="T1" fmla="*/ 0 h 3285"/>
                <a:gd name="T2" fmla="*/ 346 w 3269"/>
                <a:gd name="T3" fmla="*/ 235 h 3285"/>
                <a:gd name="T4" fmla="*/ 385 w 3269"/>
                <a:gd name="T5" fmla="*/ 244 h 3285"/>
                <a:gd name="T6" fmla="*/ 415 w 3269"/>
                <a:gd name="T7" fmla="*/ 268 h 3285"/>
                <a:gd name="T8" fmla="*/ 432 w 3269"/>
                <a:gd name="T9" fmla="*/ 302 h 3285"/>
                <a:gd name="T10" fmla="*/ 432 w 3269"/>
                <a:gd name="T11" fmla="*/ 343 h 3285"/>
                <a:gd name="T12" fmla="*/ 415 w 3269"/>
                <a:gd name="T13" fmla="*/ 378 h 3285"/>
                <a:gd name="T14" fmla="*/ 385 w 3269"/>
                <a:gd name="T15" fmla="*/ 402 h 3285"/>
                <a:gd name="T16" fmla="*/ 346 w 3269"/>
                <a:gd name="T17" fmla="*/ 411 h 3285"/>
                <a:gd name="T18" fmla="*/ 220 w 3269"/>
                <a:gd name="T19" fmla="*/ 804 h 3285"/>
                <a:gd name="T20" fmla="*/ 366 w 3269"/>
                <a:gd name="T21" fmla="*/ 806 h 3285"/>
                <a:gd name="T22" fmla="*/ 401 w 3269"/>
                <a:gd name="T23" fmla="*/ 823 h 3285"/>
                <a:gd name="T24" fmla="*/ 426 w 3269"/>
                <a:gd name="T25" fmla="*/ 853 h 3285"/>
                <a:gd name="T26" fmla="*/ 434 w 3269"/>
                <a:gd name="T27" fmla="*/ 892 h 3285"/>
                <a:gd name="T28" fmla="*/ 426 w 3269"/>
                <a:gd name="T29" fmla="*/ 930 h 3285"/>
                <a:gd name="T30" fmla="*/ 401 w 3269"/>
                <a:gd name="T31" fmla="*/ 961 h 3285"/>
                <a:gd name="T32" fmla="*/ 366 w 3269"/>
                <a:gd name="T33" fmla="*/ 978 h 3285"/>
                <a:gd name="T34" fmla="*/ 220 w 3269"/>
                <a:gd name="T35" fmla="*/ 980 h 3285"/>
                <a:gd name="T36" fmla="*/ 346 w 3269"/>
                <a:gd name="T37" fmla="*/ 1373 h 3285"/>
                <a:gd name="T38" fmla="*/ 385 w 3269"/>
                <a:gd name="T39" fmla="*/ 1382 h 3285"/>
                <a:gd name="T40" fmla="*/ 415 w 3269"/>
                <a:gd name="T41" fmla="*/ 1405 h 3285"/>
                <a:gd name="T42" fmla="*/ 432 w 3269"/>
                <a:gd name="T43" fmla="*/ 1441 h 3285"/>
                <a:gd name="T44" fmla="*/ 432 w 3269"/>
                <a:gd name="T45" fmla="*/ 1481 h 3285"/>
                <a:gd name="T46" fmla="*/ 415 w 3269"/>
                <a:gd name="T47" fmla="*/ 1516 h 3285"/>
                <a:gd name="T48" fmla="*/ 385 w 3269"/>
                <a:gd name="T49" fmla="*/ 1540 h 3285"/>
                <a:gd name="T50" fmla="*/ 346 w 3269"/>
                <a:gd name="T51" fmla="*/ 1549 h 3285"/>
                <a:gd name="T52" fmla="*/ 220 w 3269"/>
                <a:gd name="T53" fmla="*/ 1941 h 3285"/>
                <a:gd name="T54" fmla="*/ 366 w 3269"/>
                <a:gd name="T55" fmla="*/ 1944 h 3285"/>
                <a:gd name="T56" fmla="*/ 401 w 3269"/>
                <a:gd name="T57" fmla="*/ 1961 h 3285"/>
                <a:gd name="T58" fmla="*/ 426 w 3269"/>
                <a:gd name="T59" fmla="*/ 1991 h 3285"/>
                <a:gd name="T60" fmla="*/ 434 w 3269"/>
                <a:gd name="T61" fmla="*/ 2030 h 3285"/>
                <a:gd name="T62" fmla="*/ 426 w 3269"/>
                <a:gd name="T63" fmla="*/ 2069 h 3285"/>
                <a:gd name="T64" fmla="*/ 401 w 3269"/>
                <a:gd name="T65" fmla="*/ 2099 h 3285"/>
                <a:gd name="T66" fmla="*/ 366 w 3269"/>
                <a:gd name="T67" fmla="*/ 2115 h 3285"/>
                <a:gd name="T68" fmla="*/ 220 w 3269"/>
                <a:gd name="T69" fmla="*/ 2118 h 3285"/>
                <a:gd name="T70" fmla="*/ 346 w 3269"/>
                <a:gd name="T71" fmla="*/ 2510 h 3285"/>
                <a:gd name="T72" fmla="*/ 385 w 3269"/>
                <a:gd name="T73" fmla="*/ 2519 h 3285"/>
                <a:gd name="T74" fmla="*/ 415 w 3269"/>
                <a:gd name="T75" fmla="*/ 2544 h 3285"/>
                <a:gd name="T76" fmla="*/ 432 w 3269"/>
                <a:gd name="T77" fmla="*/ 2578 h 3285"/>
                <a:gd name="T78" fmla="*/ 432 w 3269"/>
                <a:gd name="T79" fmla="*/ 2618 h 3285"/>
                <a:gd name="T80" fmla="*/ 415 w 3269"/>
                <a:gd name="T81" fmla="*/ 2654 h 3285"/>
                <a:gd name="T82" fmla="*/ 385 w 3269"/>
                <a:gd name="T83" fmla="*/ 2678 h 3285"/>
                <a:gd name="T84" fmla="*/ 346 w 3269"/>
                <a:gd name="T85" fmla="*/ 2686 h 3285"/>
                <a:gd name="T86" fmla="*/ 220 w 3269"/>
                <a:gd name="T87" fmla="*/ 3064 h 3285"/>
                <a:gd name="T88" fmla="*/ 3269 w 3269"/>
                <a:gd name="T89" fmla="*/ 3285 h 3285"/>
                <a:gd name="T90" fmla="*/ 0 w 3269"/>
                <a:gd name="T91" fmla="*/ 0 h 3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269" h="3285">
                  <a:moveTo>
                    <a:pt x="0" y="0"/>
                  </a:moveTo>
                  <a:lnTo>
                    <a:pt x="220" y="0"/>
                  </a:lnTo>
                  <a:lnTo>
                    <a:pt x="220" y="235"/>
                  </a:lnTo>
                  <a:lnTo>
                    <a:pt x="346" y="235"/>
                  </a:lnTo>
                  <a:lnTo>
                    <a:pt x="366" y="237"/>
                  </a:lnTo>
                  <a:lnTo>
                    <a:pt x="385" y="244"/>
                  </a:lnTo>
                  <a:lnTo>
                    <a:pt x="401" y="254"/>
                  </a:lnTo>
                  <a:lnTo>
                    <a:pt x="415" y="268"/>
                  </a:lnTo>
                  <a:lnTo>
                    <a:pt x="426" y="284"/>
                  </a:lnTo>
                  <a:lnTo>
                    <a:pt x="432" y="302"/>
                  </a:lnTo>
                  <a:lnTo>
                    <a:pt x="434" y="323"/>
                  </a:lnTo>
                  <a:lnTo>
                    <a:pt x="432" y="343"/>
                  </a:lnTo>
                  <a:lnTo>
                    <a:pt x="426" y="361"/>
                  </a:lnTo>
                  <a:lnTo>
                    <a:pt x="415" y="378"/>
                  </a:lnTo>
                  <a:lnTo>
                    <a:pt x="401" y="391"/>
                  </a:lnTo>
                  <a:lnTo>
                    <a:pt x="385" y="402"/>
                  </a:lnTo>
                  <a:lnTo>
                    <a:pt x="366" y="409"/>
                  </a:lnTo>
                  <a:lnTo>
                    <a:pt x="346" y="411"/>
                  </a:lnTo>
                  <a:lnTo>
                    <a:pt x="220" y="411"/>
                  </a:lnTo>
                  <a:lnTo>
                    <a:pt x="220" y="804"/>
                  </a:lnTo>
                  <a:lnTo>
                    <a:pt x="346" y="804"/>
                  </a:lnTo>
                  <a:lnTo>
                    <a:pt x="366" y="806"/>
                  </a:lnTo>
                  <a:lnTo>
                    <a:pt x="385" y="813"/>
                  </a:lnTo>
                  <a:lnTo>
                    <a:pt x="401" y="823"/>
                  </a:lnTo>
                  <a:lnTo>
                    <a:pt x="415" y="836"/>
                  </a:lnTo>
                  <a:lnTo>
                    <a:pt x="426" y="853"/>
                  </a:lnTo>
                  <a:lnTo>
                    <a:pt x="432" y="872"/>
                  </a:lnTo>
                  <a:lnTo>
                    <a:pt x="434" y="892"/>
                  </a:lnTo>
                  <a:lnTo>
                    <a:pt x="432" y="912"/>
                  </a:lnTo>
                  <a:lnTo>
                    <a:pt x="426" y="930"/>
                  </a:lnTo>
                  <a:lnTo>
                    <a:pt x="415" y="946"/>
                  </a:lnTo>
                  <a:lnTo>
                    <a:pt x="401" y="961"/>
                  </a:lnTo>
                  <a:lnTo>
                    <a:pt x="385" y="971"/>
                  </a:lnTo>
                  <a:lnTo>
                    <a:pt x="366" y="978"/>
                  </a:lnTo>
                  <a:lnTo>
                    <a:pt x="346" y="980"/>
                  </a:lnTo>
                  <a:lnTo>
                    <a:pt x="220" y="980"/>
                  </a:lnTo>
                  <a:lnTo>
                    <a:pt x="220" y="1373"/>
                  </a:lnTo>
                  <a:lnTo>
                    <a:pt x="346" y="1373"/>
                  </a:lnTo>
                  <a:lnTo>
                    <a:pt x="366" y="1375"/>
                  </a:lnTo>
                  <a:lnTo>
                    <a:pt x="385" y="1382"/>
                  </a:lnTo>
                  <a:lnTo>
                    <a:pt x="401" y="1392"/>
                  </a:lnTo>
                  <a:lnTo>
                    <a:pt x="415" y="1405"/>
                  </a:lnTo>
                  <a:lnTo>
                    <a:pt x="426" y="1423"/>
                  </a:lnTo>
                  <a:lnTo>
                    <a:pt x="432" y="1441"/>
                  </a:lnTo>
                  <a:lnTo>
                    <a:pt x="434" y="1461"/>
                  </a:lnTo>
                  <a:lnTo>
                    <a:pt x="432" y="1481"/>
                  </a:lnTo>
                  <a:lnTo>
                    <a:pt x="426" y="1499"/>
                  </a:lnTo>
                  <a:lnTo>
                    <a:pt x="415" y="1516"/>
                  </a:lnTo>
                  <a:lnTo>
                    <a:pt x="401" y="1530"/>
                  </a:lnTo>
                  <a:lnTo>
                    <a:pt x="385" y="1540"/>
                  </a:lnTo>
                  <a:lnTo>
                    <a:pt x="366" y="1546"/>
                  </a:lnTo>
                  <a:lnTo>
                    <a:pt x="346" y="1549"/>
                  </a:lnTo>
                  <a:lnTo>
                    <a:pt x="220" y="1549"/>
                  </a:lnTo>
                  <a:lnTo>
                    <a:pt x="220" y="1941"/>
                  </a:lnTo>
                  <a:lnTo>
                    <a:pt x="346" y="1941"/>
                  </a:lnTo>
                  <a:lnTo>
                    <a:pt x="366" y="1944"/>
                  </a:lnTo>
                  <a:lnTo>
                    <a:pt x="385" y="1950"/>
                  </a:lnTo>
                  <a:lnTo>
                    <a:pt x="401" y="1961"/>
                  </a:lnTo>
                  <a:lnTo>
                    <a:pt x="415" y="1975"/>
                  </a:lnTo>
                  <a:lnTo>
                    <a:pt x="426" y="1991"/>
                  </a:lnTo>
                  <a:lnTo>
                    <a:pt x="432" y="2010"/>
                  </a:lnTo>
                  <a:lnTo>
                    <a:pt x="434" y="2030"/>
                  </a:lnTo>
                  <a:lnTo>
                    <a:pt x="432" y="2050"/>
                  </a:lnTo>
                  <a:lnTo>
                    <a:pt x="426" y="2069"/>
                  </a:lnTo>
                  <a:lnTo>
                    <a:pt x="415" y="2085"/>
                  </a:lnTo>
                  <a:lnTo>
                    <a:pt x="401" y="2099"/>
                  </a:lnTo>
                  <a:lnTo>
                    <a:pt x="385" y="2109"/>
                  </a:lnTo>
                  <a:lnTo>
                    <a:pt x="366" y="2115"/>
                  </a:lnTo>
                  <a:lnTo>
                    <a:pt x="346" y="2118"/>
                  </a:lnTo>
                  <a:lnTo>
                    <a:pt x="220" y="2118"/>
                  </a:lnTo>
                  <a:lnTo>
                    <a:pt x="220" y="2510"/>
                  </a:lnTo>
                  <a:lnTo>
                    <a:pt x="346" y="2510"/>
                  </a:lnTo>
                  <a:lnTo>
                    <a:pt x="366" y="2513"/>
                  </a:lnTo>
                  <a:lnTo>
                    <a:pt x="385" y="2519"/>
                  </a:lnTo>
                  <a:lnTo>
                    <a:pt x="401" y="2530"/>
                  </a:lnTo>
                  <a:lnTo>
                    <a:pt x="415" y="2544"/>
                  </a:lnTo>
                  <a:lnTo>
                    <a:pt x="426" y="2560"/>
                  </a:lnTo>
                  <a:lnTo>
                    <a:pt x="432" y="2578"/>
                  </a:lnTo>
                  <a:lnTo>
                    <a:pt x="434" y="2598"/>
                  </a:lnTo>
                  <a:lnTo>
                    <a:pt x="432" y="2618"/>
                  </a:lnTo>
                  <a:lnTo>
                    <a:pt x="426" y="2638"/>
                  </a:lnTo>
                  <a:lnTo>
                    <a:pt x="415" y="2654"/>
                  </a:lnTo>
                  <a:lnTo>
                    <a:pt x="401" y="2667"/>
                  </a:lnTo>
                  <a:lnTo>
                    <a:pt x="385" y="2678"/>
                  </a:lnTo>
                  <a:lnTo>
                    <a:pt x="366" y="2684"/>
                  </a:lnTo>
                  <a:lnTo>
                    <a:pt x="346" y="2686"/>
                  </a:lnTo>
                  <a:lnTo>
                    <a:pt x="220" y="2686"/>
                  </a:lnTo>
                  <a:lnTo>
                    <a:pt x="220" y="3064"/>
                  </a:lnTo>
                  <a:lnTo>
                    <a:pt x="3269" y="3064"/>
                  </a:lnTo>
                  <a:lnTo>
                    <a:pt x="3269" y="3285"/>
                  </a:lnTo>
                  <a:lnTo>
                    <a:pt x="0" y="3285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rgbClr val="476655"/>
              </a:solidFill>
              <a:prstDash val="solid"/>
              <a:round/>
            </a:ln>
          </p:spPr>
          <p:txBody>
            <a:bodyPr vert="horz" wrap="square" lIns="91416" tIns="45708" rIns="91416" bIns="45708" numCol="1" anchor="t" anchorCtr="0" compatLnSpc="1"/>
            <a:lstStyle/>
            <a:p>
              <a:pPr defTabSz="914400"/>
              <a:endParaRPr lang="en-US" sz="1800">
                <a:solidFill>
                  <a:prstClr val="black"/>
                </a:solidFill>
              </a:endParaRPr>
            </a:p>
          </p:txBody>
        </p:sp>
        <p:sp>
          <p:nvSpPr>
            <p:cNvPr id="45" name="Freeform 25">
              <a:extLst>
                <a:ext uri="{FF2B5EF4-FFF2-40B4-BE49-F238E27FC236}">
                  <a16:creationId xmlns:a16="http://schemas.microsoft.com/office/drawing/2014/main" id="{69E9D063-A377-4709-A89A-812A9818B5FC}"/>
                </a:ext>
              </a:extLst>
            </p:cNvPr>
            <p:cNvSpPr/>
            <p:nvPr/>
          </p:nvSpPr>
          <p:spPr bwMode="auto">
            <a:xfrm>
              <a:off x="-241" y="308"/>
              <a:ext cx="632" cy="303"/>
            </a:xfrm>
            <a:custGeom>
              <a:avLst/>
              <a:gdLst>
                <a:gd name="T0" fmla="*/ 767 w 2529"/>
                <a:gd name="T1" fmla="*/ 0 h 1211"/>
                <a:gd name="T2" fmla="*/ 1884 w 2529"/>
                <a:gd name="T3" fmla="*/ 938 h 1211"/>
                <a:gd name="T4" fmla="*/ 2152 w 2529"/>
                <a:gd name="T5" fmla="*/ 488 h 1211"/>
                <a:gd name="T6" fmla="*/ 1937 w 2529"/>
                <a:gd name="T7" fmla="*/ 360 h 1211"/>
                <a:gd name="T8" fmla="*/ 2529 w 2529"/>
                <a:gd name="T9" fmla="*/ 28 h 1211"/>
                <a:gd name="T10" fmla="*/ 2519 w 2529"/>
                <a:gd name="T11" fmla="*/ 709 h 1211"/>
                <a:gd name="T12" fmla="*/ 2305 w 2529"/>
                <a:gd name="T13" fmla="*/ 580 h 1211"/>
                <a:gd name="T14" fmla="*/ 1930 w 2529"/>
                <a:gd name="T15" fmla="*/ 1211 h 1211"/>
                <a:gd name="T16" fmla="*/ 790 w 2529"/>
                <a:gd name="T17" fmla="*/ 254 h 1211"/>
                <a:gd name="T18" fmla="*/ 137 w 2529"/>
                <a:gd name="T19" fmla="*/ 1048 h 1211"/>
                <a:gd name="T20" fmla="*/ 0 w 2529"/>
                <a:gd name="T21" fmla="*/ 934 h 1211"/>
                <a:gd name="T22" fmla="*/ 767 w 2529"/>
                <a:gd name="T23" fmla="*/ 0 h 1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529" h="1211">
                  <a:moveTo>
                    <a:pt x="767" y="0"/>
                  </a:moveTo>
                  <a:lnTo>
                    <a:pt x="1884" y="938"/>
                  </a:lnTo>
                  <a:lnTo>
                    <a:pt x="2152" y="488"/>
                  </a:lnTo>
                  <a:lnTo>
                    <a:pt x="1937" y="360"/>
                  </a:lnTo>
                  <a:lnTo>
                    <a:pt x="2529" y="28"/>
                  </a:lnTo>
                  <a:lnTo>
                    <a:pt x="2519" y="709"/>
                  </a:lnTo>
                  <a:lnTo>
                    <a:pt x="2305" y="580"/>
                  </a:lnTo>
                  <a:lnTo>
                    <a:pt x="1930" y="1211"/>
                  </a:lnTo>
                  <a:lnTo>
                    <a:pt x="790" y="254"/>
                  </a:lnTo>
                  <a:lnTo>
                    <a:pt x="137" y="1048"/>
                  </a:lnTo>
                  <a:lnTo>
                    <a:pt x="0" y="934"/>
                  </a:lnTo>
                  <a:lnTo>
                    <a:pt x="767" y="0"/>
                  </a:lnTo>
                  <a:close/>
                </a:path>
              </a:pathLst>
            </a:custGeom>
            <a:grpFill/>
            <a:ln w="0">
              <a:solidFill>
                <a:srgbClr val="476655"/>
              </a:solidFill>
              <a:prstDash val="solid"/>
              <a:round/>
            </a:ln>
          </p:spPr>
          <p:txBody>
            <a:bodyPr vert="horz" wrap="square" lIns="91416" tIns="45708" rIns="91416" bIns="45708" numCol="1" anchor="t" anchorCtr="0" compatLnSpc="1"/>
            <a:lstStyle/>
            <a:p>
              <a:pPr defTabSz="914400"/>
              <a:endParaRPr lang="en-US" sz="1800">
                <a:solidFill>
                  <a:prstClr val="black"/>
                </a:solidFill>
              </a:endParaRPr>
            </a:p>
          </p:txBody>
        </p:sp>
        <p:sp>
          <p:nvSpPr>
            <p:cNvPr id="46" name="Freeform 26">
              <a:extLst>
                <a:ext uri="{FF2B5EF4-FFF2-40B4-BE49-F238E27FC236}">
                  <a16:creationId xmlns:a16="http://schemas.microsoft.com/office/drawing/2014/main" id="{0EC6269F-BAD7-4099-89C8-3CCFC3B8F267}"/>
                </a:ext>
              </a:extLst>
            </p:cNvPr>
            <p:cNvSpPr/>
            <p:nvPr/>
          </p:nvSpPr>
          <p:spPr bwMode="auto">
            <a:xfrm>
              <a:off x="116" y="122"/>
              <a:ext cx="239" cy="298"/>
            </a:xfrm>
            <a:custGeom>
              <a:avLst/>
              <a:gdLst>
                <a:gd name="T0" fmla="*/ 956 w 956"/>
                <a:gd name="T1" fmla="*/ 0 h 1193"/>
                <a:gd name="T2" fmla="*/ 861 w 956"/>
                <a:gd name="T3" fmla="*/ 673 h 1193"/>
                <a:gd name="T4" fmla="*/ 665 w 956"/>
                <a:gd name="T5" fmla="*/ 520 h 1193"/>
                <a:gd name="T6" fmla="*/ 141 w 956"/>
                <a:gd name="T7" fmla="*/ 1193 h 1193"/>
                <a:gd name="T8" fmla="*/ 0 w 956"/>
                <a:gd name="T9" fmla="*/ 1082 h 1193"/>
                <a:gd name="T10" fmla="*/ 524 w 956"/>
                <a:gd name="T11" fmla="*/ 409 h 1193"/>
                <a:gd name="T12" fmla="*/ 328 w 956"/>
                <a:gd name="T13" fmla="*/ 254 h 1193"/>
                <a:gd name="T14" fmla="*/ 956 w 956"/>
                <a:gd name="T15" fmla="*/ 0 h 1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56" h="1193">
                  <a:moveTo>
                    <a:pt x="956" y="0"/>
                  </a:moveTo>
                  <a:lnTo>
                    <a:pt x="861" y="673"/>
                  </a:lnTo>
                  <a:lnTo>
                    <a:pt x="665" y="520"/>
                  </a:lnTo>
                  <a:lnTo>
                    <a:pt x="141" y="1193"/>
                  </a:lnTo>
                  <a:lnTo>
                    <a:pt x="0" y="1082"/>
                  </a:lnTo>
                  <a:lnTo>
                    <a:pt x="524" y="409"/>
                  </a:lnTo>
                  <a:lnTo>
                    <a:pt x="328" y="254"/>
                  </a:lnTo>
                  <a:lnTo>
                    <a:pt x="956" y="0"/>
                  </a:lnTo>
                  <a:close/>
                </a:path>
              </a:pathLst>
            </a:custGeom>
            <a:grpFill/>
            <a:ln w="0">
              <a:solidFill>
                <a:srgbClr val="476655"/>
              </a:solidFill>
              <a:prstDash val="solid"/>
              <a:round/>
            </a:ln>
          </p:spPr>
          <p:txBody>
            <a:bodyPr vert="horz" wrap="square" lIns="91416" tIns="45708" rIns="91416" bIns="45708" numCol="1" anchor="t" anchorCtr="0" compatLnSpc="1"/>
            <a:lstStyle/>
            <a:p>
              <a:pPr defTabSz="914400"/>
              <a:endParaRPr lang="en-US" sz="1800">
                <a:solidFill>
                  <a:prstClr val="black"/>
                </a:solidFill>
              </a:endParaRPr>
            </a:p>
          </p:txBody>
        </p:sp>
        <p:sp>
          <p:nvSpPr>
            <p:cNvPr id="47" name="Freeform 27">
              <a:extLst>
                <a:ext uri="{FF2B5EF4-FFF2-40B4-BE49-F238E27FC236}">
                  <a16:creationId xmlns:a16="http://schemas.microsoft.com/office/drawing/2014/main" id="{D25690C2-1DC6-403D-8C28-9AB124BB0AA6}"/>
                </a:ext>
              </a:extLst>
            </p:cNvPr>
            <p:cNvSpPr/>
            <p:nvPr/>
          </p:nvSpPr>
          <p:spPr bwMode="auto">
            <a:xfrm>
              <a:off x="-205" y="504"/>
              <a:ext cx="291" cy="227"/>
            </a:xfrm>
            <a:custGeom>
              <a:avLst/>
              <a:gdLst>
                <a:gd name="T0" fmla="*/ 1019 w 1162"/>
                <a:gd name="T1" fmla="*/ 0 h 907"/>
                <a:gd name="T2" fmla="*/ 1162 w 1162"/>
                <a:gd name="T3" fmla="*/ 109 h 907"/>
                <a:gd name="T4" fmla="*/ 808 w 1162"/>
                <a:gd name="T5" fmla="*/ 574 h 907"/>
                <a:gd name="T6" fmla="*/ 578 w 1162"/>
                <a:gd name="T7" fmla="*/ 342 h 907"/>
                <a:gd name="T8" fmla="*/ 142 w 1162"/>
                <a:gd name="T9" fmla="*/ 907 h 907"/>
                <a:gd name="T10" fmla="*/ 0 w 1162"/>
                <a:gd name="T11" fmla="*/ 798 h 907"/>
                <a:gd name="T12" fmla="*/ 561 w 1162"/>
                <a:gd name="T13" fmla="*/ 71 h 907"/>
                <a:gd name="T14" fmla="*/ 790 w 1162"/>
                <a:gd name="T15" fmla="*/ 302 h 907"/>
                <a:gd name="T16" fmla="*/ 1019 w 1162"/>
                <a:gd name="T17" fmla="*/ 0 h 9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62" h="907">
                  <a:moveTo>
                    <a:pt x="1019" y="0"/>
                  </a:moveTo>
                  <a:lnTo>
                    <a:pt x="1162" y="109"/>
                  </a:lnTo>
                  <a:lnTo>
                    <a:pt x="808" y="574"/>
                  </a:lnTo>
                  <a:lnTo>
                    <a:pt x="578" y="342"/>
                  </a:lnTo>
                  <a:lnTo>
                    <a:pt x="142" y="907"/>
                  </a:lnTo>
                  <a:lnTo>
                    <a:pt x="0" y="798"/>
                  </a:lnTo>
                  <a:lnTo>
                    <a:pt x="561" y="71"/>
                  </a:lnTo>
                  <a:lnTo>
                    <a:pt x="790" y="302"/>
                  </a:lnTo>
                  <a:lnTo>
                    <a:pt x="1019" y="0"/>
                  </a:lnTo>
                  <a:close/>
                </a:path>
              </a:pathLst>
            </a:custGeom>
            <a:grpFill/>
            <a:ln w="0">
              <a:solidFill>
                <a:srgbClr val="476655"/>
              </a:solidFill>
              <a:prstDash val="solid"/>
              <a:round/>
            </a:ln>
          </p:spPr>
          <p:txBody>
            <a:bodyPr vert="horz" wrap="square" lIns="91416" tIns="45708" rIns="91416" bIns="45708" numCol="1" anchor="t" anchorCtr="0" compatLnSpc="1"/>
            <a:lstStyle/>
            <a:p>
              <a:pPr defTabSz="914400"/>
              <a:endParaRPr lang="en-US" sz="1800">
                <a:solidFill>
                  <a:prstClr val="black"/>
                </a:solidFill>
              </a:endParaRPr>
            </a:p>
          </p:txBody>
        </p:sp>
      </p:grpSp>
      <p:sp>
        <p:nvSpPr>
          <p:cNvPr id="49" name="TextBox 48">
            <a:extLst>
              <a:ext uri="{FF2B5EF4-FFF2-40B4-BE49-F238E27FC236}">
                <a16:creationId xmlns:a16="http://schemas.microsoft.com/office/drawing/2014/main" id="{36230711-E019-424D-963A-A57CC64A11EA}"/>
              </a:ext>
            </a:extLst>
          </p:cNvPr>
          <p:cNvSpPr txBox="1"/>
          <p:nvPr/>
        </p:nvSpPr>
        <p:spPr>
          <a:xfrm>
            <a:off x="659575" y="368797"/>
            <a:ext cx="914400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600" b="1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РЫНОК И ПОТЕНЦИАЛ</a:t>
            </a:r>
            <a:endParaRPr lang="ru-RU" sz="6600" dirty="0">
              <a:solidFill>
                <a:schemeClr val="bg1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5526B058-2538-4FA0-BBA4-D2B38DF1C82F}"/>
              </a:ext>
            </a:extLst>
          </p:cNvPr>
          <p:cNvSpPr txBox="1"/>
          <p:nvPr/>
        </p:nvSpPr>
        <p:spPr>
          <a:xfrm>
            <a:off x="-320038" y="1415312"/>
            <a:ext cx="832103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/>
            <a:r>
              <a:rPr lang="ru-RU" sz="3600" b="1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Огромный рынок с высоким потенциалом роста</a:t>
            </a:r>
            <a:endParaRPr lang="en-US" sz="3600" b="1" dirty="0">
              <a:solidFill>
                <a:schemeClr val="bg1"/>
              </a:solidFill>
              <a:latin typeface="Cambria Math" panose="02040503050406030204" pitchFamily="18" charset="0"/>
              <a:ea typeface="Cambria Math" panose="02040503050406030204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4766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Box 48">
            <a:extLst>
              <a:ext uri="{FF2B5EF4-FFF2-40B4-BE49-F238E27FC236}">
                <a16:creationId xmlns:a16="http://schemas.microsoft.com/office/drawing/2014/main" id="{36230711-E019-424D-963A-A57CC64A11EA}"/>
              </a:ext>
            </a:extLst>
          </p:cNvPr>
          <p:cNvSpPr txBox="1"/>
          <p:nvPr/>
        </p:nvSpPr>
        <p:spPr>
          <a:xfrm>
            <a:off x="659575" y="368797"/>
            <a:ext cx="914400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600" b="1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БИЗНЕС-МОДЕЛЬ</a:t>
            </a:r>
            <a:endParaRPr lang="ru-RU" sz="6600" dirty="0">
              <a:solidFill>
                <a:schemeClr val="bg1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5526B058-2538-4FA0-BBA4-D2B38DF1C82F}"/>
              </a:ext>
            </a:extLst>
          </p:cNvPr>
          <p:cNvSpPr txBox="1"/>
          <p:nvPr/>
        </p:nvSpPr>
        <p:spPr>
          <a:xfrm>
            <a:off x="-838200" y="1453933"/>
            <a:ext cx="832103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/>
            <a:r>
              <a:rPr lang="ru-RU" sz="3600" b="1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Многоуровневый доход</a:t>
            </a:r>
            <a:endParaRPr lang="en-US" sz="3600" b="1" dirty="0">
              <a:solidFill>
                <a:schemeClr val="bg1"/>
              </a:solidFill>
              <a:latin typeface="Cambria Math" panose="02040503050406030204" pitchFamily="18" charset="0"/>
              <a:ea typeface="Cambria Math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21" name="Diamond 7">
            <a:extLst>
              <a:ext uri="{FF2B5EF4-FFF2-40B4-BE49-F238E27FC236}">
                <a16:creationId xmlns:a16="http://schemas.microsoft.com/office/drawing/2014/main" id="{897227F2-C880-4B34-B850-F0118662BE86}"/>
              </a:ext>
            </a:extLst>
          </p:cNvPr>
          <p:cNvSpPr/>
          <p:nvPr/>
        </p:nvSpPr>
        <p:spPr>
          <a:xfrm>
            <a:off x="3703318" y="4314908"/>
            <a:ext cx="5227321" cy="4038600"/>
          </a:xfrm>
          <a:prstGeom prst="diamond">
            <a:avLst/>
          </a:prstGeom>
          <a:solidFill>
            <a:srgbClr val="C2D4CA"/>
          </a:solidFill>
          <a:ln>
            <a:noFill/>
          </a:ln>
          <a:effectLst>
            <a:outerShdw blurRad="228600" dist="38100" dir="5400000" sx="109000" sy="109000" algn="t" rotWithShape="0">
              <a:prstClr val="black">
                <a:alpha val="40000"/>
              </a:prstClr>
            </a:outerShdw>
          </a:effectLst>
          <a:scene3d>
            <a:camera prst="perspectiveRelaxed">
              <a:rot lat="18873601" lon="0" rev="0"/>
            </a:camera>
            <a:lightRig rig="threePt" dir="t"/>
          </a:scene3d>
          <a:sp3d extrusionH="184150"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Diamond 5">
            <a:extLst>
              <a:ext uri="{FF2B5EF4-FFF2-40B4-BE49-F238E27FC236}">
                <a16:creationId xmlns:a16="http://schemas.microsoft.com/office/drawing/2014/main" id="{935BB835-E6B6-4771-A332-FB39BFC62017}"/>
              </a:ext>
            </a:extLst>
          </p:cNvPr>
          <p:cNvSpPr/>
          <p:nvPr/>
        </p:nvSpPr>
        <p:spPr>
          <a:xfrm>
            <a:off x="3703318" y="3632915"/>
            <a:ext cx="5227321" cy="4038600"/>
          </a:xfrm>
          <a:prstGeom prst="diamond">
            <a:avLst/>
          </a:prstGeom>
          <a:solidFill>
            <a:srgbClr val="95B5A3"/>
          </a:solidFill>
          <a:ln>
            <a:noFill/>
          </a:ln>
          <a:scene3d>
            <a:camera prst="perspectiveRelaxed">
              <a:rot lat="18873601" lon="0" rev="0"/>
            </a:camera>
            <a:lightRig rig="threePt" dir="t"/>
          </a:scene3d>
          <a:sp3d extrusionH="184150"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Diamond 6">
            <a:extLst>
              <a:ext uri="{FF2B5EF4-FFF2-40B4-BE49-F238E27FC236}">
                <a16:creationId xmlns:a16="http://schemas.microsoft.com/office/drawing/2014/main" id="{F4AFC194-2141-4289-892E-E9A29C57FFE1}"/>
              </a:ext>
            </a:extLst>
          </p:cNvPr>
          <p:cNvSpPr/>
          <p:nvPr/>
        </p:nvSpPr>
        <p:spPr>
          <a:xfrm>
            <a:off x="3703318" y="2950921"/>
            <a:ext cx="5227321" cy="4038600"/>
          </a:xfrm>
          <a:prstGeom prst="diamond">
            <a:avLst/>
          </a:prstGeom>
          <a:solidFill>
            <a:srgbClr val="759F88"/>
          </a:solidFill>
          <a:ln>
            <a:noFill/>
          </a:ln>
          <a:scene3d>
            <a:camera prst="perspectiveRelaxed">
              <a:rot lat="18873601" lon="0" rev="0"/>
            </a:camera>
            <a:lightRig rig="threePt" dir="t"/>
          </a:scene3d>
          <a:sp3d extrusionH="184150"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Diamond 4">
            <a:extLst>
              <a:ext uri="{FF2B5EF4-FFF2-40B4-BE49-F238E27FC236}">
                <a16:creationId xmlns:a16="http://schemas.microsoft.com/office/drawing/2014/main" id="{E998E58F-4888-4BF4-A10E-2D589071F7C9}"/>
              </a:ext>
            </a:extLst>
          </p:cNvPr>
          <p:cNvSpPr/>
          <p:nvPr/>
        </p:nvSpPr>
        <p:spPr>
          <a:xfrm>
            <a:off x="3703319" y="2702173"/>
            <a:ext cx="5227320" cy="3455028"/>
          </a:xfrm>
          <a:prstGeom prst="diamond">
            <a:avLst/>
          </a:prstGeom>
          <a:solidFill>
            <a:srgbClr val="ACD094"/>
          </a:solidFill>
          <a:ln>
            <a:solidFill>
              <a:srgbClr val="476655"/>
            </a:solidFill>
          </a:ln>
          <a:scene3d>
            <a:camera prst="perspectiveRelaxed">
              <a:rot lat="18873601" lon="0" rev="0"/>
            </a:camera>
            <a:lightRig rig="threePt" dir="t"/>
          </a:scene3d>
          <a:sp3d extrusionH="184150"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Rectangle 17">
            <a:extLst>
              <a:ext uri="{FF2B5EF4-FFF2-40B4-BE49-F238E27FC236}">
                <a16:creationId xmlns:a16="http://schemas.microsoft.com/office/drawing/2014/main" id="{625A44F5-665F-4B30-A61B-95DC6E94DBF6}"/>
              </a:ext>
            </a:extLst>
          </p:cNvPr>
          <p:cNvSpPr/>
          <p:nvPr/>
        </p:nvSpPr>
        <p:spPr>
          <a:xfrm>
            <a:off x="7627416" y="6935168"/>
            <a:ext cx="317032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914400"/>
            <a:r>
              <a:rPr lang="ru-RU" sz="4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Продажа устройств</a:t>
            </a:r>
            <a:endParaRPr lang="en-US" sz="4000" dirty="0">
              <a:solidFill>
                <a:schemeClr val="bg1"/>
              </a:solidFill>
              <a:latin typeface="Cambria Math" panose="02040503050406030204" pitchFamily="18" charset="0"/>
              <a:ea typeface="Cambria Math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26" name="Rectangle 18">
            <a:extLst>
              <a:ext uri="{FF2B5EF4-FFF2-40B4-BE49-F238E27FC236}">
                <a16:creationId xmlns:a16="http://schemas.microsoft.com/office/drawing/2014/main" id="{F0D24F23-11AD-47B7-8A94-EC5515B40498}"/>
              </a:ext>
            </a:extLst>
          </p:cNvPr>
          <p:cNvSpPr/>
          <p:nvPr/>
        </p:nvSpPr>
        <p:spPr>
          <a:xfrm>
            <a:off x="7520736" y="3106248"/>
            <a:ext cx="324652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914400"/>
            <a:r>
              <a:rPr lang="ru-RU" sz="4000" b="1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Подписка на сервис</a:t>
            </a:r>
            <a:endParaRPr lang="en-US" sz="4000" b="1" dirty="0">
              <a:solidFill>
                <a:schemeClr val="bg1"/>
              </a:solidFill>
              <a:latin typeface="Cambria Math" panose="02040503050406030204" pitchFamily="18" charset="0"/>
              <a:ea typeface="Cambria Math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27" name="Rectangle 16">
            <a:extLst>
              <a:ext uri="{FF2B5EF4-FFF2-40B4-BE49-F238E27FC236}">
                <a16:creationId xmlns:a16="http://schemas.microsoft.com/office/drawing/2014/main" id="{A9A9BAA3-4967-4BBC-BD72-0C1EE69F86C9}"/>
              </a:ext>
            </a:extLst>
          </p:cNvPr>
          <p:cNvSpPr/>
          <p:nvPr/>
        </p:nvSpPr>
        <p:spPr>
          <a:xfrm>
            <a:off x="659575" y="2991469"/>
            <a:ext cx="43434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ru-RU" sz="4000" b="1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Лицензирование технологий</a:t>
            </a:r>
            <a:endParaRPr lang="en-US" sz="4000" b="1" dirty="0">
              <a:solidFill>
                <a:schemeClr val="bg1"/>
              </a:solidFill>
              <a:latin typeface="Cambria Math" panose="02040503050406030204" pitchFamily="18" charset="0"/>
              <a:ea typeface="Cambria Math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29" name="Rectangle 20">
            <a:extLst>
              <a:ext uri="{FF2B5EF4-FFF2-40B4-BE49-F238E27FC236}">
                <a16:creationId xmlns:a16="http://schemas.microsoft.com/office/drawing/2014/main" id="{E3E48EA4-5023-4C9C-BC35-663B414B0F2B}"/>
              </a:ext>
            </a:extLst>
          </p:cNvPr>
          <p:cNvSpPr/>
          <p:nvPr/>
        </p:nvSpPr>
        <p:spPr>
          <a:xfrm>
            <a:off x="659575" y="7150831"/>
            <a:ext cx="4572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ru-RU" sz="4000" b="1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Интеграция с медучреждениями</a:t>
            </a:r>
            <a:endParaRPr lang="en-US" sz="4000" b="1" dirty="0">
              <a:solidFill>
                <a:schemeClr val="bg1"/>
              </a:solidFill>
              <a:latin typeface="Cambria Math" panose="02040503050406030204" pitchFamily="18" charset="0"/>
              <a:ea typeface="Cambria Math" panose="02040503050406030204" pitchFamily="18" charset="0"/>
              <a:cs typeface="Arial" panose="020B0604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0D20DCD-54D6-4925-B4C6-8D792A2DC7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59" b="6659"/>
          <a:stretch/>
        </p:blipFill>
        <p:spPr>
          <a:xfrm>
            <a:off x="11605745" y="-7620"/>
            <a:ext cx="6693928" cy="10294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4830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Прямоугольник 64">
            <a:extLst>
              <a:ext uri="{FF2B5EF4-FFF2-40B4-BE49-F238E27FC236}">
                <a16:creationId xmlns:a16="http://schemas.microsoft.com/office/drawing/2014/main" id="{49ABBA83-DD32-4D4B-ACC8-29F92DAA04C3}"/>
              </a:ext>
            </a:extLst>
          </p:cNvPr>
          <p:cNvSpPr/>
          <p:nvPr/>
        </p:nvSpPr>
        <p:spPr>
          <a:xfrm>
            <a:off x="0" y="0"/>
            <a:ext cx="18284940" cy="10287000"/>
          </a:xfrm>
          <a:prstGeom prst="rect">
            <a:avLst/>
          </a:prstGeom>
          <a:solidFill>
            <a:srgbClr val="47665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object 8"/>
          <p:cNvSpPr/>
          <p:nvPr/>
        </p:nvSpPr>
        <p:spPr>
          <a:xfrm>
            <a:off x="3060" y="8420048"/>
            <a:ext cx="9338945" cy="1877695"/>
          </a:xfrm>
          <a:custGeom>
            <a:avLst/>
            <a:gdLst/>
            <a:ahLst/>
            <a:cxnLst/>
            <a:rect l="l" t="t" r="r" b="b"/>
            <a:pathLst>
              <a:path w="9338945" h="1877695">
                <a:moveTo>
                  <a:pt x="9334716" y="1866950"/>
                </a:moveTo>
                <a:lnTo>
                  <a:pt x="9308160" y="1854314"/>
                </a:lnTo>
                <a:lnTo>
                  <a:pt x="9273108" y="1829650"/>
                </a:lnTo>
                <a:lnTo>
                  <a:pt x="9243479" y="1816481"/>
                </a:lnTo>
                <a:lnTo>
                  <a:pt x="9207525" y="1792287"/>
                </a:lnTo>
                <a:lnTo>
                  <a:pt x="9176995" y="1779587"/>
                </a:lnTo>
                <a:lnTo>
                  <a:pt x="9140152" y="1755863"/>
                </a:lnTo>
                <a:lnTo>
                  <a:pt x="9108770" y="1743608"/>
                </a:lnTo>
                <a:lnTo>
                  <a:pt x="9076969" y="1731581"/>
                </a:lnTo>
                <a:lnTo>
                  <a:pt x="9044762" y="1719757"/>
                </a:lnTo>
                <a:lnTo>
                  <a:pt x="9012149" y="1708150"/>
                </a:lnTo>
                <a:lnTo>
                  <a:pt x="8973261" y="1685505"/>
                </a:lnTo>
                <a:lnTo>
                  <a:pt x="8939873" y="1674291"/>
                </a:lnTo>
                <a:lnTo>
                  <a:pt x="8906104" y="1663293"/>
                </a:lnTo>
                <a:lnTo>
                  <a:pt x="8871979" y="1652473"/>
                </a:lnTo>
                <a:lnTo>
                  <a:pt x="8843378" y="1653095"/>
                </a:lnTo>
                <a:lnTo>
                  <a:pt x="8808542" y="1642656"/>
                </a:lnTo>
                <a:lnTo>
                  <a:pt x="8773376" y="1632381"/>
                </a:lnTo>
                <a:lnTo>
                  <a:pt x="8737867" y="1622298"/>
                </a:lnTo>
                <a:lnTo>
                  <a:pt x="8702040" y="1612366"/>
                </a:lnTo>
                <a:lnTo>
                  <a:pt x="8671789" y="1613852"/>
                </a:lnTo>
                <a:lnTo>
                  <a:pt x="8635340" y="1604251"/>
                </a:lnTo>
                <a:lnTo>
                  <a:pt x="8598611" y="1594802"/>
                </a:lnTo>
                <a:lnTo>
                  <a:pt x="8567458" y="1596758"/>
                </a:lnTo>
                <a:lnTo>
                  <a:pt x="8530158" y="1587601"/>
                </a:lnTo>
                <a:lnTo>
                  <a:pt x="8498472" y="1589849"/>
                </a:lnTo>
                <a:lnTo>
                  <a:pt x="8460626" y="1580972"/>
                </a:lnTo>
                <a:lnTo>
                  <a:pt x="8428431" y="1583486"/>
                </a:lnTo>
                <a:lnTo>
                  <a:pt x="8390090" y="1574863"/>
                </a:lnTo>
                <a:lnTo>
                  <a:pt x="8324507" y="1580502"/>
                </a:lnTo>
                <a:lnTo>
                  <a:pt x="8285493" y="1572247"/>
                </a:lnTo>
                <a:lnTo>
                  <a:pt x="8218627" y="1578559"/>
                </a:lnTo>
                <a:lnTo>
                  <a:pt x="8179016" y="1570609"/>
                </a:lnTo>
                <a:lnTo>
                  <a:pt x="8042376" y="1584744"/>
                </a:lnTo>
                <a:lnTo>
                  <a:pt x="8001940" y="1577225"/>
                </a:lnTo>
                <a:lnTo>
                  <a:pt x="7543330" y="1630768"/>
                </a:lnTo>
                <a:lnTo>
                  <a:pt x="7513523" y="1646364"/>
                </a:lnTo>
                <a:lnTo>
                  <a:pt x="7263638" y="1676717"/>
                </a:lnTo>
                <a:lnTo>
                  <a:pt x="7127532" y="1704911"/>
                </a:lnTo>
                <a:lnTo>
                  <a:pt x="7021830" y="1717205"/>
                </a:lnTo>
                <a:lnTo>
                  <a:pt x="6992683" y="1732445"/>
                </a:lnTo>
                <a:lnTo>
                  <a:pt x="6717271" y="1761832"/>
                </a:lnTo>
                <a:lnTo>
                  <a:pt x="6689471" y="1776374"/>
                </a:lnTo>
                <a:lnTo>
                  <a:pt x="6524079" y="1791208"/>
                </a:lnTo>
                <a:lnTo>
                  <a:pt x="6395987" y="1800872"/>
                </a:lnTo>
                <a:lnTo>
                  <a:pt x="6358725" y="1791703"/>
                </a:lnTo>
                <a:lnTo>
                  <a:pt x="6266332" y="1797024"/>
                </a:lnTo>
                <a:lnTo>
                  <a:pt x="6176708" y="1800910"/>
                </a:lnTo>
                <a:lnTo>
                  <a:pt x="6141593" y="1790598"/>
                </a:lnTo>
                <a:lnTo>
                  <a:pt x="6084176" y="1791970"/>
                </a:lnTo>
                <a:lnTo>
                  <a:pt x="6050115" y="1781124"/>
                </a:lnTo>
                <a:lnTo>
                  <a:pt x="5994882" y="1781340"/>
                </a:lnTo>
                <a:lnTo>
                  <a:pt x="5961951" y="1769910"/>
                </a:lnTo>
                <a:lnTo>
                  <a:pt x="5935294" y="1769516"/>
                </a:lnTo>
                <a:lnTo>
                  <a:pt x="5903163" y="1757654"/>
                </a:lnTo>
                <a:lnTo>
                  <a:pt x="5877318" y="1756841"/>
                </a:lnTo>
                <a:lnTo>
                  <a:pt x="5846013" y="1744548"/>
                </a:lnTo>
                <a:lnTo>
                  <a:pt x="5821032" y="1743278"/>
                </a:lnTo>
                <a:lnTo>
                  <a:pt x="5790590" y="1730540"/>
                </a:lnTo>
                <a:lnTo>
                  <a:pt x="5760593" y="1717560"/>
                </a:lnTo>
                <a:lnTo>
                  <a:pt x="5736945" y="1715604"/>
                </a:lnTo>
                <a:lnTo>
                  <a:pt x="5707875" y="1702142"/>
                </a:lnTo>
                <a:lnTo>
                  <a:pt x="5679262" y="1688439"/>
                </a:lnTo>
                <a:lnTo>
                  <a:pt x="5651144" y="1674482"/>
                </a:lnTo>
                <a:lnTo>
                  <a:pt x="5623509" y="1660271"/>
                </a:lnTo>
                <a:lnTo>
                  <a:pt x="5602262" y="1657045"/>
                </a:lnTo>
                <a:lnTo>
                  <a:pt x="5575643" y="1642313"/>
                </a:lnTo>
                <a:lnTo>
                  <a:pt x="5549531" y="1627301"/>
                </a:lnTo>
                <a:lnTo>
                  <a:pt x="5523941" y="1612023"/>
                </a:lnTo>
                <a:lnTo>
                  <a:pt x="5493004" y="1585201"/>
                </a:lnTo>
                <a:lnTo>
                  <a:pt x="5468493" y="1569364"/>
                </a:lnTo>
                <a:lnTo>
                  <a:pt x="5444528" y="1553222"/>
                </a:lnTo>
                <a:lnTo>
                  <a:pt x="5421134" y="1536801"/>
                </a:lnTo>
                <a:lnTo>
                  <a:pt x="5398300" y="1520075"/>
                </a:lnTo>
                <a:lnTo>
                  <a:pt x="5370157" y="1491805"/>
                </a:lnTo>
                <a:lnTo>
                  <a:pt x="5348490" y="1474470"/>
                </a:lnTo>
                <a:lnTo>
                  <a:pt x="5327408" y="1456829"/>
                </a:lnTo>
                <a:lnTo>
                  <a:pt x="5301056" y="1427619"/>
                </a:lnTo>
                <a:lnTo>
                  <a:pt x="5281193" y="1409344"/>
                </a:lnTo>
                <a:lnTo>
                  <a:pt x="5256073" y="1379486"/>
                </a:lnTo>
                <a:lnTo>
                  <a:pt x="5231574" y="1349298"/>
                </a:lnTo>
                <a:lnTo>
                  <a:pt x="5213604" y="1330032"/>
                </a:lnTo>
                <a:lnTo>
                  <a:pt x="5190388" y="1299184"/>
                </a:lnTo>
                <a:lnTo>
                  <a:pt x="5167833" y="1267980"/>
                </a:lnTo>
                <a:lnTo>
                  <a:pt x="5145938" y="1236433"/>
                </a:lnTo>
                <a:lnTo>
                  <a:pt x="5124729" y="1204531"/>
                </a:lnTo>
                <a:lnTo>
                  <a:pt x="5104181" y="1172273"/>
                </a:lnTo>
                <a:lnTo>
                  <a:pt x="5084343" y="1139659"/>
                </a:lnTo>
                <a:lnTo>
                  <a:pt x="5065192" y="1106678"/>
                </a:lnTo>
                <a:lnTo>
                  <a:pt x="5046103" y="1073670"/>
                </a:lnTo>
                <a:lnTo>
                  <a:pt x="5026215" y="1041069"/>
                </a:lnTo>
                <a:lnTo>
                  <a:pt x="5011420" y="1020152"/>
                </a:lnTo>
                <a:lnTo>
                  <a:pt x="4989944" y="988390"/>
                </a:lnTo>
                <a:lnTo>
                  <a:pt x="4967681" y="957033"/>
                </a:lnTo>
                <a:lnTo>
                  <a:pt x="4944656" y="926071"/>
                </a:lnTo>
                <a:lnTo>
                  <a:pt x="4920856" y="895527"/>
                </a:lnTo>
                <a:lnTo>
                  <a:pt x="4902200" y="876617"/>
                </a:lnTo>
                <a:lnTo>
                  <a:pt x="4876901" y="846861"/>
                </a:lnTo>
                <a:lnTo>
                  <a:pt x="4850854" y="817486"/>
                </a:lnTo>
                <a:lnTo>
                  <a:pt x="4824082" y="788492"/>
                </a:lnTo>
                <a:lnTo>
                  <a:pt x="4796587" y="759866"/>
                </a:lnTo>
                <a:lnTo>
                  <a:pt x="4774260" y="742886"/>
                </a:lnTo>
                <a:lnTo>
                  <a:pt x="4745342" y="715010"/>
                </a:lnTo>
                <a:lnTo>
                  <a:pt x="4715713" y="687514"/>
                </a:lnTo>
                <a:lnTo>
                  <a:pt x="4691291" y="671626"/>
                </a:lnTo>
                <a:lnTo>
                  <a:pt x="4660290" y="644842"/>
                </a:lnTo>
                <a:lnTo>
                  <a:pt x="4628604" y="618413"/>
                </a:lnTo>
                <a:lnTo>
                  <a:pt x="4596257" y="592340"/>
                </a:lnTo>
                <a:lnTo>
                  <a:pt x="4569142" y="577850"/>
                </a:lnTo>
                <a:lnTo>
                  <a:pt x="4535475" y="552462"/>
                </a:lnTo>
                <a:lnTo>
                  <a:pt x="4501172" y="527405"/>
                </a:lnTo>
                <a:lnTo>
                  <a:pt x="4472127" y="513943"/>
                </a:lnTo>
                <a:lnTo>
                  <a:pt x="4436554" y="489546"/>
                </a:lnTo>
                <a:lnTo>
                  <a:pt x="4400359" y="465480"/>
                </a:lnTo>
                <a:lnTo>
                  <a:pt x="4369447" y="452983"/>
                </a:lnTo>
                <a:lnTo>
                  <a:pt x="4332033" y="429552"/>
                </a:lnTo>
                <a:lnTo>
                  <a:pt x="4299915" y="417690"/>
                </a:lnTo>
                <a:lnTo>
                  <a:pt x="4261320" y="394881"/>
                </a:lnTo>
                <a:lnTo>
                  <a:pt x="4222153" y="372364"/>
                </a:lnTo>
                <a:lnTo>
                  <a:pt x="4188282" y="361416"/>
                </a:lnTo>
                <a:lnTo>
                  <a:pt x="4147972" y="339496"/>
                </a:lnTo>
                <a:lnTo>
                  <a:pt x="4112996" y="329133"/>
                </a:lnTo>
                <a:lnTo>
                  <a:pt x="4071569" y="307797"/>
                </a:lnTo>
                <a:lnTo>
                  <a:pt x="4035501" y="298005"/>
                </a:lnTo>
                <a:lnTo>
                  <a:pt x="3993007" y="277228"/>
                </a:lnTo>
                <a:lnTo>
                  <a:pt x="3955872" y="267982"/>
                </a:lnTo>
                <a:lnTo>
                  <a:pt x="3912349" y="247751"/>
                </a:lnTo>
                <a:lnTo>
                  <a:pt x="3874185" y="239052"/>
                </a:lnTo>
                <a:lnTo>
                  <a:pt x="3829647" y="219354"/>
                </a:lnTo>
                <a:lnTo>
                  <a:pt x="3790492" y="211162"/>
                </a:lnTo>
                <a:lnTo>
                  <a:pt x="3744976" y="191973"/>
                </a:lnTo>
                <a:lnTo>
                  <a:pt x="3704869" y="184289"/>
                </a:lnTo>
                <a:lnTo>
                  <a:pt x="3664280" y="176847"/>
                </a:lnTo>
                <a:lnTo>
                  <a:pt x="3617353" y="158394"/>
                </a:lnTo>
                <a:lnTo>
                  <a:pt x="3575862" y="151434"/>
                </a:lnTo>
                <a:lnTo>
                  <a:pt x="3533927" y="144703"/>
                </a:lnTo>
                <a:lnTo>
                  <a:pt x="3485654" y="126949"/>
                </a:lnTo>
                <a:lnTo>
                  <a:pt x="3399625" y="114617"/>
                </a:lnTo>
                <a:lnTo>
                  <a:pt x="3350107" y="97523"/>
                </a:lnTo>
                <a:lnTo>
                  <a:pt x="3261614" y="86474"/>
                </a:lnTo>
                <a:lnTo>
                  <a:pt x="3216795" y="81254"/>
                </a:lnTo>
                <a:lnTo>
                  <a:pt x="3165691" y="64973"/>
                </a:lnTo>
                <a:lnTo>
                  <a:pt x="3074162" y="55524"/>
                </a:lnTo>
                <a:lnTo>
                  <a:pt x="2934208" y="42722"/>
                </a:lnTo>
                <a:lnTo>
                  <a:pt x="2791256" y="31496"/>
                </a:lnTo>
                <a:lnTo>
                  <a:pt x="2737091" y="16827"/>
                </a:lnTo>
                <a:lnTo>
                  <a:pt x="2639631" y="10477"/>
                </a:lnTo>
                <a:lnTo>
                  <a:pt x="2596362" y="18770"/>
                </a:lnTo>
                <a:lnTo>
                  <a:pt x="2346579" y="6096"/>
                </a:lnTo>
                <a:lnTo>
                  <a:pt x="2193798" y="0"/>
                </a:lnTo>
                <a:lnTo>
                  <a:pt x="2148319" y="9461"/>
                </a:lnTo>
                <a:lnTo>
                  <a:pt x="1993036" y="4686"/>
                </a:lnTo>
                <a:lnTo>
                  <a:pt x="1946783" y="14541"/>
                </a:lnTo>
                <a:lnTo>
                  <a:pt x="1841995" y="12014"/>
                </a:lnTo>
                <a:lnTo>
                  <a:pt x="1795246" y="22136"/>
                </a:lnTo>
                <a:lnTo>
                  <a:pt x="1742478" y="21069"/>
                </a:lnTo>
                <a:lnTo>
                  <a:pt x="1695437" y="31343"/>
                </a:lnTo>
                <a:lnTo>
                  <a:pt x="1642376" y="30429"/>
                </a:lnTo>
                <a:lnTo>
                  <a:pt x="1603616" y="38963"/>
                </a:lnTo>
                <a:lnTo>
                  <a:pt x="1595094" y="40830"/>
                </a:lnTo>
                <a:lnTo>
                  <a:pt x="1541792" y="40030"/>
                </a:lnTo>
                <a:lnTo>
                  <a:pt x="1494269" y="50558"/>
                </a:lnTo>
                <a:lnTo>
                  <a:pt x="1440764" y="49872"/>
                </a:lnTo>
                <a:lnTo>
                  <a:pt x="1393050" y="60502"/>
                </a:lnTo>
                <a:lnTo>
                  <a:pt x="1339367" y="59918"/>
                </a:lnTo>
                <a:lnTo>
                  <a:pt x="1243545" y="81368"/>
                </a:lnTo>
                <a:lnTo>
                  <a:pt x="1189647" y="80886"/>
                </a:lnTo>
                <a:lnTo>
                  <a:pt x="1045349" y="113360"/>
                </a:lnTo>
                <a:lnTo>
                  <a:pt x="991285" y="112979"/>
                </a:lnTo>
                <a:lnTo>
                  <a:pt x="366039" y="253669"/>
                </a:lnTo>
                <a:lnTo>
                  <a:pt x="324192" y="275551"/>
                </a:lnTo>
                <a:lnTo>
                  <a:pt x="228993" y="296684"/>
                </a:lnTo>
                <a:lnTo>
                  <a:pt x="187426" y="318414"/>
                </a:lnTo>
                <a:lnTo>
                  <a:pt x="92887" y="339191"/>
                </a:lnTo>
                <a:lnTo>
                  <a:pt x="51701" y="360743"/>
                </a:lnTo>
                <a:lnTo>
                  <a:pt x="4762" y="370954"/>
                </a:lnTo>
                <a:lnTo>
                  <a:pt x="0" y="373456"/>
                </a:lnTo>
                <a:lnTo>
                  <a:pt x="2260" y="1877123"/>
                </a:lnTo>
                <a:lnTo>
                  <a:pt x="9334716" y="1866950"/>
                </a:lnTo>
                <a:close/>
              </a:path>
              <a:path w="9338945" h="1877695">
                <a:moveTo>
                  <a:pt x="9338793" y="1866950"/>
                </a:moveTo>
                <a:lnTo>
                  <a:pt x="9334716" y="1866950"/>
                </a:lnTo>
                <a:lnTo>
                  <a:pt x="9336849" y="1867966"/>
                </a:lnTo>
                <a:lnTo>
                  <a:pt x="9338793" y="18669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6" name="Group 37">
            <a:extLst>
              <a:ext uri="{FF2B5EF4-FFF2-40B4-BE49-F238E27FC236}">
                <a16:creationId xmlns:a16="http://schemas.microsoft.com/office/drawing/2014/main" id="{8971AF08-AF38-4C0E-95F9-40D2D68C53B0}"/>
              </a:ext>
            </a:extLst>
          </p:cNvPr>
          <p:cNvGrpSpPr/>
          <p:nvPr/>
        </p:nvGrpSpPr>
        <p:grpSpPr>
          <a:xfrm>
            <a:off x="12692612" y="3016622"/>
            <a:ext cx="4942220" cy="3245293"/>
            <a:chOff x="7199812" y="289598"/>
            <a:chExt cx="3009400" cy="3246137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29A89283-A461-43B0-8AA4-8EA986213475}"/>
                </a:ext>
              </a:extLst>
            </p:cNvPr>
            <p:cNvSpPr txBox="1"/>
            <p:nvPr/>
          </p:nvSpPr>
          <p:spPr>
            <a:xfrm>
              <a:off x="7232253" y="289598"/>
              <a:ext cx="2085993" cy="175478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ru-RU" sz="3600" b="1" dirty="0">
                  <a:solidFill>
                    <a:schemeClr val="bg1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Arial" panose="020B0604020202020204" pitchFamily="34" charset="0"/>
                </a:rPr>
                <a:t>Разработчики медицинских устройств</a:t>
              </a:r>
              <a:endParaRPr lang="en-US" sz="3600" b="1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8" name="Rectangle 39">
              <a:extLst>
                <a:ext uri="{FF2B5EF4-FFF2-40B4-BE49-F238E27FC236}">
                  <a16:creationId xmlns:a16="http://schemas.microsoft.com/office/drawing/2014/main" id="{DFCD313C-7F0A-49D8-A946-DF862E2CDB05}"/>
                </a:ext>
              </a:extLst>
            </p:cNvPr>
            <p:cNvSpPr/>
            <p:nvPr/>
          </p:nvSpPr>
          <p:spPr>
            <a:xfrm>
              <a:off x="7199812" y="2316535"/>
              <a:ext cx="3009400" cy="1219200"/>
            </a:xfrm>
            <a:prstGeom prst="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91416" tIns="0" rIns="91416" bIns="0" rtlCol="0" anchor="t"/>
            <a:lstStyle/>
            <a:p>
              <a:pPr lvl="0" algn="ctr">
                <a:defRPr/>
              </a:pPr>
              <a:endParaRPr lang="en-US" sz="14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9" name="Group 34">
            <a:extLst>
              <a:ext uri="{FF2B5EF4-FFF2-40B4-BE49-F238E27FC236}">
                <a16:creationId xmlns:a16="http://schemas.microsoft.com/office/drawing/2014/main" id="{49AECBAC-69B5-4876-92A2-462AF81463E8}"/>
              </a:ext>
            </a:extLst>
          </p:cNvPr>
          <p:cNvGrpSpPr/>
          <p:nvPr/>
        </p:nvGrpSpPr>
        <p:grpSpPr>
          <a:xfrm>
            <a:off x="11963763" y="5247793"/>
            <a:ext cx="6403879" cy="3244085"/>
            <a:chOff x="7199812" y="269039"/>
            <a:chExt cx="3009400" cy="3244929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E175450B-A193-41FA-BB93-62F2F55C7CE0}"/>
                </a:ext>
              </a:extLst>
            </p:cNvPr>
            <p:cNvSpPr txBox="1"/>
            <p:nvPr/>
          </p:nvSpPr>
          <p:spPr>
            <a:xfrm>
              <a:off x="7329299" y="269039"/>
              <a:ext cx="2085993" cy="230892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ru-RU" sz="3600" b="1" dirty="0">
                  <a:solidFill>
                    <a:schemeClr val="bg1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Arial" panose="020B0604020202020204" pitchFamily="34" charset="0"/>
                </a:rPr>
                <a:t>Специалисты по ИИ</a:t>
              </a:r>
            </a:p>
            <a:p>
              <a:pPr algn="ctr"/>
              <a:r>
                <a:rPr lang="ru-RU" sz="3600" b="1" dirty="0">
                  <a:solidFill>
                    <a:schemeClr val="bg1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Arial" panose="020B0604020202020204" pitchFamily="34" charset="0"/>
                </a:rPr>
                <a:t>Маркетологи медицинского сегмента</a:t>
              </a:r>
              <a:endParaRPr lang="en-US" sz="3600" b="1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71" name="Rectangle 36">
              <a:extLst>
                <a:ext uri="{FF2B5EF4-FFF2-40B4-BE49-F238E27FC236}">
                  <a16:creationId xmlns:a16="http://schemas.microsoft.com/office/drawing/2014/main" id="{B43593A4-B8EA-4192-B63B-E347DF237428}"/>
                </a:ext>
              </a:extLst>
            </p:cNvPr>
            <p:cNvSpPr/>
            <p:nvPr/>
          </p:nvSpPr>
          <p:spPr>
            <a:xfrm>
              <a:off x="7199812" y="2294768"/>
              <a:ext cx="3009400" cy="1219200"/>
            </a:xfrm>
            <a:prstGeom prst="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91416" tIns="0" rIns="91416" bIns="0" rtlCol="0" anchor="t"/>
            <a:lstStyle/>
            <a:p>
              <a:pPr lvl="0" algn="ctr">
                <a:defRPr/>
              </a:pPr>
              <a:endParaRPr lang="en-US" sz="14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72" name="TextBox 71">
            <a:extLst>
              <a:ext uri="{FF2B5EF4-FFF2-40B4-BE49-F238E27FC236}">
                <a16:creationId xmlns:a16="http://schemas.microsoft.com/office/drawing/2014/main" id="{62D383BB-728C-4C94-91EA-34581AB4049A}"/>
              </a:ext>
            </a:extLst>
          </p:cNvPr>
          <p:cNvSpPr txBox="1"/>
          <p:nvPr/>
        </p:nvSpPr>
        <p:spPr>
          <a:xfrm>
            <a:off x="12429043" y="8244667"/>
            <a:ext cx="4322554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ru-RU" sz="3600" b="1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Производственные эксперты</a:t>
            </a:r>
            <a:endParaRPr lang="en-US" sz="3600" b="1" dirty="0">
              <a:solidFill>
                <a:schemeClr val="bg1"/>
              </a:solidFill>
              <a:latin typeface="Cambria Math" panose="02040503050406030204" pitchFamily="18" charset="0"/>
              <a:ea typeface="Cambria Math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9AB4FF5F-D025-424F-B410-2C033DEB1C75}"/>
              </a:ext>
            </a:extLst>
          </p:cNvPr>
          <p:cNvSpPr txBox="1"/>
          <p:nvPr/>
        </p:nvSpPr>
        <p:spPr>
          <a:xfrm>
            <a:off x="11961420" y="226007"/>
            <a:ext cx="5257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0" b="1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КОМАНДА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3F113F4C-A68B-4F75-BDA1-0D73590AAE93}"/>
              </a:ext>
            </a:extLst>
          </p:cNvPr>
          <p:cNvSpPr txBox="1"/>
          <p:nvPr/>
        </p:nvSpPr>
        <p:spPr>
          <a:xfrm>
            <a:off x="11849714" y="1560189"/>
            <a:ext cx="521809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Эксперты в своих областях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4413118-574B-4399-ADAD-6089D15714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6" y="-10743"/>
            <a:ext cx="10313865" cy="10308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8795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4766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Изображение 3">
            <a:extLst>
              <a:ext uri="{FF2B5EF4-FFF2-40B4-BE49-F238E27FC236}">
                <a16:creationId xmlns:a16="http://schemas.microsoft.com/office/drawing/2014/main" id="{6EA10568-C1A7-4A04-83A1-C2DF867C2CD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" r="6762" b="13492"/>
          <a:stretch/>
        </p:blipFill>
        <p:spPr>
          <a:xfrm>
            <a:off x="237406" y="125511"/>
            <a:ext cx="2341887" cy="2308325"/>
          </a:xfrm>
          <a:prstGeom prst="rect">
            <a:avLst/>
          </a:prstGeom>
        </p:spPr>
      </p:pic>
      <p:pic>
        <p:nvPicPr>
          <p:cNvPr id="7" name="Изображение 4">
            <a:extLst>
              <a:ext uri="{FF2B5EF4-FFF2-40B4-BE49-F238E27FC236}">
                <a16:creationId xmlns:a16="http://schemas.microsoft.com/office/drawing/2014/main" id="{4F0CEAF2-54EE-452A-B64B-BB723896F8C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796" t="22129" r="19786" b="38991"/>
          <a:stretch/>
        </p:blipFill>
        <p:spPr>
          <a:xfrm>
            <a:off x="237405" y="2566967"/>
            <a:ext cx="2341887" cy="2308324"/>
          </a:xfrm>
          <a:prstGeom prst="rect">
            <a:avLst/>
          </a:prstGeom>
        </p:spPr>
      </p:pic>
      <p:pic>
        <p:nvPicPr>
          <p:cNvPr id="8" name="Изображение 5">
            <a:extLst>
              <a:ext uri="{FF2B5EF4-FFF2-40B4-BE49-F238E27FC236}">
                <a16:creationId xmlns:a16="http://schemas.microsoft.com/office/drawing/2014/main" id="{7DA34DDE-857D-49BE-90CF-0CE7FD0CD8D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180" r="10159" b="47463"/>
          <a:stretch/>
        </p:blipFill>
        <p:spPr>
          <a:xfrm>
            <a:off x="207456" y="5008422"/>
            <a:ext cx="2341888" cy="2308325"/>
          </a:xfrm>
          <a:prstGeom prst="rect">
            <a:avLst/>
          </a:prstGeom>
        </p:spPr>
      </p:pic>
      <p:pic>
        <p:nvPicPr>
          <p:cNvPr id="11" name="Изображение 1">
            <a:extLst>
              <a:ext uri="{FF2B5EF4-FFF2-40B4-BE49-F238E27FC236}">
                <a16:creationId xmlns:a16="http://schemas.microsoft.com/office/drawing/2014/main" id="{AE36655B-7CF3-4A83-AD35-0A53CDD9F6B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3423" t="21467" r="34828" b="44544"/>
          <a:stretch/>
        </p:blipFill>
        <p:spPr>
          <a:xfrm>
            <a:off x="237405" y="7442280"/>
            <a:ext cx="2341887" cy="2308325"/>
          </a:xfrm>
          <a:prstGeom prst="rect">
            <a:avLst/>
          </a:prstGeom>
        </p:spPr>
      </p:pic>
      <p:pic>
        <p:nvPicPr>
          <p:cNvPr id="12" name="Изображение 3">
            <a:extLst>
              <a:ext uri="{FF2B5EF4-FFF2-40B4-BE49-F238E27FC236}">
                <a16:creationId xmlns:a16="http://schemas.microsoft.com/office/drawing/2014/main" id="{DB4FBC62-E5BA-4A93-8091-89F6E245ED30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8205" t="35006" r="38462" b="35105"/>
          <a:stretch>
            <a:fillRect/>
          </a:stretch>
        </p:blipFill>
        <p:spPr>
          <a:xfrm>
            <a:off x="9143999" y="113108"/>
            <a:ext cx="2326491" cy="2315923"/>
          </a:xfrm>
          <a:prstGeom prst="rect">
            <a:avLst/>
          </a:prstGeom>
        </p:spPr>
      </p:pic>
      <p:pic>
        <p:nvPicPr>
          <p:cNvPr id="15" name="Изображение 4">
            <a:extLst>
              <a:ext uri="{FF2B5EF4-FFF2-40B4-BE49-F238E27FC236}">
                <a16:creationId xmlns:a16="http://schemas.microsoft.com/office/drawing/2014/main" id="{1B74506C-BDBD-40CE-867A-64B3A2E8E272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6471" t="11316" r="14118" b="34159"/>
          <a:stretch/>
        </p:blipFill>
        <p:spPr>
          <a:xfrm>
            <a:off x="9144000" y="2566967"/>
            <a:ext cx="2341886" cy="2308325"/>
          </a:xfrm>
          <a:prstGeom prst="rect">
            <a:avLst/>
          </a:prstGeom>
        </p:spPr>
      </p:pic>
      <p:pic>
        <p:nvPicPr>
          <p:cNvPr id="17" name="Изображение 3">
            <a:extLst>
              <a:ext uri="{FF2B5EF4-FFF2-40B4-BE49-F238E27FC236}">
                <a16:creationId xmlns:a16="http://schemas.microsoft.com/office/drawing/2014/main" id="{903AF55E-4F21-4D68-ADC5-6F84E09A5916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6707" t="19531" r="12636" b="39062"/>
          <a:stretch/>
        </p:blipFill>
        <p:spPr>
          <a:xfrm>
            <a:off x="9144000" y="5008422"/>
            <a:ext cx="2326491" cy="2323997"/>
          </a:xfrm>
          <a:prstGeom prst="rect">
            <a:avLst/>
          </a:prstGeom>
        </p:spPr>
      </p:pic>
      <p:pic>
        <p:nvPicPr>
          <p:cNvPr id="18" name="Изображение 1">
            <a:extLst>
              <a:ext uri="{FF2B5EF4-FFF2-40B4-BE49-F238E27FC236}">
                <a16:creationId xmlns:a16="http://schemas.microsoft.com/office/drawing/2014/main" id="{D1F6D86F-5951-4022-8A3F-AB6BF2F5C0B0}"/>
              </a:ext>
            </a:extLst>
          </p:cNvPr>
          <p:cNvPicPr/>
          <p:nvPr/>
        </p:nvPicPr>
        <p:blipFill>
          <a:blip r:embed="rId9"/>
          <a:srcRect l="33347" t="27769" r="31638" b="48898"/>
          <a:stretch>
            <a:fillRect/>
          </a:stretch>
        </p:blipFill>
        <p:spPr>
          <a:xfrm>
            <a:off x="7522353" y="7437579"/>
            <a:ext cx="2326491" cy="2300541"/>
          </a:xfrm>
          <a:prstGeom prst="rect">
            <a:avLst/>
          </a:prstGeom>
        </p:spPr>
      </p:pic>
      <p:pic>
        <p:nvPicPr>
          <p:cNvPr id="19" name="Изображение 4">
            <a:extLst>
              <a:ext uri="{FF2B5EF4-FFF2-40B4-BE49-F238E27FC236}">
                <a16:creationId xmlns:a16="http://schemas.microsoft.com/office/drawing/2014/main" id="{CB54E5D5-21C0-4376-BC15-F835E5B829CD}"/>
              </a:ext>
            </a:extLst>
          </p:cNvPr>
          <p:cNvPicPr/>
          <p:nvPr/>
        </p:nvPicPr>
        <p:blipFill>
          <a:blip r:embed="rId10"/>
          <a:srcRect l="25052" t="15000" r="9812" b="50556"/>
          <a:stretch>
            <a:fillRect/>
          </a:stretch>
        </p:blipFill>
        <p:spPr>
          <a:xfrm>
            <a:off x="13098857" y="7442279"/>
            <a:ext cx="2326491" cy="2308325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53E8A23A-193C-46D5-8E81-CF6BDCFC809F}"/>
              </a:ext>
            </a:extLst>
          </p:cNvPr>
          <p:cNvSpPr txBox="1"/>
          <p:nvPr/>
        </p:nvSpPr>
        <p:spPr>
          <a:xfrm>
            <a:off x="2616691" y="148371"/>
            <a:ext cx="5802708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altLang="en-US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Павлов Богдан Владимирович - Врач- эндокринолог, </a:t>
            </a:r>
            <a:r>
              <a:rPr lang="ru-RU" altLang="en-US" sz="2000" dirty="0" err="1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нутрициолог</a:t>
            </a:r>
            <a:r>
              <a:rPr lang="ru-RU" altLang="en-US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, старший преподаватель кафедры пропедевтики внутренних болезней и факультетской терапии Института медицины и </a:t>
            </a:r>
            <a:r>
              <a:rPr lang="ru-RU" altLang="en-US" sz="2000" dirty="0" err="1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здоровьесбережения</a:t>
            </a:r>
            <a:r>
              <a:rPr lang="ru-RU" altLang="en-US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ФГБОУ ВО «Тамбовский государственный университет имени Г.Р. Державина»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5E092C5-9C40-42BE-B476-64DD5C0E6F94}"/>
              </a:ext>
            </a:extLst>
          </p:cNvPr>
          <p:cNvSpPr txBox="1"/>
          <p:nvPr/>
        </p:nvSpPr>
        <p:spPr>
          <a:xfrm>
            <a:off x="2616691" y="2528270"/>
            <a:ext cx="4888516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altLang="en-US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Соколова Алена Игоревна- </a:t>
            </a:r>
            <a:r>
              <a:rPr lang="en-US" altLang="en-US" sz="2000" dirty="0" err="1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Врач</a:t>
            </a:r>
            <a:r>
              <a:rPr lang="en-US" altLang="ru-RU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- </a:t>
            </a:r>
            <a:r>
              <a:rPr lang="ru-RU" altLang="en-US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патологоанатом</a:t>
            </a:r>
            <a:r>
              <a:rPr lang="en-US" altLang="ru-RU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, </a:t>
            </a:r>
            <a:r>
              <a:rPr lang="en-US" altLang="en-US" sz="2000" dirty="0" err="1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старший</a:t>
            </a:r>
            <a:r>
              <a:rPr lang="en-US" altLang="ru-RU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en-US" sz="2000" dirty="0" err="1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преподаватель</a:t>
            </a:r>
            <a:r>
              <a:rPr lang="en-US" altLang="ru-RU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en-US" sz="2000" dirty="0" err="1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кафедры</a:t>
            </a:r>
            <a:r>
              <a:rPr lang="en-US" altLang="ru-RU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altLang="en-US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патологии</a:t>
            </a:r>
            <a:r>
              <a:rPr lang="en-US" altLang="ru-RU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en-US" sz="2000" dirty="0" err="1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Института</a:t>
            </a:r>
            <a:r>
              <a:rPr lang="en-US" altLang="ru-RU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en-US" sz="2000" dirty="0" err="1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медицины</a:t>
            </a:r>
            <a:r>
              <a:rPr lang="en-US" altLang="ru-RU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en-US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и</a:t>
            </a:r>
            <a:r>
              <a:rPr lang="en-US" altLang="ru-RU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en-US" sz="2000" dirty="0" err="1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здоровьесбережения</a:t>
            </a:r>
            <a:r>
              <a:rPr lang="en-US" altLang="ru-RU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en-US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ФГБОУ</a:t>
            </a:r>
            <a:r>
              <a:rPr lang="en-US" altLang="ru-RU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en-US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ВО</a:t>
            </a:r>
            <a:r>
              <a:rPr lang="en-US" altLang="ru-RU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en-US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«</a:t>
            </a:r>
            <a:r>
              <a:rPr lang="en-US" altLang="en-US" sz="2000" dirty="0" err="1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Тамбовский</a:t>
            </a:r>
            <a:r>
              <a:rPr lang="en-US" altLang="ru-RU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en-US" sz="2000" dirty="0" err="1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государственный</a:t>
            </a:r>
            <a:r>
              <a:rPr lang="en-US" altLang="ru-RU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en-US" sz="2000" dirty="0" err="1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университет</a:t>
            </a:r>
            <a:r>
              <a:rPr lang="en-US" altLang="ru-RU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en-US" sz="2000" dirty="0" err="1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имени</a:t>
            </a:r>
            <a:r>
              <a:rPr lang="en-US" altLang="ru-RU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en-US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Г</a:t>
            </a:r>
            <a:r>
              <a:rPr lang="en-US" altLang="ru-RU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.</a:t>
            </a:r>
            <a:r>
              <a:rPr lang="en-US" altLang="en-US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Р</a:t>
            </a:r>
            <a:r>
              <a:rPr lang="en-US" altLang="ru-RU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. </a:t>
            </a:r>
            <a:r>
              <a:rPr lang="en-US" altLang="en-US" sz="2000" dirty="0" err="1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Державина</a:t>
            </a:r>
            <a:r>
              <a:rPr lang="en-US" altLang="en-US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»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98FDBE1-EEF5-4622-8D78-A7FCA43359ED}"/>
              </a:ext>
            </a:extLst>
          </p:cNvPr>
          <p:cNvSpPr txBox="1"/>
          <p:nvPr/>
        </p:nvSpPr>
        <p:spPr>
          <a:xfrm>
            <a:off x="2616691" y="5008422"/>
            <a:ext cx="6527309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altLang="en-US" sz="2000" dirty="0" err="1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Кузиев</a:t>
            </a:r>
            <a:r>
              <a:rPr lang="ru-RU" altLang="en-US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altLang="en-US" sz="2000" dirty="0" err="1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Ирохимджон</a:t>
            </a:r>
            <a:r>
              <a:rPr lang="ru-RU" altLang="en-US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altLang="en-US" sz="2000" dirty="0" err="1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Джахонбекович</a:t>
            </a:r>
            <a:r>
              <a:rPr lang="ru-RU" altLang="en-US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- Студент 5-го курса специальности «Лечебное дело» </a:t>
            </a:r>
            <a:r>
              <a:rPr lang="ru-RU" altLang="en-US" sz="2000" dirty="0" err="1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медицинскго</a:t>
            </a:r>
            <a:r>
              <a:rPr lang="ru-RU" altLang="en-US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факультета, Института медицины и </a:t>
            </a:r>
            <a:r>
              <a:rPr lang="ru-RU" altLang="en-US" sz="2000" dirty="0" err="1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здоровьесбережения</a:t>
            </a:r>
            <a:r>
              <a:rPr lang="ru-RU" altLang="en-US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en-US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ФГБОУ</a:t>
            </a:r>
            <a:r>
              <a:rPr lang="en-US" altLang="ru-RU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en-US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ВО</a:t>
            </a:r>
            <a:r>
              <a:rPr lang="en-US" altLang="ru-RU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en-US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«</a:t>
            </a:r>
            <a:r>
              <a:rPr lang="en-US" altLang="en-US" sz="2000" dirty="0" err="1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Тамбовский</a:t>
            </a:r>
            <a:r>
              <a:rPr lang="en-US" altLang="ru-RU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en-US" sz="2000" dirty="0" err="1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государственный</a:t>
            </a:r>
            <a:r>
              <a:rPr lang="en-US" altLang="ru-RU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en-US" sz="2000" dirty="0" err="1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университет</a:t>
            </a:r>
            <a:r>
              <a:rPr lang="en-US" altLang="ru-RU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en-US" sz="2000" dirty="0" err="1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имени</a:t>
            </a:r>
            <a:r>
              <a:rPr lang="en-US" altLang="ru-RU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en-US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Г</a:t>
            </a:r>
            <a:r>
              <a:rPr lang="en-US" altLang="ru-RU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.</a:t>
            </a:r>
            <a:r>
              <a:rPr lang="en-US" altLang="en-US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Р</a:t>
            </a:r>
            <a:r>
              <a:rPr lang="en-US" altLang="ru-RU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. </a:t>
            </a:r>
            <a:r>
              <a:rPr lang="en-US" altLang="en-US" sz="2000" dirty="0" err="1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Державина</a:t>
            </a:r>
            <a:r>
              <a:rPr lang="en-US" altLang="en-US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»</a:t>
            </a:r>
            <a:r>
              <a:rPr lang="ru-RU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, мед брат кардиологического отделения ТОГБУЗ «ГКБ имени Архиепископа Луки г. Тамбова»</a:t>
            </a:r>
            <a:endParaRPr lang="en-US" altLang="en-US" sz="2000" dirty="0">
              <a:solidFill>
                <a:schemeClr val="bg1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C2E524F-BEC8-4F2D-AA83-3ADA609AC463}"/>
              </a:ext>
            </a:extLst>
          </p:cNvPr>
          <p:cNvSpPr txBox="1"/>
          <p:nvPr/>
        </p:nvSpPr>
        <p:spPr>
          <a:xfrm>
            <a:off x="2586211" y="7626946"/>
            <a:ext cx="4317301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sz="2000" dirty="0" err="1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Скляров</a:t>
            </a:r>
            <a:r>
              <a:rPr lang="en-US" altLang="ru-RU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en-US" sz="2000" dirty="0" err="1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Богдан</a:t>
            </a:r>
            <a:r>
              <a:rPr lang="en-US" altLang="ru-RU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en-US" sz="2000" dirty="0" err="1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Александрович</a:t>
            </a:r>
            <a:r>
              <a:rPr lang="ru-RU" altLang="en-US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- Врач -ординатор по специальности «Урология», Российский </a:t>
            </a:r>
            <a:r>
              <a:rPr lang="ru-RU" altLang="en-US" sz="2000" dirty="0" err="1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нацинальный</a:t>
            </a:r>
            <a:r>
              <a:rPr lang="ru-RU" altLang="en-US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исследовательский медицинский университет имени Н.И. Пирогова</a:t>
            </a:r>
            <a:endParaRPr lang="en-US" altLang="en-US" sz="2000" dirty="0">
              <a:solidFill>
                <a:schemeClr val="bg1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2B1D2AE-D71E-48E4-9372-BF8F3A25A503}"/>
              </a:ext>
            </a:extLst>
          </p:cNvPr>
          <p:cNvSpPr txBox="1"/>
          <p:nvPr/>
        </p:nvSpPr>
        <p:spPr>
          <a:xfrm>
            <a:off x="11485886" y="128326"/>
            <a:ext cx="69342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sz="2000" dirty="0" err="1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Куликова</a:t>
            </a:r>
            <a:r>
              <a:rPr lang="en-US" altLang="ru-RU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en-US" sz="2000" dirty="0" err="1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Ирина</a:t>
            </a:r>
            <a:r>
              <a:rPr lang="en-US" altLang="ru-RU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en-US" sz="2000" dirty="0" err="1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Александровна</a:t>
            </a:r>
            <a:r>
              <a:rPr lang="ru-RU" altLang="en-US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- </a:t>
            </a:r>
            <a:r>
              <a:rPr lang="en-US" altLang="en-US" sz="2000" dirty="0" err="1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Студент</a:t>
            </a:r>
            <a:r>
              <a:rPr lang="ru-RU" altLang="en-US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ка </a:t>
            </a:r>
            <a:r>
              <a:rPr lang="en-US" altLang="ru-RU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5-</a:t>
            </a:r>
            <a:r>
              <a:rPr lang="en-US" altLang="en-US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го</a:t>
            </a:r>
            <a:r>
              <a:rPr lang="en-US" altLang="ru-RU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en-US" sz="2000" dirty="0" err="1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курса</a:t>
            </a:r>
            <a:r>
              <a:rPr lang="en-US" altLang="ru-RU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en-US" sz="2000" dirty="0" err="1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специальности</a:t>
            </a:r>
            <a:r>
              <a:rPr lang="en-US" altLang="ru-RU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en-US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«</a:t>
            </a:r>
            <a:r>
              <a:rPr lang="ru-RU" altLang="en-US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Л</a:t>
            </a:r>
            <a:r>
              <a:rPr lang="en-US" altLang="en-US" sz="2000" dirty="0" err="1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ечебное</a:t>
            </a:r>
            <a:r>
              <a:rPr lang="en-US" altLang="ru-RU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en-US" sz="2000" dirty="0" err="1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дело</a:t>
            </a:r>
            <a:r>
              <a:rPr lang="en-US" altLang="en-US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»</a:t>
            </a:r>
            <a:r>
              <a:rPr lang="en-US" altLang="ru-RU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en-US" sz="2000" dirty="0" err="1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медицинскго</a:t>
            </a:r>
            <a:r>
              <a:rPr lang="en-US" altLang="ru-RU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en-US" sz="2000" dirty="0" err="1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факультета</a:t>
            </a:r>
            <a:r>
              <a:rPr lang="en-US" altLang="ru-RU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, </a:t>
            </a:r>
            <a:r>
              <a:rPr lang="en-US" altLang="en-US" sz="2000" dirty="0" err="1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Института</a:t>
            </a:r>
            <a:r>
              <a:rPr lang="en-US" altLang="ru-RU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en-US" sz="2000" dirty="0" err="1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медицины</a:t>
            </a:r>
            <a:r>
              <a:rPr lang="en-US" altLang="ru-RU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en-US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и</a:t>
            </a:r>
            <a:r>
              <a:rPr lang="en-US" altLang="ru-RU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en-US" sz="2000" dirty="0" err="1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здоровьесбережения</a:t>
            </a:r>
            <a:r>
              <a:rPr lang="en-US" altLang="ru-RU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en-US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ФГБОУ</a:t>
            </a:r>
            <a:r>
              <a:rPr lang="en-US" altLang="ru-RU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en-US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ВО</a:t>
            </a:r>
            <a:r>
              <a:rPr lang="en-US" altLang="ru-RU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en-US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«</a:t>
            </a:r>
            <a:r>
              <a:rPr lang="en-US" altLang="en-US" sz="2000" dirty="0" err="1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Тамбовский</a:t>
            </a:r>
            <a:r>
              <a:rPr lang="en-US" altLang="ru-RU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en-US" sz="2000" dirty="0" err="1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государственный</a:t>
            </a:r>
            <a:r>
              <a:rPr lang="en-US" altLang="ru-RU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en-US" sz="2000" dirty="0" err="1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университет</a:t>
            </a:r>
            <a:r>
              <a:rPr lang="en-US" altLang="ru-RU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en-US" sz="2000" dirty="0" err="1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имени</a:t>
            </a:r>
            <a:r>
              <a:rPr lang="en-US" altLang="ru-RU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en-US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Г</a:t>
            </a:r>
            <a:r>
              <a:rPr lang="en-US" altLang="ru-RU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.</a:t>
            </a:r>
            <a:r>
              <a:rPr lang="en-US" altLang="en-US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Р</a:t>
            </a:r>
            <a:r>
              <a:rPr lang="en-US" altLang="ru-RU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. </a:t>
            </a:r>
            <a:r>
              <a:rPr lang="en-US" altLang="en-US" sz="2000" dirty="0" err="1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Державина</a:t>
            </a:r>
            <a:r>
              <a:rPr lang="en-US" altLang="en-US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»</a:t>
            </a:r>
            <a:r>
              <a:rPr lang="en-US" altLang="ru-RU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,</a:t>
            </a:r>
            <a:r>
              <a:rPr lang="ru-RU" altLang="en-US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фельдшер воинской части Медицинского пункта воинской части 54169-ТА</a:t>
            </a:r>
            <a:endParaRPr lang="en-US" altLang="ru-RU" sz="2000" dirty="0">
              <a:solidFill>
                <a:schemeClr val="bg1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B35CDED-CD2D-4EE0-8577-654FD281D4CB}"/>
              </a:ext>
            </a:extLst>
          </p:cNvPr>
          <p:cNvSpPr txBox="1"/>
          <p:nvPr/>
        </p:nvSpPr>
        <p:spPr>
          <a:xfrm>
            <a:off x="11470490" y="2566967"/>
            <a:ext cx="6421114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sz="2000" dirty="0" err="1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Молчанов</a:t>
            </a:r>
            <a:r>
              <a:rPr lang="en-US" altLang="ru-RU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en-US" sz="2000" dirty="0" err="1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Владимир</a:t>
            </a:r>
            <a:r>
              <a:rPr lang="en-US" altLang="ru-RU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en-US" sz="2000" dirty="0" err="1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Алексеевич</a:t>
            </a:r>
            <a:r>
              <a:rPr lang="ru-RU" altLang="en-US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- преподаватель ТОГБПОУ « ТОМК», </a:t>
            </a:r>
            <a:r>
              <a:rPr lang="en-US" altLang="en-US" sz="2000" dirty="0" err="1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Студент</a:t>
            </a:r>
            <a:r>
              <a:rPr lang="en-US" altLang="ru-RU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altLang="en-US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3</a:t>
            </a:r>
            <a:r>
              <a:rPr lang="en-US" altLang="ru-RU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-</a:t>
            </a:r>
            <a:r>
              <a:rPr lang="en-US" altLang="en-US" sz="2000" dirty="0" err="1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го</a:t>
            </a:r>
            <a:r>
              <a:rPr lang="en-US" altLang="ru-RU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en-US" sz="2000" dirty="0" err="1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курса</a:t>
            </a:r>
            <a:r>
              <a:rPr lang="en-US" altLang="ru-RU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en-US" sz="2000" dirty="0" err="1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специальности</a:t>
            </a:r>
            <a:r>
              <a:rPr lang="en-US" altLang="ru-RU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en-US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«</a:t>
            </a:r>
            <a:r>
              <a:rPr lang="ru-RU" altLang="en-US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Л</a:t>
            </a:r>
            <a:r>
              <a:rPr lang="en-US" altLang="en-US" sz="2000" dirty="0" err="1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ечебное</a:t>
            </a:r>
            <a:r>
              <a:rPr lang="en-US" altLang="ru-RU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en-US" sz="2000" dirty="0" err="1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дело</a:t>
            </a:r>
            <a:r>
              <a:rPr lang="en-US" altLang="en-US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»</a:t>
            </a:r>
            <a:r>
              <a:rPr lang="en-US" altLang="ru-RU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en-US" sz="2000" dirty="0" err="1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медицинскго</a:t>
            </a:r>
            <a:r>
              <a:rPr lang="en-US" altLang="ru-RU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en-US" sz="2000" dirty="0" err="1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факультета</a:t>
            </a:r>
            <a:r>
              <a:rPr lang="en-US" altLang="ru-RU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, </a:t>
            </a:r>
            <a:r>
              <a:rPr lang="en-US" altLang="en-US" sz="2000" dirty="0" err="1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Института</a:t>
            </a:r>
            <a:r>
              <a:rPr lang="en-US" altLang="ru-RU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en-US" sz="2000" dirty="0" err="1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медицины</a:t>
            </a:r>
            <a:r>
              <a:rPr lang="en-US" altLang="ru-RU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en-US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и</a:t>
            </a:r>
            <a:r>
              <a:rPr lang="en-US" altLang="ru-RU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en-US" sz="2000" dirty="0" err="1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здоровьесбережения</a:t>
            </a:r>
            <a:r>
              <a:rPr lang="en-US" altLang="ru-RU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en-US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ФГБОУ</a:t>
            </a:r>
            <a:r>
              <a:rPr lang="en-US" altLang="ru-RU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en-US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ВО</a:t>
            </a:r>
            <a:r>
              <a:rPr lang="en-US" altLang="ru-RU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en-US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«</a:t>
            </a:r>
            <a:r>
              <a:rPr lang="en-US" altLang="en-US" sz="2000" dirty="0" err="1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Тамбовский</a:t>
            </a:r>
            <a:r>
              <a:rPr lang="en-US" altLang="ru-RU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en-US" sz="2000" dirty="0" err="1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государственный</a:t>
            </a:r>
            <a:r>
              <a:rPr lang="en-US" altLang="ru-RU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en-US" sz="2000" dirty="0" err="1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университет</a:t>
            </a:r>
            <a:r>
              <a:rPr lang="en-US" altLang="ru-RU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en-US" sz="2000" dirty="0" err="1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имени</a:t>
            </a:r>
            <a:r>
              <a:rPr lang="en-US" altLang="ru-RU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en-US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Г</a:t>
            </a:r>
            <a:r>
              <a:rPr lang="en-US" altLang="ru-RU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.</a:t>
            </a:r>
            <a:r>
              <a:rPr lang="en-US" altLang="en-US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Р</a:t>
            </a:r>
            <a:r>
              <a:rPr lang="en-US" altLang="ru-RU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. </a:t>
            </a:r>
            <a:r>
              <a:rPr lang="en-US" altLang="en-US" sz="2000" dirty="0" err="1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Державина</a:t>
            </a:r>
            <a:r>
              <a:rPr lang="en-US" altLang="en-US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»</a:t>
            </a:r>
            <a:endParaRPr lang="en-US" altLang="ru-RU" sz="2000" dirty="0">
              <a:solidFill>
                <a:schemeClr val="bg1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endParaRPr lang="en-US" altLang="ru-RU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1692FFC-D57A-49FF-A021-F22617332F1E}"/>
              </a:ext>
            </a:extLst>
          </p:cNvPr>
          <p:cNvSpPr txBox="1"/>
          <p:nvPr/>
        </p:nvSpPr>
        <p:spPr>
          <a:xfrm>
            <a:off x="11485886" y="5143500"/>
            <a:ext cx="5552434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sz="2000" dirty="0" err="1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Казарян</a:t>
            </a:r>
            <a:r>
              <a:rPr lang="en-US" altLang="ru-RU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en-US" sz="2000" dirty="0" err="1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Артем</a:t>
            </a:r>
            <a:r>
              <a:rPr lang="en-US" altLang="ru-RU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en-US" sz="2000" dirty="0" err="1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Сосович</a:t>
            </a:r>
            <a:r>
              <a:rPr lang="en-US" altLang="ru-RU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- </a:t>
            </a:r>
            <a:r>
              <a:rPr lang="en-US" altLang="en-US" sz="2000" dirty="0" err="1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Врач</a:t>
            </a:r>
            <a:r>
              <a:rPr lang="en-US" altLang="ru-RU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- </a:t>
            </a:r>
            <a:r>
              <a:rPr lang="en-US" altLang="en-US" sz="2000" dirty="0" err="1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терапевт</a:t>
            </a:r>
            <a:r>
              <a:rPr lang="en-US" altLang="ru-RU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, </a:t>
            </a:r>
            <a:r>
              <a:rPr lang="en-US" altLang="en-US" sz="2000" dirty="0" err="1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старший</a:t>
            </a:r>
            <a:r>
              <a:rPr lang="en-US" altLang="ru-RU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en-US" sz="2000" dirty="0" err="1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преподаватель</a:t>
            </a:r>
            <a:r>
              <a:rPr lang="en-US" altLang="ru-RU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en-US" sz="2000" dirty="0" err="1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кафедры</a:t>
            </a:r>
            <a:r>
              <a:rPr lang="en-US" altLang="ru-RU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en-US" sz="2000" dirty="0" err="1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госпитальной</a:t>
            </a:r>
            <a:r>
              <a:rPr lang="en-US" altLang="ru-RU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en-US" sz="2000" dirty="0" err="1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терапии</a:t>
            </a:r>
            <a:r>
              <a:rPr lang="en-US" altLang="ru-RU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en-US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с</a:t>
            </a:r>
            <a:r>
              <a:rPr lang="en-US" altLang="ru-RU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en-US" sz="2000" dirty="0" err="1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курсом</a:t>
            </a:r>
            <a:r>
              <a:rPr lang="en-US" altLang="ru-RU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en-US" sz="2000" dirty="0" err="1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психиатрии</a:t>
            </a:r>
            <a:r>
              <a:rPr lang="en-US" altLang="ru-RU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en-US" sz="2000" dirty="0" err="1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Института</a:t>
            </a:r>
            <a:r>
              <a:rPr lang="en-US" altLang="ru-RU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en-US" sz="2000" dirty="0" err="1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медицины</a:t>
            </a:r>
            <a:r>
              <a:rPr lang="en-US" altLang="ru-RU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en-US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и</a:t>
            </a:r>
            <a:r>
              <a:rPr lang="en-US" altLang="ru-RU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en-US" sz="2000" dirty="0" err="1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здоровьесбережения</a:t>
            </a:r>
            <a:r>
              <a:rPr lang="en-US" altLang="ru-RU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en-US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ФГБОУ</a:t>
            </a:r>
            <a:r>
              <a:rPr lang="en-US" altLang="ru-RU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en-US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ВО</a:t>
            </a:r>
            <a:r>
              <a:rPr lang="en-US" altLang="ru-RU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en-US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«</a:t>
            </a:r>
            <a:r>
              <a:rPr lang="en-US" altLang="en-US" sz="2000" dirty="0" err="1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Тамбовский</a:t>
            </a:r>
            <a:r>
              <a:rPr lang="en-US" altLang="ru-RU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en-US" sz="2000" dirty="0" err="1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государственный</a:t>
            </a:r>
            <a:r>
              <a:rPr lang="en-US" altLang="ru-RU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en-US" sz="2000" dirty="0" err="1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университет</a:t>
            </a:r>
            <a:r>
              <a:rPr lang="en-US" altLang="ru-RU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en-US" sz="2000" dirty="0" err="1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имени</a:t>
            </a:r>
            <a:r>
              <a:rPr lang="en-US" altLang="ru-RU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en-US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Г</a:t>
            </a:r>
            <a:r>
              <a:rPr lang="en-US" altLang="ru-RU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.</a:t>
            </a:r>
            <a:r>
              <a:rPr lang="en-US" altLang="en-US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Р</a:t>
            </a:r>
            <a:r>
              <a:rPr lang="en-US" altLang="ru-RU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. </a:t>
            </a:r>
            <a:r>
              <a:rPr lang="en-US" altLang="en-US" sz="2000" dirty="0" err="1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Державина</a:t>
            </a:r>
            <a:r>
              <a:rPr lang="en-US" altLang="en-US" sz="2000" dirty="0">
                <a:solidFill>
                  <a:schemeClr val="bg1"/>
                </a:solidFill>
              </a:rPr>
              <a:t>»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684D1FF-FA75-42C5-9D89-D2840C294F6D}"/>
              </a:ext>
            </a:extLst>
          </p:cNvPr>
          <p:cNvSpPr txBox="1"/>
          <p:nvPr/>
        </p:nvSpPr>
        <p:spPr>
          <a:xfrm>
            <a:off x="9849449" y="7502975"/>
            <a:ext cx="3122351" cy="25237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altLang="en-US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Надежда Владимирова - </a:t>
            </a:r>
            <a:r>
              <a:rPr lang="en-US" altLang="en-US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it- </a:t>
            </a:r>
            <a:r>
              <a:rPr lang="ru-RU" altLang="en-US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специалист, специалист по стилистике, оформлению и системному программированию</a:t>
            </a:r>
            <a:r>
              <a:rPr lang="ru-RU" altLang="en-US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.  </a:t>
            </a:r>
          </a:p>
          <a:p>
            <a:endParaRPr lang="ru-RU" altLang="en-US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0D301FF-27D9-4998-A104-A54A66715088}"/>
              </a:ext>
            </a:extLst>
          </p:cNvPr>
          <p:cNvSpPr txBox="1"/>
          <p:nvPr/>
        </p:nvSpPr>
        <p:spPr>
          <a:xfrm>
            <a:off x="15556886" y="7332419"/>
            <a:ext cx="2159153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altLang="en-US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Иван Пиксель - </a:t>
            </a:r>
            <a:r>
              <a:rPr lang="en-US" altLang="en-US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i</a:t>
            </a:r>
            <a:r>
              <a:rPr lang="en-US" altLang="ru-RU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t- </a:t>
            </a:r>
            <a:r>
              <a:rPr lang="en-US" altLang="en-US" sz="2000" dirty="0" err="1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специалист</a:t>
            </a:r>
            <a:r>
              <a:rPr lang="en-US" altLang="ru-RU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, </a:t>
            </a:r>
            <a:r>
              <a:rPr lang="en-US" altLang="en-US" sz="2000" dirty="0" err="1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специалист</a:t>
            </a:r>
            <a:r>
              <a:rPr lang="en-US" altLang="ru-RU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en-US" sz="2000" dirty="0" err="1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по</a:t>
            </a:r>
            <a:r>
              <a:rPr lang="en-US" altLang="ru-RU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en-US" sz="2000" dirty="0" err="1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стилистике</a:t>
            </a:r>
            <a:r>
              <a:rPr lang="en-US" altLang="ru-RU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, </a:t>
            </a:r>
            <a:r>
              <a:rPr lang="en-US" altLang="en-US" sz="2000" dirty="0" err="1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оформлению</a:t>
            </a:r>
            <a:r>
              <a:rPr lang="en-US" altLang="ru-RU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en-US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и</a:t>
            </a:r>
            <a:r>
              <a:rPr lang="en-US" altLang="ru-RU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en-US" sz="2000" dirty="0" err="1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системному</a:t>
            </a:r>
            <a:r>
              <a:rPr lang="en-US" altLang="ru-RU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en-US" sz="2000" dirty="0" err="1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программированию</a:t>
            </a:r>
            <a:r>
              <a:rPr lang="en-US" altLang="ru-RU" sz="2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.  </a:t>
            </a:r>
          </a:p>
        </p:txBody>
      </p:sp>
    </p:spTree>
    <p:extLst>
      <p:ext uri="{BB962C8B-B14F-4D97-AF65-F5344CB8AC3E}">
        <p14:creationId xmlns:p14="http://schemas.microsoft.com/office/powerpoint/2010/main" val="2283699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05596DF-ED86-4BBD-A606-3D131223BC54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47665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6" name="Chart 1">
            <a:extLst>
              <a:ext uri="{FF2B5EF4-FFF2-40B4-BE49-F238E27FC236}">
                <a16:creationId xmlns:a16="http://schemas.microsoft.com/office/drawing/2014/main" id="{0C767C21-FAF2-4E46-A676-D868605A69F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73542763"/>
              </p:ext>
            </p:extLst>
          </p:nvPr>
        </p:nvGraphicFramePr>
        <p:xfrm>
          <a:off x="0" y="0"/>
          <a:ext cx="10363200" cy="10287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9" name="TextBox 28">
            <a:extLst>
              <a:ext uri="{FF2B5EF4-FFF2-40B4-BE49-F238E27FC236}">
                <a16:creationId xmlns:a16="http://schemas.microsoft.com/office/drawing/2014/main" id="{C7FCA426-01F9-417B-BCF5-741A1495AB4F}"/>
              </a:ext>
            </a:extLst>
          </p:cNvPr>
          <p:cNvSpPr txBox="1"/>
          <p:nvPr/>
        </p:nvSpPr>
        <p:spPr>
          <a:xfrm>
            <a:off x="10744200" y="2438133"/>
            <a:ext cx="7390165" cy="830997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48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ПРОГНОЗИРУЕМЫЙ РОСТ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DE582C2-D55F-4954-B15C-9FACF36CE5D4}"/>
              </a:ext>
            </a:extLst>
          </p:cNvPr>
          <p:cNvSpPr txBox="1"/>
          <p:nvPr/>
        </p:nvSpPr>
        <p:spPr>
          <a:xfrm>
            <a:off x="10744200" y="2954707"/>
            <a:ext cx="7359685" cy="7387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defTabSz="9144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32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Финансовые показатели</a:t>
            </a:r>
          </a:p>
          <a:p>
            <a:pPr marL="285750" indent="-285750" defTabSz="9144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32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Необходимый объём инвестиций: </a:t>
            </a:r>
          </a:p>
          <a:p>
            <a:pPr defTabSz="914400">
              <a:lnSpc>
                <a:spcPct val="150000"/>
              </a:lnSpc>
            </a:pPr>
            <a:r>
              <a:rPr lang="ru-RU" sz="32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2 8 000 000рублей</a:t>
            </a:r>
          </a:p>
          <a:p>
            <a:pPr marL="285750" indent="-285750" defTabSz="9144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32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Срок выхода на окупаемость: 2-3 года</a:t>
            </a:r>
          </a:p>
          <a:p>
            <a:pPr marL="285750" indent="-285750" defTabSz="9144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32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Прогнозная выручка: 7 500 000 рублей/год</a:t>
            </a:r>
          </a:p>
          <a:p>
            <a:pPr marL="285750" indent="-285750" defTabSz="9144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32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Структура расходов первого этапа:</a:t>
            </a:r>
          </a:p>
          <a:p>
            <a:pPr marL="285750" indent="-285750" defTabSz="9144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32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Разработка: 60%</a:t>
            </a:r>
          </a:p>
          <a:p>
            <a:pPr marL="285750" indent="-285750" defTabSz="9144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32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Тестирование: 25%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98351E9-EF31-4FF7-99BF-728C5FC26565}"/>
              </a:ext>
            </a:extLst>
          </p:cNvPr>
          <p:cNvSpPr txBox="1"/>
          <p:nvPr/>
        </p:nvSpPr>
        <p:spPr>
          <a:xfrm>
            <a:off x="11556121" y="281599"/>
            <a:ext cx="5766322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6600" b="1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ФИНАНСОВЫЕ</a:t>
            </a:r>
            <a:br>
              <a:rPr lang="ru-RU" sz="6600" b="1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</a:br>
            <a:r>
              <a:rPr lang="ru-RU" sz="6600" b="1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ПОКАЗАТЕЛИ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B9D7683-1B27-44E7-BE8A-F8CE552BEEB5}"/>
              </a:ext>
            </a:extLst>
          </p:cNvPr>
          <p:cNvSpPr/>
          <p:nvPr/>
        </p:nvSpPr>
        <p:spPr>
          <a:xfrm>
            <a:off x="0" y="0"/>
            <a:ext cx="8763000" cy="10287000"/>
          </a:xfrm>
          <a:prstGeom prst="rect">
            <a:avLst/>
          </a:prstGeom>
          <a:solidFill>
            <a:srgbClr val="476655"/>
          </a:solidFill>
          <a:ln>
            <a:solidFill>
              <a:srgbClr val="47665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9" name="Chart 1">
            <a:extLst>
              <a:ext uri="{FF2B5EF4-FFF2-40B4-BE49-F238E27FC236}">
                <a16:creationId xmlns:a16="http://schemas.microsoft.com/office/drawing/2014/main" id="{59338ED2-8783-415C-AD98-075FFC39264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00085984"/>
              </p:ext>
            </p:extLst>
          </p:nvPr>
        </p:nvGraphicFramePr>
        <p:xfrm>
          <a:off x="9464040" y="2705099"/>
          <a:ext cx="8534400" cy="54297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70836D55-3AC0-4D05-BE47-095019BE804B}"/>
              </a:ext>
            </a:extLst>
          </p:cNvPr>
          <p:cNvSpPr txBox="1"/>
          <p:nvPr/>
        </p:nvSpPr>
        <p:spPr>
          <a:xfrm>
            <a:off x="609602" y="3467100"/>
            <a:ext cx="8915400" cy="49755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>
              <a:lnSpc>
                <a:spcPct val="150000"/>
              </a:lnSpc>
            </a:pPr>
            <a:r>
              <a:rPr lang="ru-RU" sz="36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Этапы реализации</a:t>
            </a:r>
          </a:p>
          <a:p>
            <a:pPr marL="285750" indent="-285750" defTabSz="9144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36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Завершение разработки прототипа</a:t>
            </a:r>
          </a:p>
          <a:p>
            <a:pPr marL="285750" indent="-285750" defTabSz="9144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36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Клинические испытания</a:t>
            </a:r>
          </a:p>
          <a:p>
            <a:pPr marL="285750" indent="-285750" defTabSz="9144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36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Сертификация</a:t>
            </a:r>
          </a:p>
          <a:p>
            <a:pPr marL="285750" indent="-285750" defTabSz="9144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36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Запуск производства</a:t>
            </a:r>
          </a:p>
          <a:p>
            <a:pPr marL="285750" indent="-285750" defTabSz="9144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36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Выход на рынок</a:t>
            </a:r>
            <a:endParaRPr lang="ru-RU" sz="3600" dirty="0">
              <a:solidFill>
                <a:schemeClr val="bg1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1E1BB4B-F69F-401F-93F0-19271741DF56}"/>
              </a:ext>
            </a:extLst>
          </p:cNvPr>
          <p:cNvSpPr txBox="1"/>
          <p:nvPr/>
        </p:nvSpPr>
        <p:spPr>
          <a:xfrm>
            <a:off x="838200" y="988531"/>
            <a:ext cx="101346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b="1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ПЛАН РАЗВИТИЯ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D8238F9-D30F-414C-B786-A6E8083CF51E}"/>
              </a:ext>
            </a:extLst>
          </p:cNvPr>
          <p:cNvSpPr/>
          <p:nvPr/>
        </p:nvSpPr>
        <p:spPr>
          <a:xfrm>
            <a:off x="0" y="4991100"/>
            <a:ext cx="18288000" cy="5295900"/>
          </a:xfrm>
          <a:prstGeom prst="rect">
            <a:avLst/>
          </a:prstGeom>
          <a:solidFill>
            <a:srgbClr val="476655"/>
          </a:solidFill>
          <a:ln>
            <a:solidFill>
              <a:srgbClr val="47665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D0F67DF-15D0-4892-8828-3FBB5080BE8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66" t="22419" r="866" b="26924"/>
          <a:stretch/>
        </p:blipFill>
        <p:spPr>
          <a:xfrm>
            <a:off x="-152400" y="-7620"/>
            <a:ext cx="18440400" cy="4998720"/>
          </a:xfrm>
          <a:prstGeom prst="rect">
            <a:avLst/>
          </a:prstGeom>
        </p:spPr>
      </p:pic>
      <p:sp>
        <p:nvSpPr>
          <p:cNvPr id="14" name="object 3">
            <a:extLst>
              <a:ext uri="{FF2B5EF4-FFF2-40B4-BE49-F238E27FC236}">
                <a16:creationId xmlns:a16="http://schemas.microsoft.com/office/drawing/2014/main" id="{86C8B063-CBF5-47D6-8E94-55B55AEB9CF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2902" y="1166674"/>
            <a:ext cx="9982200" cy="185948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042535" algn="l"/>
              </a:tabLst>
            </a:pPr>
            <a:r>
              <a:rPr lang="ru-RU" sz="6000" b="1" i="0" spc="960" dirty="0">
                <a:latin typeface="Cambria Math" panose="02040503050406030204" pitchFamily="18" charset="0"/>
                <a:ea typeface="Cambria Math" panose="02040503050406030204" pitchFamily="18" charset="0"/>
                <a:cs typeface="Trebuchet MS"/>
              </a:rPr>
              <a:t>ПРИЗЫВ </a:t>
            </a:r>
            <a:br>
              <a:rPr lang="ru-RU" sz="6000" b="1" i="0" spc="960" dirty="0">
                <a:latin typeface="Cambria Math" panose="02040503050406030204" pitchFamily="18" charset="0"/>
                <a:ea typeface="Cambria Math" panose="02040503050406030204" pitchFamily="18" charset="0"/>
                <a:cs typeface="Trebuchet MS"/>
              </a:rPr>
            </a:br>
            <a:r>
              <a:rPr lang="ru-RU" sz="6000" b="1" i="0" spc="960" dirty="0">
                <a:latin typeface="Cambria Math" panose="02040503050406030204" pitchFamily="18" charset="0"/>
                <a:ea typeface="Cambria Math" panose="02040503050406030204" pitchFamily="18" charset="0"/>
                <a:cs typeface="Trebuchet MS"/>
              </a:rPr>
              <a:t>К ДЕЙСТВИЮ</a:t>
            </a:r>
            <a:endParaRPr sz="6000" dirty="0">
              <a:latin typeface="Cambria Math" panose="02040503050406030204" pitchFamily="18" charset="0"/>
              <a:ea typeface="Cambria Math" panose="02040503050406030204" pitchFamily="18" charset="0"/>
              <a:cs typeface="Trebuchet M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9A45E5F-92C8-4CE3-A2A0-DC1084B9942D}"/>
              </a:ext>
            </a:extLst>
          </p:cNvPr>
          <p:cNvSpPr txBox="1"/>
          <p:nvPr/>
        </p:nvSpPr>
        <p:spPr>
          <a:xfrm>
            <a:off x="670559" y="5000798"/>
            <a:ext cx="4724399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Присоединяйтесь к революции в диагностике диабета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A51237A-2994-485B-817F-027F81B63B6A}"/>
              </a:ext>
            </a:extLst>
          </p:cNvPr>
          <p:cNvSpPr txBox="1"/>
          <p:nvPr/>
        </p:nvSpPr>
        <p:spPr>
          <a:xfrm>
            <a:off x="6934556" y="5295901"/>
            <a:ext cx="4418887" cy="5261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Визуальные элементы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F03B300-8566-406D-A0E9-0D739C1E6A0A}"/>
              </a:ext>
            </a:extLst>
          </p:cNvPr>
          <p:cNvSpPr txBox="1"/>
          <p:nvPr/>
        </p:nvSpPr>
        <p:spPr>
          <a:xfrm>
            <a:off x="518159" y="6316498"/>
            <a:ext cx="4572000" cy="38391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8925" indent="-288925">
              <a:lnSpc>
                <a:spcPct val="130000"/>
              </a:lnSpc>
              <a:spcBef>
                <a:spcPct val="20000"/>
              </a:spcBef>
              <a:buClr>
                <a:schemeClr val="bg1"/>
              </a:buClr>
              <a:buSzPct val="100000"/>
              <a:buFont typeface="Arial" panose="020B0604020202020204" pitchFamily="34" charset="0"/>
              <a:buChar char="●"/>
            </a:pPr>
            <a:r>
              <a:rPr lang="ru-RU" sz="26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Инвестиции в прорывную технологию</a:t>
            </a:r>
          </a:p>
          <a:p>
            <a:pPr marL="288925" indent="-288925">
              <a:lnSpc>
                <a:spcPct val="130000"/>
              </a:lnSpc>
              <a:spcBef>
                <a:spcPct val="20000"/>
              </a:spcBef>
              <a:buClr>
                <a:schemeClr val="bg1"/>
              </a:buClr>
              <a:buSzPct val="100000"/>
              <a:buFont typeface="Arial" panose="020B0604020202020204" pitchFamily="34" charset="0"/>
              <a:buChar char="●"/>
            </a:pPr>
            <a:r>
              <a:rPr lang="ru-RU" sz="26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Возможность занять лидирующие позиции на рынке</a:t>
            </a:r>
          </a:p>
          <a:p>
            <a:pPr marL="288925" indent="-288925">
              <a:lnSpc>
                <a:spcPct val="130000"/>
              </a:lnSpc>
              <a:spcBef>
                <a:spcPct val="20000"/>
              </a:spcBef>
              <a:buClr>
                <a:schemeClr val="bg1"/>
              </a:buClr>
              <a:buSzPct val="100000"/>
              <a:buFont typeface="Arial" panose="020B0604020202020204" pitchFamily="34" charset="0"/>
              <a:buChar char="●"/>
            </a:pPr>
            <a:r>
              <a:rPr lang="ru-RU" sz="26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Социально значимый проект</a:t>
            </a:r>
            <a:endParaRPr lang="en-US" sz="2600" dirty="0">
              <a:solidFill>
                <a:schemeClr val="bg1"/>
              </a:solidFill>
              <a:latin typeface="Cambria Math" panose="02040503050406030204" pitchFamily="18" charset="0"/>
              <a:ea typeface="Cambria Math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7B333BD-D9AB-40A9-AB5B-211CABF32155}"/>
              </a:ext>
            </a:extLst>
          </p:cNvPr>
          <p:cNvSpPr txBox="1"/>
          <p:nvPr/>
        </p:nvSpPr>
        <p:spPr>
          <a:xfrm>
            <a:off x="6644639" y="6035247"/>
            <a:ext cx="4572000" cy="41049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8925" indent="-288925">
              <a:lnSpc>
                <a:spcPct val="130000"/>
              </a:lnSpc>
              <a:spcBef>
                <a:spcPct val="20000"/>
              </a:spcBef>
              <a:buClr>
                <a:schemeClr val="bg1"/>
              </a:buClr>
              <a:buSzPct val="100000"/>
              <a:buFont typeface="Arial" panose="020B0604020202020204" pitchFamily="34" charset="0"/>
              <a:buChar char="●"/>
            </a:pPr>
            <a:r>
              <a:rPr lang="ru-RU" sz="24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Использовать качественные изображения устройства</a:t>
            </a:r>
          </a:p>
          <a:p>
            <a:pPr marL="288925" indent="-288925">
              <a:lnSpc>
                <a:spcPct val="130000"/>
              </a:lnSpc>
              <a:spcBef>
                <a:spcPct val="20000"/>
              </a:spcBef>
              <a:buClr>
                <a:schemeClr val="bg1"/>
              </a:buClr>
              <a:buSzPct val="100000"/>
              <a:buFont typeface="Arial" panose="020B0604020202020204" pitchFamily="34" charset="0"/>
              <a:buChar char="●"/>
            </a:pPr>
            <a:r>
              <a:rPr lang="ru-RU" sz="24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Добавить инфографику с ключевыми показателями</a:t>
            </a:r>
          </a:p>
          <a:p>
            <a:pPr marL="288925" indent="-288925">
              <a:lnSpc>
                <a:spcPct val="130000"/>
              </a:lnSpc>
              <a:spcBef>
                <a:spcPct val="20000"/>
              </a:spcBef>
              <a:buClr>
                <a:schemeClr val="bg1"/>
              </a:buClr>
              <a:buSzPct val="100000"/>
              <a:buFont typeface="Arial" panose="020B0604020202020204" pitchFamily="34" charset="0"/>
              <a:buChar char="●"/>
            </a:pPr>
            <a:r>
              <a:rPr lang="ru-RU" sz="24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Включить диаграммы роста рынка</a:t>
            </a:r>
          </a:p>
          <a:p>
            <a:pPr marL="288925" indent="-288925">
              <a:lnSpc>
                <a:spcPct val="130000"/>
              </a:lnSpc>
              <a:spcBef>
                <a:spcPct val="20000"/>
              </a:spcBef>
              <a:buClr>
                <a:schemeClr val="bg1"/>
              </a:buClr>
              <a:buSzPct val="100000"/>
              <a:buFont typeface="Arial" panose="020B0604020202020204" pitchFamily="34" charset="0"/>
              <a:buChar char="●"/>
            </a:pPr>
            <a:r>
              <a:rPr lang="ru-RU" sz="24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Использовать схемы работы технологии</a:t>
            </a:r>
            <a:endParaRPr lang="ru-RU" sz="2400" dirty="0">
              <a:solidFill>
                <a:schemeClr val="bg1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BCA8D3F-4747-47C1-873E-CA3673644576}"/>
              </a:ext>
            </a:extLst>
          </p:cNvPr>
          <p:cNvSpPr txBox="1"/>
          <p:nvPr/>
        </p:nvSpPr>
        <p:spPr>
          <a:xfrm>
            <a:off x="13075921" y="6141820"/>
            <a:ext cx="4572000" cy="39377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30000"/>
              </a:lnSpc>
              <a:spcBef>
                <a:spcPct val="20000"/>
              </a:spcBef>
              <a:buClr>
                <a:schemeClr val="bg1"/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23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Подчеркнуть социальную значимость проекта</a:t>
            </a:r>
          </a:p>
          <a:p>
            <a:pPr marL="285750" indent="-285750">
              <a:lnSpc>
                <a:spcPct val="130000"/>
              </a:lnSpc>
              <a:spcBef>
                <a:spcPct val="20000"/>
              </a:spcBef>
              <a:buClr>
                <a:schemeClr val="bg1"/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23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Акцентировать внимание на уникальности технологии</a:t>
            </a:r>
          </a:p>
          <a:p>
            <a:pPr marL="285750" indent="-285750">
              <a:lnSpc>
                <a:spcPct val="130000"/>
              </a:lnSpc>
              <a:spcBef>
                <a:spcPct val="20000"/>
              </a:spcBef>
              <a:buClr>
                <a:schemeClr val="bg1"/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23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Подчеркнуть потенциал роста рынка</a:t>
            </a:r>
          </a:p>
          <a:p>
            <a:pPr marL="285750" indent="-285750">
              <a:lnSpc>
                <a:spcPct val="130000"/>
              </a:lnSpc>
              <a:spcBef>
                <a:spcPct val="20000"/>
              </a:spcBef>
              <a:buClr>
                <a:schemeClr val="bg1"/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23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Демонстрировать уверенность в успехе проекта</a:t>
            </a:r>
            <a:endParaRPr lang="en-US" sz="2300" dirty="0">
              <a:solidFill>
                <a:schemeClr val="bg1"/>
              </a:solidFill>
              <a:latin typeface="Cambria Math" panose="02040503050406030204" pitchFamily="18" charset="0"/>
              <a:ea typeface="Cambria Math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0164854-70EC-4D9E-A519-4A603151AA98}"/>
              </a:ext>
            </a:extLst>
          </p:cNvPr>
          <p:cNvSpPr txBox="1"/>
          <p:nvPr/>
        </p:nvSpPr>
        <p:spPr>
          <a:xfrm>
            <a:off x="13075921" y="5297366"/>
            <a:ext cx="9144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Рекомендации по подаче</a:t>
            </a:r>
            <a:endParaRPr lang="en-US" sz="2800" dirty="0">
              <a:solidFill>
                <a:schemeClr val="bg1"/>
              </a:solidFill>
              <a:latin typeface="Cambria Math" panose="02040503050406030204" pitchFamily="18" charset="0"/>
              <a:ea typeface="Cambria Math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D0D9B765-FE76-4267-B0CB-1EE420652132}"/>
              </a:ext>
            </a:extLst>
          </p:cNvPr>
          <p:cNvSpPr/>
          <p:nvPr/>
        </p:nvSpPr>
        <p:spPr>
          <a:xfrm>
            <a:off x="8305800" y="1409700"/>
            <a:ext cx="1371600" cy="1616457"/>
          </a:xfrm>
          <a:prstGeom prst="rect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2543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1772</TotalTime>
  <Words>604</Words>
  <Application>Microsoft Office PowerPoint</Application>
  <PresentationFormat>Произвольный</PresentationFormat>
  <Paragraphs>104</Paragraphs>
  <Slides>15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Arial</vt:lpstr>
      <vt:lpstr>Calibri</vt:lpstr>
      <vt:lpstr>Cambria Math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КОНКУРЕНТНЫЕ ПРЕИМУЩЕСТВА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ПРИЗЫВ  К ДЕЙСТВИЮ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Flyvi</dc:title>
  <dc:subject>Flyvi</dc:subject>
  <dc:creator>Flyvi</dc:creator>
  <cp:lastModifiedBy>Богдан</cp:lastModifiedBy>
  <cp:revision>123</cp:revision>
  <dcterms:created xsi:type="dcterms:W3CDTF">2025-10-20T14:06:26Z</dcterms:created>
  <dcterms:modified xsi:type="dcterms:W3CDTF">2025-10-22T04:11:21Z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2025-10-20T00:00:00Z</vt:filetime>
  </property>
  <property fmtid="{D5CDD505-2E9C-101B-9397-08002B2CF9AE}" pid="3" name="Creator">
    <vt:lpwstr>pdf-lib (https://github.com/Hopding/pdf-lib)</vt:lpwstr>
  </property>
  <property fmtid="{D5CDD505-2E9C-101B-9397-08002B2CF9AE}" pid="4" name="LastSaved">
    <vt:filetime>2025-10-20T00:00:00Z</vt:filetime>
  </property>
  <property fmtid="{D5CDD505-2E9C-101B-9397-08002B2CF9AE}" pid="5" name="Producer">
    <vt:lpwstr>pdf-lib (https://github.com/Hopding/pdf-lib)</vt:lpwstr>
  </property>
</Properties>
</file>