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14" d="100"/>
          <a:sy n="114" d="100"/>
        </p:scale>
        <p:origin x="696" y="144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90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1048691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92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84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1048685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686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87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88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80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4858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48582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48583" name="TextBox 7"/>
          <p:cNvSpPr txBox="1"/>
          <p:nvPr userDrawn="1"/>
        </p:nvSpPr>
        <p:spPr>
          <a:xfrm>
            <a:off x="1784630" y="687152"/>
            <a:ext cx="4412752" cy="80302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58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209715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88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48589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59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1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1048620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48621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09715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62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48663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4866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cxnSp>
        <p:nvCxnSpPr>
          <p:cNvPr id="3145728" name="Прямая соединительная линия 12"/>
          <p:cNvCxnSpPr>
            <a:cxnSpLocks/>
          </p:cNvCxnSpPr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5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66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2097164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68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48669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48670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7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cxnSp>
        <p:nvCxnSpPr>
          <p:cNvPr id="3145729" name="Прямая соединительная линия 12"/>
          <p:cNvCxnSpPr>
            <a:cxnSpLocks/>
          </p:cNvCxnSpPr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3145730" name="Прямая соединительная линия 10"/>
          <p:cNvCxnSpPr>
            <a:cxnSpLocks/>
          </p:cNvCxnSpPr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3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209716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2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1048627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48628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4862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/>
            <a:lvl2pPr algn="ctr"/>
            <a:lvl3pPr algn="ctr"/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30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209716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7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1048676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48678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/>
            <a:lvl2pPr algn="ctr"/>
            <a:lvl3pPr algn="ctr"/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79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209716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81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1048682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209716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44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45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46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47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4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1048649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4865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09716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51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endParaRPr lang="ru-RU"/>
          </a:p>
        </p:txBody>
      </p:sp>
      <p:sp>
        <p:nvSpPr>
          <p:cNvPr id="1048652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endParaRPr lang="ru-RU"/>
          </a:p>
        </p:txBody>
      </p:sp>
      <p:sp>
        <p:nvSpPr>
          <p:cNvPr id="1048653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endParaRPr lang="ru-RU"/>
          </a:p>
        </p:txBody>
      </p:sp>
      <p:sp>
        <p:nvSpPr>
          <p:cNvPr id="1048654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1048656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57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1048658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48659" name="Заголовок 1"/>
          <p:cNvSpPr txBox="1"/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/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048660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2097163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32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1048633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48634" name="Заголовок 1"/>
          <p:cNvSpPr txBox="1"/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/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048635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36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37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638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2097161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39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endParaRPr lang="ru-RU" dirty="0"/>
          </a:p>
        </p:txBody>
      </p:sp>
      <p:sp>
        <p:nvSpPr>
          <p:cNvPr id="1048640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endParaRPr lang="ru-RU" dirty="0"/>
          </a:p>
        </p:txBody>
      </p:sp>
      <p:sp>
        <p:nvSpPr>
          <p:cNvPr id="1048641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endParaRPr lang="ru-RU" dirty="0"/>
          </a:p>
        </p:txBody>
      </p:sp>
      <p:sp>
        <p:nvSpPr>
          <p:cNvPr id="1048642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04857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4857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Заголовок 1"/>
          <p:cNvSpPr>
            <a:spLocks noGrp="1"/>
          </p:cNvSpPr>
          <p:nvPr>
            <p:ph type="ctrTitle"/>
          </p:nvPr>
        </p:nvSpPr>
        <p:spPr>
          <a:xfrm>
            <a:off x="263319" y="1139939"/>
            <a:ext cx="7350825" cy="3266770"/>
          </a:xfrm>
        </p:spPr>
        <p:txBody>
          <a:bodyPr>
            <a:noAutofit/>
          </a:bodyPr>
          <a:lstStyle/>
          <a:p>
            <a:r>
              <a:rPr lang="ru-RU" sz="3200" dirty="0"/>
              <a:t>Снижение расхода электроэнергии на процесс дрессировки х/к отожжённых полос за счёт монтажа оборудования новой менее металлоёмкой конструкции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82925C5-80F4-D72B-6F8D-F2E6A73AE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579" y="4491161"/>
            <a:ext cx="6404306" cy="1452934"/>
          </a:xfrm>
        </p:spPr>
        <p:txBody>
          <a:bodyPr/>
          <a:lstStyle/>
          <a:p>
            <a:r>
              <a:rPr lang="ru-RU" dirty="0"/>
              <a:t>Мы анализируем, чтобы вам было выгоднее</a:t>
            </a:r>
            <a:r>
              <a:rPr lang="en-US" dirty="0"/>
              <a:t>!</a:t>
            </a:r>
            <a:endParaRPr lang="ru-RU" dirty="0"/>
          </a:p>
        </p:txBody>
      </p:sp>
      <p:pic>
        <p:nvPicPr>
          <p:cNvPr id="20971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5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5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5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5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48585" name="Заголовок 1"/>
          <p:cNvSpPr txBox="1"/>
          <p:nvPr/>
        </p:nvSpPr>
        <p:spPr>
          <a:xfrm>
            <a:off x="176030" y="4039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2</a:t>
            </a:fld>
            <a:endParaRPr lang="ru-RU"/>
          </a:p>
        </p:txBody>
      </p:sp>
      <p:sp>
        <p:nvSpPr>
          <p:cNvPr id="1048592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38D042-8619-08CF-4B43-84172E426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6613" y="797166"/>
            <a:ext cx="11877186" cy="5852332"/>
          </a:xfrm>
        </p:spPr>
        <p:txBody>
          <a:bodyPr numCol="2">
            <a:normAutofit fontScale="77500" lnSpcReduction="20000"/>
          </a:bodyPr>
          <a:lstStyle/>
          <a:p>
            <a:pPr marL="974299" marR="0" lvl="1" indent="-51435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arenR"/>
              <a:tabLst/>
              <a:defRPr/>
            </a:pPr>
            <a:r>
              <a:rPr kumimoji="0" lang="ru-RU" sz="2900" b="1" i="0" u="none" strike="noStrike" kern="120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Формулировка проблемы.</a:t>
            </a: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Отсутствует чёткое обоснование на основе энергосилового расчёта процесса дрессировки холоднокатаных отожжённых полос изменения конструкции валкового узла клети «</a:t>
            </a:r>
            <a:r>
              <a:rPr kumimoji="0" lang="ru-RU" sz="2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кварто</a:t>
            </a:r>
            <a:r>
              <a:rPr kumimoji="0" lang="ru-RU" sz="2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» дрессировочного стана «2000» в сторону уменьшения геометрических размеров. Монтаж  такой конструкции позволит значительно снизить затраты электроэнергии на процесс прокатки. 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900" dirty="0">
              <a:solidFill>
                <a:srgbClr val="000000"/>
              </a:solidFill>
              <a:latin typeface="Arial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900" dirty="0">
              <a:solidFill>
                <a:srgbClr val="000000"/>
              </a:solidFill>
              <a:latin typeface="Arial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900" dirty="0">
              <a:solidFill>
                <a:srgbClr val="000000"/>
              </a:solidFill>
              <a:latin typeface="Arial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900" dirty="0">
              <a:solidFill>
                <a:srgbClr val="000000"/>
              </a:solidFill>
              <a:latin typeface="Arial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900" dirty="0">
              <a:solidFill>
                <a:srgbClr val="000000"/>
              </a:solidFill>
              <a:latin typeface="Arial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900" dirty="0">
              <a:solidFill>
                <a:srgbClr val="000000"/>
              </a:solidFill>
              <a:latin typeface="Arial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900" dirty="0">
              <a:solidFill>
                <a:srgbClr val="000000"/>
              </a:solidFill>
              <a:latin typeface="Arial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9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</a:rPr>
              <a:t>2) Актуальность.</a:t>
            </a: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9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Нашей целью является обосновать на основе сравнительного анализа расчёта энергосиловых параметров процесса дрессировки холоднокатаных отожжённых полос, что изменение конструкции и монтаж валковых узлов с меньшими металлоёмкими диаметрами позволит снизить затраты электроэнергии главного привода таких станов. </a:t>
            </a: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9949" marR="0" lvl="1" indent="0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402254-7965-381F-8591-BADCE1A61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965" y="4455327"/>
            <a:ext cx="2974072" cy="20099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8CCA5D-D949-FC58-9463-F181E5B5F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204" y="4072522"/>
            <a:ext cx="2285301" cy="22853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3</a:t>
            </a:fld>
            <a:endParaRPr lang="ru-RU"/>
          </a:p>
        </p:txBody>
      </p:sp>
      <p:sp>
        <p:nvSpPr>
          <p:cNvPr id="1048595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1048596" name="Объект 1"/>
          <p:cNvSpPr>
            <a:spLocks noGrp="1"/>
          </p:cNvSpPr>
          <p:nvPr>
            <p:ph idx="1"/>
          </p:nvPr>
        </p:nvSpPr>
        <p:spPr>
          <a:xfrm>
            <a:off x="6419968" y="1004058"/>
            <a:ext cx="5770445" cy="5787266"/>
          </a:xfrm>
        </p:spPr>
        <p:txBody>
          <a:bodyPr>
            <a:normAutofit/>
          </a:bodyPr>
          <a:lstStyle/>
          <a:p>
            <a:r>
              <a:rPr lang="ru-RU" dirty="0"/>
              <a:t>Измеренные затраты электроэнергии на процесс дрессировки полос с покрытием существенно ниже чем для производства холоднокатаных отожжённых полос без покрытия.</a:t>
            </a:r>
          </a:p>
          <a:p>
            <a:endParaRPr lang="en-US" dirty="0"/>
          </a:p>
          <a:p>
            <a:r>
              <a:rPr lang="ru-RU" dirty="0"/>
              <a:t>Затраты мощности на процесс дрессировки холоднокатаной отожжённой полосы при изменении диаметра рабочего с 500 мм до 250 мм без изменения конструкции опорного валка, что реализуемо в условиях действующего производства, позволяют снизить мощность на 82-93 %.</a:t>
            </a:r>
          </a:p>
          <a:p>
            <a:endParaRPr lang="ru-RU" dirty="0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2958568D-377C-D481-DB7E-975C0B6787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870784"/>
              </p:ext>
            </p:extLst>
          </p:nvPr>
        </p:nvGraphicFramePr>
        <p:xfrm>
          <a:off x="220737" y="1004058"/>
          <a:ext cx="5874469" cy="47776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4791">
                  <a:extLst>
                    <a:ext uri="{9D8B030D-6E8A-4147-A177-3AD203B41FA5}">
                      <a16:colId xmlns:a16="http://schemas.microsoft.com/office/drawing/2014/main" val="2923134501"/>
                    </a:ext>
                  </a:extLst>
                </a:gridCol>
                <a:gridCol w="843969">
                  <a:extLst>
                    <a:ext uri="{9D8B030D-6E8A-4147-A177-3AD203B41FA5}">
                      <a16:colId xmlns:a16="http://schemas.microsoft.com/office/drawing/2014/main" val="1872247357"/>
                    </a:ext>
                  </a:extLst>
                </a:gridCol>
                <a:gridCol w="755132">
                  <a:extLst>
                    <a:ext uri="{9D8B030D-6E8A-4147-A177-3AD203B41FA5}">
                      <a16:colId xmlns:a16="http://schemas.microsoft.com/office/drawing/2014/main" val="1081742248"/>
                    </a:ext>
                  </a:extLst>
                </a:gridCol>
                <a:gridCol w="721815">
                  <a:extLst>
                    <a:ext uri="{9D8B030D-6E8A-4147-A177-3AD203B41FA5}">
                      <a16:colId xmlns:a16="http://schemas.microsoft.com/office/drawing/2014/main" val="1952327465"/>
                    </a:ext>
                  </a:extLst>
                </a:gridCol>
                <a:gridCol w="755132">
                  <a:extLst>
                    <a:ext uri="{9D8B030D-6E8A-4147-A177-3AD203B41FA5}">
                      <a16:colId xmlns:a16="http://schemas.microsoft.com/office/drawing/2014/main" val="1012715593"/>
                    </a:ext>
                  </a:extLst>
                </a:gridCol>
                <a:gridCol w="721815">
                  <a:extLst>
                    <a:ext uri="{9D8B030D-6E8A-4147-A177-3AD203B41FA5}">
                      <a16:colId xmlns:a16="http://schemas.microsoft.com/office/drawing/2014/main" val="1102924546"/>
                    </a:ext>
                  </a:extLst>
                </a:gridCol>
                <a:gridCol w="721815">
                  <a:extLst>
                    <a:ext uri="{9D8B030D-6E8A-4147-A177-3AD203B41FA5}">
                      <a16:colId xmlns:a16="http://schemas.microsoft.com/office/drawing/2014/main" val="1506134773"/>
                    </a:ext>
                  </a:extLst>
                </a:gridCol>
              </a:tblGrid>
              <a:tr h="83875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Сравнительная характеристика мощности прокатки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08975"/>
                  </a:ext>
                </a:extLst>
              </a:tr>
              <a:tr h="1115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Профилеразмер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0,75х900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0,9х1000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0,5х1250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0,8х1500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0,6х1550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0,7х1600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908550"/>
                  </a:ext>
                </a:extLst>
              </a:tr>
              <a:tr h="11286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р1</a:t>
                      </a:r>
                      <a:r>
                        <a:rPr lang="ru-RU" sz="18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= 500 мм</a:t>
                      </a:r>
                    </a:p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ru-RU" sz="18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др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МВт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0,0195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0,0391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0,0094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0,0569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0,0160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0,0185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764676"/>
                  </a:ext>
                </a:extLst>
              </a:tr>
              <a:tr h="11286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р1</a:t>
                      </a:r>
                      <a:r>
                        <a:rPr lang="ru-RU" sz="18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= </a:t>
                      </a:r>
                      <a:r>
                        <a:rPr lang="en-US" sz="18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r>
                        <a:rPr lang="ru-RU" sz="18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0 мм</a:t>
                      </a:r>
                    </a:p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ru-RU" sz="18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др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МВт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0,0027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0,0032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0,0017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0,0040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0,0023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4043710"/>
                  </a:ext>
                </a:extLst>
              </a:tr>
              <a:tr h="5655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sym typeface="Symbol"/>
                        </a:rPr>
                        <a:t></a:t>
                      </a:r>
                      <a:r>
                        <a:rPr lang="en-US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sym typeface="Symbol"/>
                        </a:rPr>
                        <a:t>N</a:t>
                      </a:r>
                      <a:r>
                        <a:rPr lang="ru-RU" sz="18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sym typeface="Symbol"/>
                        </a:rPr>
                        <a:t>др</a:t>
                      </a:r>
                      <a:r>
                        <a:rPr lang="ru-RU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sym typeface="Symbol"/>
                        </a:rPr>
                        <a:t>, 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8618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4</a:t>
            </a:fld>
            <a:endParaRPr lang="ru-RU"/>
          </a:p>
        </p:txBody>
      </p:sp>
      <p:sp>
        <p:nvSpPr>
          <p:cNvPr id="1048598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1048599" name="Объект 1"/>
          <p:cNvSpPr>
            <a:spLocks noGrp="1"/>
          </p:cNvSpPr>
          <p:nvPr>
            <p:ph idx="1"/>
          </p:nvPr>
        </p:nvSpPr>
        <p:spPr>
          <a:xfrm>
            <a:off x="311111" y="1222666"/>
            <a:ext cx="7270790" cy="5534025"/>
          </a:xfrm>
        </p:spPr>
        <p:txBody>
          <a:bodyPr/>
          <a:lstStyle/>
          <a:p>
            <a:r>
              <a:rPr lang="ru-RU" dirty="0"/>
              <a:t>Нашим основным клиентом является компания ПАО «Северсталь» которая использует технологию дрессировки х/к отожжённых полос. </a:t>
            </a:r>
            <a:endParaRPr lang="en-US" dirty="0"/>
          </a:p>
          <a:p>
            <a:endParaRPr lang="ru-RU" dirty="0"/>
          </a:p>
          <a:p>
            <a:r>
              <a:rPr lang="ru-RU" dirty="0"/>
              <a:t>Рассмотрев технологию мы смогли заметить как можно оптимизировать расход энергии при дрессировки, путём уменьшения диаметра рабочего валка.</a:t>
            </a:r>
            <a:endParaRPr lang="en-US" dirty="0"/>
          </a:p>
          <a:p>
            <a:endParaRPr lang="ru-RU" dirty="0"/>
          </a:p>
          <a:p>
            <a:r>
              <a:rPr lang="ru-RU" dirty="0"/>
              <a:t>Рассчитан экономический эффект от снижения мощности главного привода и затрат на электроэнергию составляет 246 млн </a:t>
            </a:r>
            <a:r>
              <a:rPr lang="ru-RU" dirty="0" err="1"/>
              <a:t>руб</a:t>
            </a:r>
            <a:r>
              <a:rPr lang="ru-RU" dirty="0"/>
              <a:t>/год при окупаемости в 0,273 года.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832C27-6FAF-16F5-0F96-3A9F67221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043" y="1954569"/>
            <a:ext cx="4885370" cy="295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5</a:t>
            </a:fld>
            <a:endParaRPr lang="ru-RU"/>
          </a:p>
        </p:txBody>
      </p:sp>
      <p:sp>
        <p:nvSpPr>
          <p:cNvPr id="1048601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Текст 8">
            <a:extLst>
              <a:ext uri="{FF2B5EF4-FFF2-40B4-BE49-F238E27FC236}">
                <a16:creationId xmlns:a16="http://schemas.microsoft.com/office/drawing/2014/main" id="{ACEFC1F8-61B6-C9DE-267C-046CCD05D9F7}"/>
              </a:ext>
            </a:extLst>
          </p:cNvPr>
          <p:cNvSpPr txBox="1">
            <a:spLocks/>
          </p:cNvSpPr>
          <p:nvPr/>
        </p:nvSpPr>
        <p:spPr>
          <a:xfrm>
            <a:off x="311109" y="936157"/>
            <a:ext cx="11566077" cy="5557837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Так как продуктом нашей работы является теоретический расчёт, способом получения финансовой выгоды будет продажа полученных данных и наших рекомендаций, предприятиям пользующихся данными технологиями в частности ПАО "СЕВЕРСТАЛЬ". Также будут учтены затраты на научные исследования.</a:t>
            </a:r>
          </a:p>
        </p:txBody>
      </p:sp>
      <p:graphicFrame>
        <p:nvGraphicFramePr>
          <p:cNvPr id="3" name="Объект 1">
            <a:extLst>
              <a:ext uri="{FF2B5EF4-FFF2-40B4-BE49-F238E27FC236}">
                <a16:creationId xmlns:a16="http://schemas.microsoft.com/office/drawing/2014/main" id="{04CFBF30-14AD-A0A5-B0FB-3EBDCC5BA4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9852668"/>
              </p:ext>
            </p:extLst>
          </p:nvPr>
        </p:nvGraphicFramePr>
        <p:xfrm>
          <a:off x="311108" y="2787914"/>
          <a:ext cx="9185315" cy="3449997"/>
        </p:xfrm>
        <a:graphic>
          <a:graphicData uri="http://schemas.openxmlformats.org/drawingml/2006/table">
            <a:tbl>
              <a:tblPr firstRow="1" bandRow="1"/>
              <a:tblGrid>
                <a:gridCol w="908364">
                  <a:extLst>
                    <a:ext uri="{9D8B030D-6E8A-4147-A177-3AD203B41FA5}">
                      <a16:colId xmlns:a16="http://schemas.microsoft.com/office/drawing/2014/main" val="3440320039"/>
                    </a:ext>
                  </a:extLst>
                </a:gridCol>
                <a:gridCol w="4684627">
                  <a:extLst>
                    <a:ext uri="{9D8B030D-6E8A-4147-A177-3AD203B41FA5}">
                      <a16:colId xmlns:a16="http://schemas.microsoft.com/office/drawing/2014/main" val="3093061802"/>
                    </a:ext>
                  </a:extLst>
                </a:gridCol>
                <a:gridCol w="3592324">
                  <a:extLst>
                    <a:ext uri="{9D8B030D-6E8A-4147-A177-3AD203B41FA5}">
                      <a16:colId xmlns:a16="http://schemas.microsoft.com/office/drawing/2014/main" val="1232177664"/>
                    </a:ext>
                  </a:extLst>
                </a:gridCol>
              </a:tblGrid>
              <a:tr h="520079"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№</a:t>
                      </a:r>
                      <a:r>
                        <a:rPr lang="en-US" sz="2000" dirty="0"/>
                        <a:t> </a:t>
                      </a:r>
                      <a:r>
                        <a:rPr lang="ru-RU" sz="2000" dirty="0" err="1"/>
                        <a:t>п.п</a:t>
                      </a:r>
                      <a:r>
                        <a:rPr lang="ru-RU" sz="2000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2000" kern="1200" dirty="0">
                          <a:effectLst/>
                        </a:rPr>
                        <a:t>Наименование затрат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Стоимость, тыс. рулей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595167"/>
                  </a:ext>
                </a:extLst>
              </a:tr>
              <a:tr h="520079"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2000" dirty="0"/>
                        <a:t>Зарплата эксперту с учетом налогов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ru-RU" sz="2000" dirty="0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9164580"/>
                  </a:ext>
                </a:extLst>
              </a:tr>
              <a:tr h="520079"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2000" dirty="0"/>
                        <a:t>Пакет программ </a:t>
                      </a:r>
                      <a:r>
                        <a:rPr lang="en-US" sz="2000" dirty="0"/>
                        <a:t>Microsoft Office Excel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ru-RU" sz="20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1313045"/>
                  </a:ext>
                </a:extLst>
              </a:tr>
              <a:tr h="293958"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2000" dirty="0"/>
                        <a:t>Интернет тариф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ru-RU" sz="20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001304"/>
                  </a:ext>
                </a:extLst>
              </a:tr>
              <a:tr h="520079"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2000" dirty="0"/>
                        <a:t>Аренда персональных компьютеров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ru-RU" sz="20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8255737"/>
                  </a:ext>
                </a:extLst>
              </a:tr>
              <a:tr h="293958"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2000" dirty="0"/>
                        <a:t>Покупка </a:t>
                      </a:r>
                      <a:r>
                        <a:rPr lang="en-US" sz="2000" dirty="0"/>
                        <a:t>USB</a:t>
                      </a:r>
                      <a:r>
                        <a:rPr lang="ru-RU" sz="2000" dirty="0"/>
                        <a:t> флэшек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ru-RU" sz="20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614733"/>
                  </a:ext>
                </a:extLst>
              </a:tr>
              <a:tr h="293958">
                <a:tc gridSpan="2"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r"/>
                      <a:r>
                        <a:rPr lang="ru-RU" sz="2000" dirty="0"/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586130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117226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758391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234452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93065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3516782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410291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4689043" algn="l" defTabSz="1172261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ru-RU" sz="2000" dirty="0"/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72434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D4AB66E-0160-5F24-3D5E-9D1F399F18FF}"/>
              </a:ext>
            </a:extLst>
          </p:cNvPr>
          <p:cNvSpPr txBox="1"/>
          <p:nvPr/>
        </p:nvSpPr>
        <p:spPr>
          <a:xfrm>
            <a:off x="311110" y="2246678"/>
            <a:ext cx="8276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ru-RU" sz="2400" kern="0" dirty="0">
                <a:solidFill>
                  <a:srgbClr val="000000"/>
                </a:solidFill>
                <a:cs typeface="Arial"/>
                <a:sym typeface="Arial"/>
              </a:rPr>
              <a:t>Бюджет.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6</a:t>
            </a:fld>
            <a:endParaRPr lang="ru-RU"/>
          </a:p>
        </p:txBody>
      </p:sp>
      <p:sp>
        <p:nvSpPr>
          <p:cNvPr id="1048604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1048605" name="Объект 1"/>
          <p:cNvSpPr>
            <a:spLocks noGrp="1"/>
          </p:cNvSpPr>
          <p:nvPr>
            <p:ph idx="1"/>
          </p:nvPr>
        </p:nvSpPr>
        <p:spPr>
          <a:xfrm>
            <a:off x="311110" y="995132"/>
            <a:ext cx="7650042" cy="5144573"/>
          </a:xfrm>
        </p:spPr>
        <p:txBody>
          <a:bodyPr/>
          <a:lstStyle/>
          <a:p>
            <a:r>
              <a:rPr lang="ru-RU" dirty="0"/>
              <a:t>Нашими потенциальными покупателями являются металлургические предприятия которые выпускают хладнокатаную сталь как на территории РФ так и за её пределами.</a:t>
            </a:r>
          </a:p>
          <a:p>
            <a:endParaRPr lang="ru-RU" dirty="0"/>
          </a:p>
          <a:p>
            <a:r>
              <a:rPr lang="ru-RU" dirty="0"/>
              <a:t>Сам вероятным покупателем будет является компания  ПАО «Северсталь».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D075DE-BB2D-5E79-5691-6894FDDCA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039" y="2570338"/>
            <a:ext cx="3927761" cy="37874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7</a:t>
            </a:fld>
            <a:endParaRPr lang="ru-RU"/>
          </a:p>
        </p:txBody>
      </p:sp>
      <p:sp>
        <p:nvSpPr>
          <p:cNvPr id="1048607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1048608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Прямых конкурентов нет. Но есть много потенциальных конкурентов, самые крупные из них МИСиС, </a:t>
            </a:r>
            <a:r>
              <a:rPr lang="ru-RU" dirty="0" err="1"/>
              <a:t>СПбПУ</a:t>
            </a:r>
            <a:r>
              <a:rPr lang="ru-RU" dirty="0"/>
              <a:t>, МГТУ СТАНКИН.</a:t>
            </a:r>
          </a:p>
          <a:p>
            <a:r>
              <a:rPr lang="ru-RU" dirty="0"/>
              <a:t>У этих университетов более высокий уровень оборудования и финансирования нежели у нас. Но нашим преимуществом является то что мы уже нашли решение поставленной проблемы и готовы предложить его клиенту, когда нашим конкурентом тока предстоит начать поиски решения.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4CC1B5-72E3-C1F6-4939-BE2E01F1D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903" y="3266839"/>
            <a:ext cx="3201989" cy="32019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08C305-7DA9-F648-9DA7-F2D4E4380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832" y="3555295"/>
            <a:ext cx="2625080" cy="26250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97390E-ABC9-BDEF-6B1B-5F9308DAA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41" y="3352414"/>
            <a:ext cx="4382333" cy="30308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8</a:t>
            </a:fld>
            <a:endParaRPr lang="ru-RU"/>
          </a:p>
        </p:txBody>
      </p:sp>
      <p:sp>
        <p:nvSpPr>
          <p:cNvPr id="1048610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E63D35FC-70EB-A384-50B9-1F0DC359C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268" y="1378060"/>
            <a:ext cx="10971213" cy="437871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CF1BFF-10A8-119F-C533-CEACDC828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243" y="3589141"/>
            <a:ext cx="4011377" cy="30958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104861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9</a:t>
            </a:fld>
            <a:endParaRPr lang="ru-RU"/>
          </a:p>
        </p:txBody>
      </p:sp>
      <p:sp>
        <p:nvSpPr>
          <p:cNvPr id="1048614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 fontScale="95652"/>
          </a:bodyPr>
          <a:lstStyle/>
          <a:p>
            <a:endParaRPr lang="ru-RU" dirty="0"/>
          </a:p>
        </p:txBody>
      </p:sp>
      <p:graphicFrame>
        <p:nvGraphicFramePr>
          <p:cNvPr id="2" name="Объект 29">
            <a:extLst>
              <a:ext uri="{FF2B5EF4-FFF2-40B4-BE49-F238E27FC236}">
                <a16:creationId xmlns:a16="http://schemas.microsoft.com/office/drawing/2014/main" id="{B4A2C87C-C06F-86E7-245E-82BCE3CEF7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223276"/>
              </p:ext>
            </p:extLst>
          </p:nvPr>
        </p:nvGraphicFramePr>
        <p:xfrm>
          <a:off x="609600" y="982663"/>
          <a:ext cx="10820700" cy="52021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05175">
                  <a:extLst>
                    <a:ext uri="{9D8B030D-6E8A-4147-A177-3AD203B41FA5}">
                      <a16:colId xmlns:a16="http://schemas.microsoft.com/office/drawing/2014/main" val="288444822"/>
                    </a:ext>
                  </a:extLst>
                </a:gridCol>
                <a:gridCol w="2705175">
                  <a:extLst>
                    <a:ext uri="{9D8B030D-6E8A-4147-A177-3AD203B41FA5}">
                      <a16:colId xmlns:a16="http://schemas.microsoft.com/office/drawing/2014/main" val="301469558"/>
                    </a:ext>
                  </a:extLst>
                </a:gridCol>
                <a:gridCol w="2705175">
                  <a:extLst>
                    <a:ext uri="{9D8B030D-6E8A-4147-A177-3AD203B41FA5}">
                      <a16:colId xmlns:a16="http://schemas.microsoft.com/office/drawing/2014/main" val="943092383"/>
                    </a:ext>
                  </a:extLst>
                </a:gridCol>
                <a:gridCol w="2705175">
                  <a:extLst>
                    <a:ext uri="{9D8B030D-6E8A-4147-A177-3AD203B41FA5}">
                      <a16:colId xmlns:a16="http://schemas.microsoft.com/office/drawing/2014/main" val="2147360584"/>
                    </a:ext>
                  </a:extLst>
                </a:gridCol>
              </a:tblGrid>
              <a:tr h="76886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Сентябрь 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Октябрь 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Ноябрь 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Декабрь 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5923257"/>
                  </a:ext>
                </a:extLst>
              </a:tr>
              <a:tr h="768860">
                <a:tc gridSpan="4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51690"/>
                  </a:ext>
                </a:extLst>
              </a:tr>
              <a:tr h="76886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130425"/>
                  </a:ext>
                </a:extLst>
              </a:tr>
              <a:tr h="26501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Формулировка проблемы и цели проекта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Бенчмаркинг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Улучшение базовой методики, черновой вариант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Апробация усовершенствованной методики и дальнейшая доработка в </a:t>
                      </a:r>
                      <a:r>
                        <a:rPr lang="en-US" dirty="0"/>
                        <a:t>Excel</a:t>
                      </a:r>
                      <a:endParaRPr lang="ru-RU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Конечный вариант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продукта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Защита проекта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255445"/>
                  </a:ext>
                </a:extLst>
              </a:tr>
            </a:tbl>
          </a:graphicData>
        </a:graphic>
      </p:graphicFrame>
      <p:sp>
        <p:nvSpPr>
          <p:cNvPr id="3" name="Стрелка вправо 6">
            <a:extLst>
              <a:ext uri="{FF2B5EF4-FFF2-40B4-BE49-F238E27FC236}">
                <a16:creationId xmlns:a16="http://schemas.microsoft.com/office/drawing/2014/main" id="{F411F68A-1710-EB24-1AB1-FB0B0E79F0E6}"/>
              </a:ext>
            </a:extLst>
          </p:cNvPr>
          <p:cNvSpPr/>
          <p:nvPr/>
        </p:nvSpPr>
        <p:spPr>
          <a:xfrm>
            <a:off x="964734" y="1769341"/>
            <a:ext cx="10155042" cy="70822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10</a:t>
            </a:fld>
            <a:endParaRPr lang="ru-RU"/>
          </a:p>
        </p:txBody>
      </p:sp>
      <p:sp>
        <p:nvSpPr>
          <p:cNvPr id="1048623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D53CF4-2EF1-210F-6D89-B8CA1381E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10" y="1749451"/>
            <a:ext cx="12190413" cy="50243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12F1E7-5794-4E74-B30A-710F9F493B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532</Words>
  <Application>Microsoft Office PowerPoint</Application>
  <PresentationFormat>Произвольный</PresentationFormat>
  <Paragraphs>115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Презентация</vt:lpstr>
      <vt:lpstr>Снижение расхода электроэнергии на процесс дрессировки х/к отожжённых полос за счёт монтажа оборудования новой менее металлоёмкой конструкции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костя ваничкин</cp:lastModifiedBy>
  <cp:revision>6</cp:revision>
  <dcterms:created xsi:type="dcterms:W3CDTF">2022-04-04T06:37:27Z</dcterms:created>
  <dcterms:modified xsi:type="dcterms:W3CDTF">2023-11-21T11:32:31Z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