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69" r:id="rId2"/>
    <p:sldId id="268" r:id="rId3"/>
    <p:sldId id="258" r:id="rId4"/>
    <p:sldId id="270" r:id="rId5"/>
    <p:sldId id="271" r:id="rId6"/>
    <p:sldId id="261" r:id="rId7"/>
    <p:sldId id="272" r:id="rId8"/>
    <p:sldId id="273" r:id="rId9"/>
    <p:sldId id="264" r:id="rId10"/>
    <p:sldId id="274" r:id="rId11"/>
    <p:sldId id="267" r:id="rId12"/>
    <p:sldId id="266" r:id="rId13"/>
  </p:sldIdLst>
  <p:sldSz cx="12192000" cy="6858000"/>
  <p:notesSz cx="6858000" cy="9144000"/>
  <p:embeddedFontLst>
    <p:embeddedFont>
      <p:font typeface="Roboto" panose="020B0604020202020204" charset="0"/>
      <p:regular r:id="rId15"/>
      <p:bold r:id="rId16"/>
      <p:italic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Roboto Medium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765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j9NQibzlaH6vYvEtkqK+kAVBUW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>
        <p:guide pos="7650"/>
        <p:guide orient="horz"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4" name="Google Shape;2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роблема">
  <p:cSld name="Проблема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6"/>
          <p:cNvSpPr txBox="1"/>
          <p:nvPr/>
        </p:nvSpPr>
        <p:spPr>
          <a:xfrm>
            <a:off x="122466" y="142426"/>
            <a:ext cx="155414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Проблема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6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8901339" cy="123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2"/>
          </p:nvPr>
        </p:nvSpPr>
        <p:spPr>
          <a:xfrm>
            <a:off x="155574" y="3742870"/>
            <a:ext cx="8901339" cy="123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езульат / продукт">
  <p:cSld name="Резульат / продукт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9"/>
          <p:cNvSpPr txBox="1"/>
          <p:nvPr/>
        </p:nvSpPr>
        <p:spPr>
          <a:xfrm>
            <a:off x="64410" y="142426"/>
            <a:ext cx="28139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Результат / продукт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1"/>
          </p:nvPr>
        </p:nvSpPr>
        <p:spPr>
          <a:xfrm>
            <a:off x="155575" y="3481614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2"/>
          </p:nvPr>
        </p:nvSpPr>
        <p:spPr>
          <a:xfrm>
            <a:off x="155575" y="1028700"/>
            <a:ext cx="4996996" cy="669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Бизнес-модель">
  <p:cSld name="Бизнес-модель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22"/>
          <p:cNvSpPr txBox="1"/>
          <p:nvPr/>
        </p:nvSpPr>
        <p:spPr>
          <a:xfrm>
            <a:off x="122466" y="142426"/>
            <a:ext cx="22245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Бизнес-модель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2"/>
          <p:cNvSpPr txBox="1"/>
          <p:nvPr/>
        </p:nvSpPr>
        <p:spPr>
          <a:xfrm>
            <a:off x="2500960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22"/>
          <p:cNvSpPr txBox="1"/>
          <p:nvPr/>
        </p:nvSpPr>
        <p:spPr>
          <a:xfrm>
            <a:off x="2500960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22"/>
          <p:cNvSpPr txBox="1"/>
          <p:nvPr/>
        </p:nvSpPr>
        <p:spPr>
          <a:xfrm>
            <a:off x="4772728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2"/>
          <p:cNvSpPr txBox="1"/>
          <p:nvPr/>
        </p:nvSpPr>
        <p:spPr>
          <a:xfrm>
            <a:off x="7044497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22"/>
          <p:cNvSpPr txBox="1"/>
          <p:nvPr/>
        </p:nvSpPr>
        <p:spPr>
          <a:xfrm>
            <a:off x="7044497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22"/>
          <p:cNvSpPr txBox="1"/>
          <p:nvPr/>
        </p:nvSpPr>
        <p:spPr>
          <a:xfrm>
            <a:off x="9316266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22"/>
          <p:cNvSpPr txBox="1"/>
          <p:nvPr/>
        </p:nvSpPr>
        <p:spPr>
          <a:xfrm>
            <a:off x="229191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endParaRPr sz="800" b="1" i="0" u="none" strike="noStrike" cap="none">
              <a:solidFill>
                <a:srgbClr val="29679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22"/>
          <p:cNvSpPr txBox="1"/>
          <p:nvPr/>
        </p:nvSpPr>
        <p:spPr>
          <a:xfrm>
            <a:off x="229191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2"/>
          <p:cNvSpPr txBox="1"/>
          <p:nvPr/>
        </p:nvSpPr>
        <p:spPr>
          <a:xfrm>
            <a:off x="5908613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22"/>
          <p:cNvSpPr/>
          <p:nvPr/>
        </p:nvSpPr>
        <p:spPr>
          <a:xfrm>
            <a:off x="5523016" y="5080920"/>
            <a:ext cx="285158" cy="286865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22"/>
          <p:cNvSpPr/>
          <p:nvPr/>
        </p:nvSpPr>
        <p:spPr>
          <a:xfrm>
            <a:off x="8931484" y="828686"/>
            <a:ext cx="284339" cy="258266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" name="Google Shape;83;p22"/>
          <p:cNvSpPr/>
          <p:nvPr/>
        </p:nvSpPr>
        <p:spPr>
          <a:xfrm>
            <a:off x="2126856" y="828679"/>
            <a:ext cx="273534" cy="276779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" name="Google Shape;84;p22"/>
          <p:cNvSpPr/>
          <p:nvPr/>
        </p:nvSpPr>
        <p:spPr>
          <a:xfrm>
            <a:off x="11227383" y="828582"/>
            <a:ext cx="260222" cy="277609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5" name="Google Shape;85;p22"/>
          <p:cNvGrpSpPr/>
          <p:nvPr/>
        </p:nvGrpSpPr>
        <p:grpSpPr>
          <a:xfrm>
            <a:off x="11187189" y="5080803"/>
            <a:ext cx="300125" cy="220412"/>
            <a:chOff x="4604550" y="3714775"/>
            <a:chExt cx="439625" cy="319075"/>
          </a:xfrm>
        </p:grpSpPr>
        <p:sp>
          <p:nvSpPr>
            <p:cNvPr id="86" name="Google Shape;86;p22"/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7" name="Google Shape;87;p22"/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8" name="Google Shape;88;p22"/>
          <p:cNvGrpSpPr/>
          <p:nvPr/>
        </p:nvGrpSpPr>
        <p:grpSpPr>
          <a:xfrm>
            <a:off x="6695333" y="828408"/>
            <a:ext cx="248600" cy="320523"/>
            <a:chOff x="1959600" y="4980625"/>
            <a:chExt cx="364150" cy="464000"/>
          </a:xfrm>
        </p:grpSpPr>
        <p:sp>
          <p:nvSpPr>
            <p:cNvPr id="89" name="Google Shape;89;p22"/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0" name="Google Shape;90;p22"/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1" name="Google Shape;91;p22"/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2" name="Google Shape;92;p22"/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3" name="Google Shape;93;p22"/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4" name="Google Shape;94;p22"/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5" name="Google Shape;95;p22"/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6" name="Google Shape;96;p22"/>
          <p:cNvGrpSpPr/>
          <p:nvPr/>
        </p:nvGrpSpPr>
        <p:grpSpPr>
          <a:xfrm>
            <a:off x="8847832" y="2954477"/>
            <a:ext cx="367471" cy="356686"/>
            <a:chOff x="5233525" y="4954450"/>
            <a:chExt cx="538275" cy="516350"/>
          </a:xfrm>
        </p:grpSpPr>
        <p:sp>
          <p:nvSpPr>
            <p:cNvPr id="97" name="Google Shape;97;p22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8" name="Google Shape;98;p22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9" name="Google Shape;99;p22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0" name="Google Shape;100;p22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1" name="Google Shape;101;p22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2" name="Google Shape;102;p22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3" name="Google Shape;103;p22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4" name="Google Shape;104;p22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5" name="Google Shape;105;p22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6" name="Google Shape;106;p22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7" name="Google Shape;107;p22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8" name="Google Shape;108;p22"/>
          <p:cNvGrpSpPr/>
          <p:nvPr/>
        </p:nvGrpSpPr>
        <p:grpSpPr>
          <a:xfrm>
            <a:off x="4308650" y="2954480"/>
            <a:ext cx="374128" cy="344080"/>
            <a:chOff x="4556450" y="4963575"/>
            <a:chExt cx="548025" cy="498100"/>
          </a:xfrm>
        </p:grpSpPr>
        <p:sp>
          <p:nvSpPr>
            <p:cNvPr id="109" name="Google Shape;109;p22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0" name="Google Shape;110;p22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1" name="Google Shape;111;p22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2" name="Google Shape;112;p22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3" name="Google Shape;113;p22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14" name="Google Shape;114;p22"/>
          <p:cNvSpPr/>
          <p:nvPr/>
        </p:nvSpPr>
        <p:spPr>
          <a:xfrm>
            <a:off x="4372202" y="828686"/>
            <a:ext cx="300107" cy="303739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22"/>
          <p:cNvSpPr txBox="1">
            <a:spLocks noGrp="1"/>
          </p:cNvSpPr>
          <p:nvPr>
            <p:ph type="body" idx="1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22"/>
          <p:cNvSpPr txBox="1"/>
          <p:nvPr/>
        </p:nvSpPr>
        <p:spPr>
          <a:xfrm>
            <a:off x="2544670" y="787012"/>
            <a:ext cx="1777856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виды деятельности</a:t>
            </a:r>
            <a:endParaRPr/>
          </a:p>
        </p:txBody>
      </p:sp>
      <p:sp>
        <p:nvSpPr>
          <p:cNvPr id="117" name="Google Shape;117;p22"/>
          <p:cNvSpPr txBox="1"/>
          <p:nvPr/>
        </p:nvSpPr>
        <p:spPr>
          <a:xfrm>
            <a:off x="4816641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Ценностное предложение</a:t>
            </a:r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body" idx="2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22"/>
          <p:cNvSpPr txBox="1"/>
          <p:nvPr/>
        </p:nvSpPr>
        <p:spPr>
          <a:xfrm>
            <a:off x="709053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Взаимоотношения с клиентом</a:t>
            </a:r>
            <a:endParaRPr/>
          </a:p>
        </p:txBody>
      </p:sp>
      <p:sp>
        <p:nvSpPr>
          <p:cNvPr id="120" name="Google Shape;120;p22"/>
          <p:cNvSpPr txBox="1"/>
          <p:nvPr/>
        </p:nvSpPr>
        <p:spPr>
          <a:xfrm>
            <a:off x="937184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Потребительские сегменты</a:t>
            </a:r>
            <a:endParaRPr/>
          </a:p>
        </p:txBody>
      </p:sp>
      <p:sp>
        <p:nvSpPr>
          <p:cNvPr id="121" name="Google Shape;121;p22"/>
          <p:cNvSpPr txBox="1">
            <a:spLocks noGrp="1"/>
          </p:cNvSpPr>
          <p:nvPr>
            <p:ph type="body" idx="3"/>
          </p:nvPr>
        </p:nvSpPr>
        <p:spPr>
          <a:xfrm>
            <a:off x="7090533" y="3145655"/>
            <a:ext cx="2060080" cy="177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22"/>
          <p:cNvSpPr txBox="1"/>
          <p:nvPr/>
        </p:nvSpPr>
        <p:spPr>
          <a:xfrm>
            <a:off x="7090532" y="2885486"/>
            <a:ext cx="1806565" cy="260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Каналы сбыта</a:t>
            </a:r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body" idx="4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22"/>
          <p:cNvSpPr txBox="1"/>
          <p:nvPr/>
        </p:nvSpPr>
        <p:spPr>
          <a:xfrm>
            <a:off x="288265" y="5068819"/>
            <a:ext cx="4763700" cy="24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Структура издержек</a:t>
            </a:r>
            <a:endParaRPr/>
          </a:p>
        </p:txBody>
      </p:sp>
      <p:sp>
        <p:nvSpPr>
          <p:cNvPr id="125" name="Google Shape;125;p22"/>
          <p:cNvSpPr txBox="1">
            <a:spLocks noGrp="1"/>
          </p:cNvSpPr>
          <p:nvPr>
            <p:ph type="body" idx="5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22"/>
          <p:cNvSpPr txBox="1"/>
          <p:nvPr/>
        </p:nvSpPr>
        <p:spPr>
          <a:xfrm>
            <a:off x="5992464" y="5068819"/>
            <a:ext cx="5006266" cy="24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Потоки доходов</a:t>
            </a:r>
            <a:endParaRPr/>
          </a:p>
        </p:txBody>
      </p:sp>
      <p:sp>
        <p:nvSpPr>
          <p:cNvPr id="127" name="Google Shape;127;p22"/>
          <p:cNvSpPr txBox="1"/>
          <p:nvPr/>
        </p:nvSpPr>
        <p:spPr>
          <a:xfrm>
            <a:off x="2544670" y="2910468"/>
            <a:ext cx="1777856" cy="23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ресурсы</a:t>
            </a:r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body" idx="6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body" idx="7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Char char="•"/>
              <a:defRPr sz="800"/>
            </a:lvl1pPr>
            <a:lvl2pPr marL="914400" lvl="1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2pPr>
            <a:lvl3pPr marL="1371600" lvl="2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3pPr>
            <a:lvl4pPr marL="1828800" lvl="3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4pPr>
            <a:lvl5pPr marL="2286000" lvl="4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body" idx="8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/>
              <a:buNone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body" idx="9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22"/>
          <p:cNvSpPr txBox="1"/>
          <p:nvPr/>
        </p:nvSpPr>
        <p:spPr>
          <a:xfrm>
            <a:off x="335688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партнеры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оманда">
  <p:cSld name="Команда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4"/>
          <p:cNvSpPr txBox="1"/>
          <p:nvPr/>
        </p:nvSpPr>
        <p:spPr>
          <a:xfrm>
            <a:off x="122466" y="142426"/>
            <a:ext cx="13905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Команда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4"/>
          <p:cNvSpPr txBox="1">
            <a:spLocks noGrp="1"/>
          </p:cNvSpPr>
          <p:nvPr>
            <p:ph type="body" idx="1"/>
          </p:nvPr>
        </p:nvSpPr>
        <p:spPr>
          <a:xfrm>
            <a:off x="155577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24"/>
          <p:cNvSpPr txBox="1">
            <a:spLocks noGrp="1"/>
          </p:cNvSpPr>
          <p:nvPr>
            <p:ph type="body" idx="2"/>
          </p:nvPr>
        </p:nvSpPr>
        <p:spPr>
          <a:xfrm>
            <a:off x="155577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24"/>
          <p:cNvSpPr>
            <a:spLocks noGrp="1"/>
          </p:cNvSpPr>
          <p:nvPr>
            <p:ph type="pic" idx="3"/>
          </p:nvPr>
        </p:nvSpPr>
        <p:spPr>
          <a:xfrm>
            <a:off x="228603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24"/>
          <p:cNvSpPr txBox="1">
            <a:spLocks noGrp="1"/>
          </p:cNvSpPr>
          <p:nvPr>
            <p:ph type="body" idx="4"/>
          </p:nvPr>
        </p:nvSpPr>
        <p:spPr>
          <a:xfrm>
            <a:off x="4509863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24"/>
          <p:cNvSpPr txBox="1">
            <a:spLocks noGrp="1"/>
          </p:cNvSpPr>
          <p:nvPr>
            <p:ph type="body" idx="5"/>
          </p:nvPr>
        </p:nvSpPr>
        <p:spPr>
          <a:xfrm>
            <a:off x="4509863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4"/>
          <p:cNvSpPr>
            <a:spLocks noGrp="1"/>
          </p:cNvSpPr>
          <p:nvPr>
            <p:ph type="pic" idx="6"/>
          </p:nvPr>
        </p:nvSpPr>
        <p:spPr>
          <a:xfrm>
            <a:off x="4582889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24"/>
          <p:cNvSpPr txBox="1">
            <a:spLocks noGrp="1"/>
          </p:cNvSpPr>
          <p:nvPr>
            <p:ph type="body" idx="7"/>
          </p:nvPr>
        </p:nvSpPr>
        <p:spPr>
          <a:xfrm>
            <a:off x="8457749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24"/>
          <p:cNvSpPr txBox="1">
            <a:spLocks noGrp="1"/>
          </p:cNvSpPr>
          <p:nvPr>
            <p:ph type="body" idx="8"/>
          </p:nvPr>
        </p:nvSpPr>
        <p:spPr>
          <a:xfrm>
            <a:off x="8457749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24"/>
          <p:cNvSpPr>
            <a:spLocks noGrp="1"/>
          </p:cNvSpPr>
          <p:nvPr>
            <p:ph type="pic" idx="9"/>
          </p:nvPr>
        </p:nvSpPr>
        <p:spPr>
          <a:xfrm>
            <a:off x="8530775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24"/>
          <p:cNvSpPr txBox="1">
            <a:spLocks noGrp="1"/>
          </p:cNvSpPr>
          <p:nvPr>
            <p:ph type="body" idx="13"/>
          </p:nvPr>
        </p:nvSpPr>
        <p:spPr>
          <a:xfrm>
            <a:off x="155577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4"/>
          </p:nvPr>
        </p:nvSpPr>
        <p:spPr>
          <a:xfrm>
            <a:off x="155577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>
            <a:spLocks noGrp="1"/>
          </p:cNvSpPr>
          <p:nvPr>
            <p:ph type="pic" idx="15"/>
          </p:nvPr>
        </p:nvSpPr>
        <p:spPr>
          <a:xfrm>
            <a:off x="228603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24"/>
          <p:cNvSpPr txBox="1">
            <a:spLocks noGrp="1"/>
          </p:cNvSpPr>
          <p:nvPr>
            <p:ph type="body" idx="16"/>
          </p:nvPr>
        </p:nvSpPr>
        <p:spPr>
          <a:xfrm>
            <a:off x="4509863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body" idx="17"/>
          </p:nvPr>
        </p:nvSpPr>
        <p:spPr>
          <a:xfrm>
            <a:off x="4509863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>
            <a:spLocks noGrp="1"/>
          </p:cNvSpPr>
          <p:nvPr>
            <p:ph type="pic" idx="18"/>
          </p:nvPr>
        </p:nvSpPr>
        <p:spPr>
          <a:xfrm>
            <a:off x="4582889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6" name="Google Shape;156;p24"/>
          <p:cNvSpPr txBox="1">
            <a:spLocks noGrp="1"/>
          </p:cNvSpPr>
          <p:nvPr>
            <p:ph type="body" idx="19"/>
          </p:nvPr>
        </p:nvSpPr>
        <p:spPr>
          <a:xfrm>
            <a:off x="8457749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body" idx="20"/>
          </p:nvPr>
        </p:nvSpPr>
        <p:spPr>
          <a:xfrm>
            <a:off x="8457749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24"/>
          <p:cNvSpPr>
            <a:spLocks noGrp="1"/>
          </p:cNvSpPr>
          <p:nvPr>
            <p:ph type="pic" idx="21"/>
          </p:nvPr>
        </p:nvSpPr>
        <p:spPr>
          <a:xfrm>
            <a:off x="8530775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  <p15:guide id="2" orient="horz" pos="288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лан развития стартапа">
  <p:cSld name="План развития стартапа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5"/>
          <p:cNvSpPr txBox="1"/>
          <p:nvPr/>
        </p:nvSpPr>
        <p:spPr>
          <a:xfrm>
            <a:off x="122466" y="142426"/>
            <a:ext cx="337303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План развития стартапа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5"/>
          <p:cNvSpPr txBox="1">
            <a:spLocks noGrp="1"/>
          </p:cNvSpPr>
          <p:nvPr>
            <p:ph type="body" idx="1"/>
          </p:nvPr>
        </p:nvSpPr>
        <p:spPr>
          <a:xfrm>
            <a:off x="155574" y="723900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Аннотация">
  <p:cSld name="Аннотация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5"/>
          <p:cNvSpPr txBox="1"/>
          <p:nvPr/>
        </p:nvSpPr>
        <p:spPr>
          <a:xfrm>
            <a:off x="65316" y="104326"/>
            <a:ext cx="16420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Аннотация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1866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body" idx="2"/>
          </p:nvPr>
        </p:nvSpPr>
        <p:spPr>
          <a:xfrm>
            <a:off x="5461000" y="3181350"/>
            <a:ext cx="274955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body" idx="3"/>
          </p:nvPr>
        </p:nvSpPr>
        <p:spPr>
          <a:xfrm>
            <a:off x="8549625" y="3181350"/>
            <a:ext cx="33185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body" idx="4"/>
          </p:nvPr>
        </p:nvSpPr>
        <p:spPr>
          <a:xfrm>
            <a:off x="762001" y="800100"/>
            <a:ext cx="47053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body" idx="5"/>
          </p:nvPr>
        </p:nvSpPr>
        <p:spPr>
          <a:xfrm>
            <a:off x="7239001" y="800100"/>
            <a:ext cx="43624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/>
              <a:buChar char="•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body" idx="6"/>
          </p:nvPr>
        </p:nvSpPr>
        <p:spPr>
          <a:xfrm>
            <a:off x="27520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1819275" y="1733550"/>
            <a:ext cx="8839200" cy="230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/>
          <p:nvPr/>
        </p:nvSpPr>
        <p:spPr>
          <a:xfrm>
            <a:off x="1676400" y="4273550"/>
            <a:ext cx="324537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lang="ru-RU" sz="1800" b="0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Технологическое направление:</a:t>
            </a:r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2"/>
          </p:nvPr>
        </p:nvSpPr>
        <p:spPr>
          <a:xfrm>
            <a:off x="4829174" y="4356100"/>
            <a:ext cx="5864226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  <a:defRPr sz="18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требительский сегмент – сектор рынка B2C">
  <p:cSld name="Потребительский сегмент – сектор рынка B2C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7"/>
          <p:cNvSpPr txBox="1"/>
          <p:nvPr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Потребительский сегмент – сектор рынка </a:t>
            </a:r>
            <a:r>
              <a:rPr lang="ru-RU" sz="2400" b="1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B2C</a:t>
            </a:r>
            <a:endParaRPr sz="2400" b="1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17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требительский сегмент – сектор рынка B2B">
  <p:cSld name="Потребительский сегмент – сектор рынка B2B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8"/>
          <p:cNvSpPr txBox="1"/>
          <p:nvPr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Потребительский сегмент – сектор рынка </a:t>
            </a:r>
            <a:r>
              <a:rPr lang="ru-RU" sz="2400" b="1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B2B</a:t>
            </a:r>
            <a:endParaRPr sz="2400" b="1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8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ешение - как продукт решает проблему">
  <p:cSld name="решение - как продукт решает проблему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0"/>
          <p:cNvSpPr txBox="1"/>
          <p:nvPr/>
        </p:nvSpPr>
        <p:spPr>
          <a:xfrm>
            <a:off x="236766" y="142426"/>
            <a:ext cx="735586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Решение: как продукт решает проблему потребителя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oogle Shape;46;p20"/>
          <p:cNvGrpSpPr/>
          <p:nvPr/>
        </p:nvGrpSpPr>
        <p:grpSpPr>
          <a:xfrm>
            <a:off x="8169449" y="1152666"/>
            <a:ext cx="3430587" cy="799529"/>
            <a:chOff x="12846343" y="747950"/>
            <a:chExt cx="3430587" cy="799529"/>
          </a:xfrm>
        </p:grpSpPr>
        <p:sp>
          <p:nvSpPr>
            <p:cNvPr id="47" name="Google Shape;47;p20"/>
            <p:cNvSpPr/>
            <p:nvPr/>
          </p:nvSpPr>
          <p:spPr>
            <a:xfrm>
              <a:off x="12846343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Преимущества, выгоды (gains)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48" name="Google Shape;48;p20"/>
            <p:cNvSpPr/>
            <p:nvPr/>
          </p:nvSpPr>
          <p:spPr>
            <a:xfrm>
              <a:off x="12846344" y="1062731"/>
              <a:ext cx="3096906" cy="4847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Результаты и преимущества продукта, которые желает получить потребитель</a:t>
              </a:r>
              <a:endParaRPr/>
            </a:p>
          </p:txBody>
        </p:sp>
      </p:grpSp>
      <p:grpSp>
        <p:nvGrpSpPr>
          <p:cNvPr id="3" name="Google Shape;49;p20"/>
          <p:cNvGrpSpPr/>
          <p:nvPr/>
        </p:nvGrpSpPr>
        <p:grpSpPr>
          <a:xfrm>
            <a:off x="263525" y="1150769"/>
            <a:ext cx="3430587" cy="1263511"/>
            <a:chOff x="4380706" y="747950"/>
            <a:chExt cx="3430587" cy="1263511"/>
          </a:xfrm>
        </p:grpSpPr>
        <p:sp>
          <p:nvSpPr>
            <p:cNvPr id="50" name="Google Shape;50;p20"/>
            <p:cNvSpPr/>
            <p:nvPr/>
          </p:nvSpPr>
          <p:spPr>
            <a:xfrm>
              <a:off x="4380706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Проблемы, боли (pains)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51" name="Google Shape;51;p20"/>
            <p:cNvSpPr/>
            <p:nvPr/>
          </p:nvSpPr>
          <p:spPr>
            <a:xfrm>
              <a:off x="4380706" y="1088131"/>
              <a:ext cx="3387974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Что мешает потребителю выполнять свои задачи?</a:t>
              </a:r>
              <a:endParaRPr sz="9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Что волнует потребителя до, во время и после выполнения задачи?</a:t>
              </a:r>
              <a:endParaRPr sz="9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Не желательные свойства продукта, препятствия?</a:t>
              </a:r>
              <a:endParaRPr/>
            </a:p>
          </p:txBody>
        </p:sp>
      </p:grpSp>
      <p:grpSp>
        <p:nvGrpSpPr>
          <p:cNvPr id="4" name="Google Shape;52;p20"/>
          <p:cNvGrpSpPr/>
          <p:nvPr/>
        </p:nvGrpSpPr>
        <p:grpSpPr>
          <a:xfrm>
            <a:off x="4216487" y="1150769"/>
            <a:ext cx="3430587" cy="1043062"/>
            <a:chOff x="8497887" y="747950"/>
            <a:chExt cx="3430587" cy="1043062"/>
          </a:xfrm>
        </p:grpSpPr>
        <p:sp>
          <p:nvSpPr>
            <p:cNvPr id="53" name="Google Shape;53;p20"/>
            <p:cNvSpPr/>
            <p:nvPr/>
          </p:nvSpPr>
          <p:spPr>
            <a:xfrm>
              <a:off x="8497887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Потребности/задачи/работы (jobs)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54" name="Google Shape;54;p20"/>
            <p:cNvSpPr/>
            <p:nvPr/>
          </p:nvSpPr>
          <p:spPr>
            <a:xfrm>
              <a:off x="8497887" y="1075431"/>
              <a:ext cx="3430587" cy="7155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Какие задачи потребителя решает продукт?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Для чего потребитель покупает продукт?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Какие потребности закрывает?</a:t>
              </a:r>
              <a:endParaRPr/>
            </a:p>
          </p:txBody>
        </p:sp>
      </p:grpSp>
      <p:pic>
        <p:nvPicPr>
          <p:cNvPr id="55" name="Google Shape;5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475" y="755610"/>
            <a:ext cx="385230" cy="3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89742" y="757507"/>
            <a:ext cx="275165" cy="3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08107" y="786082"/>
            <a:ext cx="351364" cy="351364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20"/>
          <p:cNvSpPr/>
          <p:nvPr/>
        </p:nvSpPr>
        <p:spPr>
          <a:xfrm>
            <a:off x="371474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0"/>
          <p:cNvSpPr/>
          <p:nvPr/>
        </p:nvSpPr>
        <p:spPr>
          <a:xfrm>
            <a:off x="4308001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0"/>
          <p:cNvSpPr/>
          <p:nvPr/>
        </p:nvSpPr>
        <p:spPr>
          <a:xfrm>
            <a:off x="8244528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1"/>
          </p:nvPr>
        </p:nvSpPr>
        <p:spPr>
          <a:xfrm>
            <a:off x="36195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body" idx="2"/>
          </p:nvPr>
        </p:nvSpPr>
        <p:spPr>
          <a:xfrm>
            <a:off x="43053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body" idx="3"/>
          </p:nvPr>
        </p:nvSpPr>
        <p:spPr>
          <a:xfrm>
            <a:off x="82296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енностное предложение">
  <p:cSld name="Ценностное предложение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21"/>
          <p:cNvSpPr txBox="1"/>
          <p:nvPr/>
        </p:nvSpPr>
        <p:spPr>
          <a:xfrm>
            <a:off x="122466" y="142426"/>
            <a:ext cx="370415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Ценностное предложение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1"/>
          <p:cNvSpPr txBox="1">
            <a:spLocks noGrp="1"/>
          </p:cNvSpPr>
          <p:nvPr>
            <p:ph type="body" idx="1"/>
          </p:nvPr>
        </p:nvSpPr>
        <p:spPr>
          <a:xfrm>
            <a:off x="174173" y="740454"/>
            <a:ext cx="7812313" cy="1233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2"/>
          </p:nvPr>
        </p:nvSpPr>
        <p:spPr>
          <a:xfrm>
            <a:off x="302789" y="3545114"/>
            <a:ext cx="4007953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Что есть сейчас?">
  <p:cSld name="Что есть сейчас?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3"/>
          <p:cNvSpPr txBox="1"/>
          <p:nvPr/>
        </p:nvSpPr>
        <p:spPr>
          <a:xfrm>
            <a:off x="122466" y="142426"/>
            <a:ext cx="23653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Что есть сейчас?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3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9159876" cy="1337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body" idx="2"/>
          </p:nvPr>
        </p:nvSpPr>
        <p:spPr>
          <a:xfrm>
            <a:off x="155575" y="3016250"/>
            <a:ext cx="4073525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4" r:id="rId2"/>
    <p:sldLayoutId id="2147483657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"/>
          <p:cNvSpPr txBox="1">
            <a:spLocks noGrp="1"/>
          </p:cNvSpPr>
          <p:nvPr>
            <p:ph type="body" idx="1"/>
          </p:nvPr>
        </p:nvSpPr>
        <p:spPr>
          <a:xfrm>
            <a:off x="1819275" y="1733550"/>
            <a:ext cx="8839200" cy="230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0"/>
              </a:spcBef>
            </a:pPr>
            <a:r>
              <a:rPr lang="ru-RU" sz="4800" dirty="0">
                <a:latin typeface="Roboto" charset="0"/>
                <a:ea typeface="Roboto" charset="0"/>
              </a:rPr>
              <a:t>Гидрофобные материалы. Состав для стеклянных поверхностей "</a:t>
            </a:r>
            <a:r>
              <a:rPr lang="ru-RU" sz="4800" dirty="0" err="1" smtClean="0">
                <a:latin typeface="Roboto" charset="0"/>
                <a:ea typeface="Roboto" charset="0"/>
              </a:rPr>
              <a:t>Aqua</a:t>
            </a:r>
            <a:r>
              <a:rPr lang="en-US" sz="4800" dirty="0" smtClean="0">
                <a:latin typeface="Roboto" charset="0"/>
                <a:ea typeface="Roboto" charset="0"/>
              </a:rPr>
              <a:t>G</a:t>
            </a:r>
            <a:r>
              <a:rPr lang="ru-RU" sz="4800" dirty="0" err="1" smtClean="0">
                <a:latin typeface="Roboto" charset="0"/>
                <a:ea typeface="Roboto" charset="0"/>
              </a:rPr>
              <a:t>uard</a:t>
            </a:r>
            <a:r>
              <a:rPr lang="ru-RU" sz="4800" dirty="0">
                <a:latin typeface="Roboto" charset="0"/>
                <a:ea typeface="Roboto" charset="0"/>
              </a:rPr>
              <a:t>"</a:t>
            </a:r>
            <a:endParaRPr sz="4800" dirty="0">
              <a:latin typeface="Roboto" charset="0"/>
              <a:ea typeface="Roboto" charset="0"/>
            </a:endParaRPr>
          </a:p>
        </p:txBody>
      </p:sp>
      <p:sp>
        <p:nvSpPr>
          <p:cNvPr id="168" name="Google Shape;168;p1"/>
          <p:cNvSpPr txBox="1">
            <a:spLocks noGrp="1"/>
          </p:cNvSpPr>
          <p:nvPr>
            <p:ph type="body" idx="2"/>
          </p:nvPr>
        </p:nvSpPr>
        <p:spPr>
          <a:xfrm>
            <a:off x="4829173" y="4356099"/>
            <a:ext cx="5932611" cy="440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ru-RU" sz="1600" dirty="0">
                <a:latin typeface="+mn-lt"/>
                <a:ea typeface="Roboto" charset="0"/>
              </a:rPr>
              <a:t>ТЕХНОЛОГИИ ПОЛУЧЕНИЯ И ОБРАБОТКИ КОНСТРУКЦИОННЫХ </a:t>
            </a:r>
            <a:r>
              <a:rPr lang="ru-RU" sz="1600" dirty="0" smtClean="0">
                <a:latin typeface="+mn-lt"/>
                <a:ea typeface="Roboto" charset="0"/>
              </a:rPr>
              <a:t>НАНОМАТЕРИАЛОВ</a:t>
            </a:r>
            <a:endParaRPr sz="1600" dirty="0">
              <a:latin typeface="+mn-lt"/>
              <a:ea typeface="Roboto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"/>
          <p:cNvSpPr txBox="1">
            <a:spLocks noGrp="1"/>
          </p:cNvSpPr>
          <p:nvPr>
            <p:ph type="body" idx="1"/>
          </p:nvPr>
        </p:nvSpPr>
        <p:spPr>
          <a:xfrm>
            <a:off x="161275" y="3670300"/>
            <a:ext cx="2159894" cy="240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ru-RU" sz="2000" dirty="0" smtClean="0">
                <a:latin typeface="+mn-lt"/>
                <a:cs typeface="Times New Roman" pitchFamily="18" charset="0"/>
              </a:rPr>
              <a:t>Автосервисы, </a:t>
            </a:r>
            <a:r>
              <a:rPr lang="ru-RU" sz="2000" dirty="0" err="1" smtClean="0">
                <a:latin typeface="+mn-lt"/>
                <a:cs typeface="Times New Roman" pitchFamily="18" charset="0"/>
              </a:rPr>
              <a:t>детейлинговые</a:t>
            </a:r>
            <a:r>
              <a:rPr lang="ru-RU" sz="2000" dirty="0" smtClean="0">
                <a:latin typeface="+mn-lt"/>
                <a:cs typeface="Times New Roman" pitchFamily="18" charset="0"/>
              </a:rPr>
              <a:t> центры, автомойки.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174" name="Google Shape;174;p2"/>
          <p:cNvSpPr txBox="1">
            <a:spLocks noGrp="1"/>
          </p:cNvSpPr>
          <p:nvPr>
            <p:ph type="body" idx="2"/>
          </p:nvPr>
        </p:nvSpPr>
        <p:spPr>
          <a:xfrm>
            <a:off x="5767501" y="3515554"/>
            <a:ext cx="2968536" cy="2941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spcBef>
                <a:spcPts val="0"/>
              </a:spcBef>
              <a:buFont typeface="Noto Sans Symbols"/>
              <a:buAutoNum type="arabicPeriod"/>
            </a:pPr>
            <a:r>
              <a:rPr lang="ru-RU" sz="2000" dirty="0" smtClean="0">
                <a:latin typeface="+mn-lt"/>
                <a:cs typeface="Times New Roman" pitchFamily="18" charset="0"/>
              </a:rPr>
              <a:t>Производство оригинального средства  для </a:t>
            </a:r>
            <a:r>
              <a:rPr lang="ru-RU" sz="2000" dirty="0" err="1" smtClean="0">
                <a:latin typeface="+mn-lt"/>
                <a:cs typeface="Times New Roman" pitchFamily="18" charset="0"/>
              </a:rPr>
              <a:t>гидрофобизации</a:t>
            </a:r>
            <a:r>
              <a:rPr lang="ru-RU" sz="2000" dirty="0" smtClean="0">
                <a:latin typeface="+mn-lt"/>
                <a:cs typeface="Times New Roman" pitchFamily="18" charset="0"/>
              </a:rPr>
              <a:t> стекол (AquaGuard) превосходящего по своим свойствам отечественные аналоги  на 27%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endParaRPr dirty="0"/>
          </a:p>
        </p:txBody>
      </p:sp>
      <p:sp>
        <p:nvSpPr>
          <p:cNvPr id="175" name="Google Shape;175;p2"/>
          <p:cNvSpPr txBox="1">
            <a:spLocks noGrp="1"/>
          </p:cNvSpPr>
          <p:nvPr>
            <p:ph type="body" idx="3"/>
          </p:nvPr>
        </p:nvSpPr>
        <p:spPr>
          <a:xfrm>
            <a:off x="8915400" y="3501487"/>
            <a:ext cx="3056206" cy="240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</a:pPr>
            <a:r>
              <a:rPr lang="ru-RU" sz="2000" dirty="0" smtClean="0">
                <a:latin typeface="+mn-lt"/>
                <a:cs typeface="Times New Roman" pitchFamily="18" charset="0"/>
              </a:rPr>
              <a:t>Автомобильная и</a:t>
            </a:r>
          </a:p>
          <a:p>
            <a:pPr marL="22860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</a:pPr>
            <a:r>
              <a:rPr lang="ru-RU" sz="2000" dirty="0" smtClean="0">
                <a:latin typeface="+mn-lt"/>
                <a:cs typeface="Times New Roman" pitchFamily="18" charset="0"/>
              </a:rPr>
              <a:t>бытовая области.</a:t>
            </a:r>
            <a:endParaRPr sz="2000" dirty="0">
              <a:latin typeface="+mn-lt"/>
              <a:cs typeface="Times New Roman" pitchFamily="18" charset="0"/>
            </a:endParaRPr>
          </a:p>
        </p:txBody>
      </p:sp>
      <p:sp>
        <p:nvSpPr>
          <p:cNvPr id="176" name="Google Shape;176;p2"/>
          <p:cNvSpPr txBox="1">
            <a:spLocks noGrp="1"/>
          </p:cNvSpPr>
          <p:nvPr>
            <p:ph type="body" idx="4"/>
          </p:nvPr>
        </p:nvSpPr>
        <p:spPr>
          <a:xfrm>
            <a:off x="761999" y="800100"/>
            <a:ext cx="5216769" cy="1830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latin typeface="+mn-lt"/>
                <a:cs typeface="Times New Roman" pitchFamily="18" charset="0"/>
              </a:rPr>
              <a:t>Проект направлен на реализацию оригинального средства для </a:t>
            </a:r>
            <a:r>
              <a:rPr lang="ru-RU" sz="2000" dirty="0" err="1" smtClean="0">
                <a:latin typeface="+mn-lt"/>
                <a:cs typeface="Times New Roman" pitchFamily="18" charset="0"/>
              </a:rPr>
              <a:t>гидрофобизации</a:t>
            </a:r>
            <a:r>
              <a:rPr lang="ru-RU" sz="2000" dirty="0" smtClean="0">
                <a:latin typeface="+mn-lt"/>
                <a:cs typeface="Times New Roman" pitchFamily="18" charset="0"/>
              </a:rPr>
              <a:t> стекол - AquaGuard.  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177" name="Google Shape;177;p2"/>
          <p:cNvSpPr txBox="1">
            <a:spLocks noGrp="1"/>
          </p:cNvSpPr>
          <p:nvPr>
            <p:ph type="body" idx="5"/>
          </p:nvPr>
        </p:nvSpPr>
        <p:spPr>
          <a:xfrm>
            <a:off x="6667500" y="800100"/>
            <a:ext cx="4933951" cy="17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 smtClean="0">
                <a:latin typeface="+mn-lt"/>
                <a:cs typeface="Times New Roman" pitchFamily="18" charset="0"/>
              </a:rPr>
              <a:t>Разработать состав в виде лака, для придания стеклянным поверхностям водоотталкивающих свойств.</a:t>
            </a:r>
            <a:endParaRPr sz="2000" dirty="0">
              <a:latin typeface="+mn-lt"/>
              <a:cs typeface="Times New Roman" pitchFamily="18" charset="0"/>
            </a:endParaRPr>
          </a:p>
          <a:p>
            <a:pPr marL="285750" lvl="0" indent="-1968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178" name="Google Shape;178;p2"/>
          <p:cNvSpPr txBox="1">
            <a:spLocks noGrp="1"/>
          </p:cNvSpPr>
          <p:nvPr>
            <p:ph type="body" idx="6"/>
          </p:nvPr>
        </p:nvSpPr>
        <p:spPr>
          <a:xfrm>
            <a:off x="2813538" y="3670300"/>
            <a:ext cx="2307101" cy="240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39700">
              <a:spcBef>
                <a:spcPts val="0"/>
              </a:spcBef>
              <a:buNone/>
            </a:pPr>
            <a:r>
              <a:rPr lang="ru-RU" sz="2000" dirty="0" smtClean="0">
                <a:latin typeface="+mn-lt"/>
                <a:cs typeface="Times New Roman" pitchFamily="18" charset="0"/>
              </a:rPr>
              <a:t>Клининговые </a:t>
            </a:r>
          </a:p>
          <a:p>
            <a:pPr marL="228600" lvl="0" indent="-139700">
              <a:spcBef>
                <a:spcPts val="0"/>
              </a:spcBef>
              <a:buNone/>
            </a:pPr>
            <a:r>
              <a:rPr lang="ru-RU" sz="2000" dirty="0" smtClean="0">
                <a:latin typeface="+mn-lt"/>
                <a:cs typeface="Times New Roman" pitchFamily="18" charset="0"/>
              </a:rPr>
              <a:t>агентства,</a:t>
            </a:r>
          </a:p>
          <a:p>
            <a:pPr marL="228600" lvl="0" indent="-139700">
              <a:spcBef>
                <a:spcPts val="0"/>
              </a:spcBef>
              <a:buNone/>
            </a:pPr>
            <a:r>
              <a:rPr lang="ru-RU" sz="2000" dirty="0" smtClean="0">
                <a:latin typeface="+mn-lt"/>
                <a:cs typeface="Times New Roman" pitchFamily="18" charset="0"/>
              </a:rPr>
              <a:t>автомобилисты,</a:t>
            </a:r>
          </a:p>
          <a:p>
            <a:pPr marL="228600" lvl="0" indent="-139700">
              <a:spcBef>
                <a:spcPts val="0"/>
              </a:spcBef>
              <a:buNone/>
            </a:pPr>
            <a:r>
              <a:rPr lang="ru-RU" sz="2000" dirty="0" smtClean="0">
                <a:latin typeface="+mn-lt"/>
                <a:cs typeface="Times New Roman" pitchFamily="18" charset="0"/>
              </a:rPr>
              <a:t>домохозяйки. </a:t>
            </a:r>
            <a:endParaRPr sz="2000" dirty="0">
              <a:latin typeface="+mn-lt"/>
              <a:cs typeface="Times New Roman" pitchFamily="18" charset="0"/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5795637" y="2822872"/>
            <a:ext cx="2542526" cy="350542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Ожидаемые результаты</a:t>
            </a:r>
            <a:endParaRPr sz="1600" b="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915400" y="2822872"/>
            <a:ext cx="2780315" cy="342586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Область применения</a:t>
            </a:r>
            <a:endParaRPr sz="1600" b="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"/>
          <p:cNvSpPr txBox="1"/>
          <p:nvPr/>
        </p:nvSpPr>
        <p:spPr>
          <a:xfrm>
            <a:off x="57150" y="704850"/>
            <a:ext cx="73045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Цель:</a:t>
            </a:r>
            <a:endParaRPr sz="180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2" name="Google Shape;182;p2"/>
          <p:cNvCxnSpPr/>
          <p:nvPr/>
        </p:nvCxnSpPr>
        <p:spPr>
          <a:xfrm>
            <a:off x="166007" y="625025"/>
            <a:ext cx="11644993" cy="0"/>
          </a:xfrm>
          <a:prstGeom prst="straightConnector1">
            <a:avLst/>
          </a:prstGeom>
          <a:noFill/>
          <a:ln w="12700" cap="flat" cmpd="sng">
            <a:solidFill>
              <a:srgbClr val="2867A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3" name="Google Shape;183;p2"/>
          <p:cNvCxnSpPr/>
          <p:nvPr/>
        </p:nvCxnSpPr>
        <p:spPr>
          <a:xfrm>
            <a:off x="155575" y="2667230"/>
            <a:ext cx="11644993" cy="0"/>
          </a:xfrm>
          <a:prstGeom prst="straightConnector1">
            <a:avLst/>
          </a:prstGeom>
          <a:noFill/>
          <a:ln w="12700" cap="flat" cmpd="sng">
            <a:solidFill>
              <a:srgbClr val="2867A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4" name="Google Shape;184;p2"/>
          <p:cNvSpPr txBox="1"/>
          <p:nvPr/>
        </p:nvSpPr>
        <p:spPr>
          <a:xfrm>
            <a:off x="5686879" y="704850"/>
            <a:ext cx="93968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Задачи:</a:t>
            </a:r>
            <a:endParaRPr sz="180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"/>
          <p:cNvSpPr/>
          <p:nvPr/>
        </p:nvSpPr>
        <p:spPr>
          <a:xfrm>
            <a:off x="155575" y="2797472"/>
            <a:ext cx="2542526" cy="350542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Целевая аудитория</a:t>
            </a:r>
            <a:endParaRPr sz="1600" b="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"/>
          <p:cNvSpPr txBox="1"/>
          <p:nvPr/>
        </p:nvSpPr>
        <p:spPr>
          <a:xfrm>
            <a:off x="194653" y="3306093"/>
            <a:ext cx="128046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О</a:t>
            </a:r>
            <a:r>
              <a:rPr lang="ru-RU" sz="1800" dirty="0" smtClean="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сновная</a:t>
            </a:r>
            <a:r>
              <a:rPr lang="ru-RU" sz="1800" dirty="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800" dirty="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"/>
          <p:cNvSpPr txBox="1"/>
          <p:nvPr/>
        </p:nvSpPr>
        <p:spPr>
          <a:xfrm>
            <a:off x="2900535" y="3292025"/>
            <a:ext cx="21372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</a:t>
            </a:r>
            <a:r>
              <a:rPr lang="ru-RU" sz="1800" dirty="0" smtClean="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отенциальная</a:t>
            </a:r>
            <a:r>
              <a:rPr lang="ru-RU" sz="1800" dirty="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800" dirty="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"/>
          <p:cNvSpPr txBox="1">
            <a:spLocks noGrp="1"/>
          </p:cNvSpPr>
          <p:nvPr>
            <p:ph type="body" idx="1"/>
          </p:nvPr>
        </p:nvSpPr>
        <p:spPr>
          <a:xfrm>
            <a:off x="155575" y="723901"/>
            <a:ext cx="4535695" cy="2464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sz="2400" dirty="0" smtClean="0">
                <a:latin typeface="+mn-lt"/>
              </a:rPr>
              <a:t>Ухудшение видимости во время дождя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sz="2400" dirty="0">
              <a:latin typeface="+mn-l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sz="2400" dirty="0" smtClean="0">
                <a:latin typeface="+mn-lt"/>
              </a:rPr>
              <a:t>Обледенение автомобильного стекла 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sz="2400" dirty="0">
              <a:latin typeface="+mn-l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sz="2400" dirty="0" smtClean="0">
                <a:latin typeface="+mn-lt"/>
              </a:rPr>
              <a:t>Загрязнения и разводы на стеклах и зеркалах</a:t>
            </a:r>
            <a:endParaRPr sz="2400" dirty="0">
              <a:latin typeface="+mn-lt"/>
            </a:endParaRP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sz="1400" dirty="0"/>
          </a:p>
        </p:txBody>
      </p:sp>
      <p:sp>
        <p:nvSpPr>
          <p:cNvPr id="193" name="Google Shape;193;p3"/>
          <p:cNvSpPr txBox="1">
            <a:spLocks noGrp="1"/>
          </p:cNvSpPr>
          <p:nvPr>
            <p:ph type="body" idx="2"/>
          </p:nvPr>
        </p:nvSpPr>
        <p:spPr>
          <a:xfrm>
            <a:off x="0" y="3713869"/>
            <a:ext cx="12192000" cy="2926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ru-RU" sz="2400" dirty="0" smtClean="0">
                <a:latin typeface="+mn-lt"/>
              </a:rPr>
              <a:t>“Во время дождя риск появления аварийной ситуации на дороге увеличивается на 27%, а время реакции в условиях пониженной видимости на неожиданно возникшее препятствие в среднем увеличивается на 0,6 – 0,7 с. Поэтому актуальным является вопрос улучшения видимости водителя во время дождя. Кроме этого водяная пленка на поверхности автомобиля, является причиной его обледенения в зимний период. В то же время современные водоотталкивающие средства для стекол не обеспечивают ожидаемого эффекта, не обладают долговечностью и устойчивостью"</a:t>
            </a:r>
            <a:endParaRPr sz="2400" dirty="0">
              <a:latin typeface="+mn-lt"/>
            </a:endParaRP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dirty="0"/>
          </a:p>
        </p:txBody>
      </p:sp>
      <p:grpSp>
        <p:nvGrpSpPr>
          <p:cNvPr id="194" name="Google Shape;194;p3"/>
          <p:cNvGrpSpPr/>
          <p:nvPr/>
        </p:nvGrpSpPr>
        <p:grpSpPr>
          <a:xfrm>
            <a:off x="53977" y="3383423"/>
            <a:ext cx="11753850" cy="391101"/>
            <a:chOff x="53977" y="3383423"/>
            <a:chExt cx="11753850" cy="391101"/>
          </a:xfrm>
        </p:grpSpPr>
        <p:sp>
          <p:nvSpPr>
            <p:cNvPr id="195" name="Google Shape;195;p3"/>
            <p:cNvSpPr txBox="1"/>
            <p:nvPr/>
          </p:nvSpPr>
          <p:spPr>
            <a:xfrm>
              <a:off x="53977" y="3405192"/>
              <a:ext cx="31924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Подтверждение актуальности: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6" name="Google Shape;196;p3"/>
            <p:cNvCxnSpPr/>
            <p:nvPr/>
          </p:nvCxnSpPr>
          <p:spPr>
            <a:xfrm>
              <a:off x="162834" y="3383423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8" name="Группа 7"/>
          <p:cNvGrpSpPr/>
          <p:nvPr/>
        </p:nvGrpSpPr>
        <p:grpSpPr>
          <a:xfrm>
            <a:off x="4753156" y="155275"/>
            <a:ext cx="4201063" cy="3071004"/>
            <a:chOff x="608405" y="5937043"/>
            <a:chExt cx="7164078" cy="5030382"/>
          </a:xfrm>
        </p:grpSpPr>
        <p:pic>
          <p:nvPicPr>
            <p:cNvPr id="9" name="Picture 3" descr="C:\Users\Артем\Desktop\Zamyorzlo-lobovoe-steklo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08405" y="8505469"/>
              <a:ext cx="3699165" cy="246195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" name="Picture 4" descr="C:\Users\Артем\Desktop\097ee9919df9cef08f27ee536bc6759f.jpg"/>
            <p:cNvPicPr>
              <a:picLocks noChangeAspect="1" noChangeArrowheads="1"/>
            </p:cNvPicPr>
            <p:nvPr/>
          </p:nvPicPr>
          <p:blipFill>
            <a:blip r:embed="rId4"/>
            <a:srcRect l="53584" t="13516" r="4212" b="1939"/>
            <a:stretch>
              <a:fillRect/>
            </a:stretch>
          </p:blipFill>
          <p:spPr bwMode="auto">
            <a:xfrm>
              <a:off x="4384964" y="5938576"/>
              <a:ext cx="3387519" cy="502417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1" name="Picture 5" descr="C:\Users\Артем\Desktop\1579147566_1-2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12949" y="5937043"/>
              <a:ext cx="3682721" cy="248625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pic>
        <p:nvPicPr>
          <p:cNvPr id="12" name="Picture 9" descr="https://sun9-55.userapi.com/impg/mlVCOixzMHH4Sle3248o3SwKKpmGuWIXfDgcjQ/xOygPhI0YqY.jpg?size=960x720&amp;quality=96&amp;sign=ccefba2540b9a7574c9ce662692f72da&amp;type=album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988060" y="163270"/>
            <a:ext cx="2351469" cy="14757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7" descr="https://sun9-18.userapi.com/impg/F2jo0p1lVHhOk4dZW5rJ8OEJwbdyDn_2-WOHpg/gRf9KMTHzHI.jpg?size=1406x999&amp;quality=96&amp;sign=f4ea64b71f98acf737528f9537999d4b&amp;type=album"/>
          <p:cNvPicPr>
            <a:picLocks noChangeAspect="1" noChangeArrowheads="1"/>
          </p:cNvPicPr>
          <p:nvPr/>
        </p:nvPicPr>
        <p:blipFill>
          <a:blip r:embed="rId7"/>
          <a:srcRect b="16300"/>
          <a:stretch>
            <a:fillRect/>
          </a:stretch>
        </p:blipFill>
        <p:spPr bwMode="auto">
          <a:xfrm>
            <a:off x="8988724" y="1662573"/>
            <a:ext cx="2372265" cy="155508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2400" dirty="0" smtClean="0">
                <a:latin typeface="+mn-lt"/>
              </a:rPr>
              <a:t>Основными представителями потребительского сегмента являются: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n-lt"/>
              </a:rPr>
              <a:t>Женщины-домохозяйки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n-lt"/>
              </a:rPr>
              <a:t>Женщины и мужчины с личным автотранспортом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dirty="0"/>
          </a:p>
        </p:txBody>
      </p:sp>
      <p:pic>
        <p:nvPicPr>
          <p:cNvPr id="3" name="Picture 2" descr="C:\Users\Артем\Desktop\клининг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1671" y="2729668"/>
            <a:ext cx="4825260" cy="3333750"/>
          </a:xfrm>
          <a:prstGeom prst="rect">
            <a:avLst/>
          </a:prstGeom>
          <a:noFill/>
        </p:spPr>
      </p:pic>
      <p:pic>
        <p:nvPicPr>
          <p:cNvPr id="4" name="Picture 5" descr="C:\Users\Артем\Desktop\0fe247b5b3a7f04cdeef69b0bd7137c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1530" y="2763259"/>
            <a:ext cx="5278137" cy="33001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"/>
          <p:cNvSpPr txBox="1">
            <a:spLocks noGrp="1"/>
          </p:cNvSpPr>
          <p:nvPr>
            <p:ph type="body" idx="1"/>
          </p:nvPr>
        </p:nvSpPr>
        <p:spPr>
          <a:xfrm>
            <a:off x="0" y="780170"/>
            <a:ext cx="8088094" cy="3679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+mn-lt"/>
                <a:cs typeface="Times New Roman" pitchFamily="18" charset="0"/>
              </a:rPr>
              <a:t>Автосервисы/Автомастерские: Автостекло34, </a:t>
            </a:r>
            <a:r>
              <a:rPr lang="en-US" sz="2000" dirty="0" smtClean="0">
                <a:latin typeface="+mn-lt"/>
                <a:cs typeface="Times New Roman" pitchFamily="18" charset="0"/>
              </a:rPr>
              <a:t>FIT SERVICE</a:t>
            </a:r>
            <a:r>
              <a:rPr lang="ru-RU" sz="2000" dirty="0" smtClean="0">
                <a:latin typeface="+mn-lt"/>
                <a:cs typeface="Times New Roman" pitchFamily="18" charset="0"/>
              </a:rPr>
              <a:t>, </a:t>
            </a:r>
            <a:r>
              <a:rPr lang="en-US" sz="2000" dirty="0" smtClean="0">
                <a:latin typeface="+mn-lt"/>
                <a:cs typeface="Times New Roman" pitchFamily="18" charset="0"/>
              </a:rPr>
              <a:t>Jack Cars</a:t>
            </a:r>
            <a:r>
              <a:rPr lang="ru-RU" sz="2000" dirty="0" smtClean="0">
                <a:latin typeface="+mn-lt"/>
                <a:cs typeface="Times New Roman" pitchFamily="18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+mn-lt"/>
                <a:cs typeface="Times New Roman" pitchFamily="18" charset="0"/>
              </a:rPr>
              <a:t>Автомойки: Автоблеск 34, </a:t>
            </a:r>
            <a:r>
              <a:rPr lang="en-US" sz="2000" dirty="0" smtClean="0">
                <a:latin typeface="+mn-lt"/>
                <a:cs typeface="Times New Roman" pitchFamily="18" charset="0"/>
              </a:rPr>
              <a:t>Aqua Express, Aqualand, </a:t>
            </a:r>
            <a:r>
              <a:rPr lang="ru-RU" sz="2000" dirty="0" smtClean="0">
                <a:latin typeface="+mn-lt"/>
                <a:cs typeface="Times New Roman" pitchFamily="18" charset="0"/>
              </a:rPr>
              <a:t>Лейка;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+mn-lt"/>
                <a:cs typeface="Times New Roman" pitchFamily="18" charset="0"/>
              </a:rPr>
              <a:t>Клининговые </a:t>
            </a:r>
            <a:r>
              <a:rPr lang="ru-RU" sz="2000" dirty="0" err="1" smtClean="0">
                <a:latin typeface="+mn-lt"/>
                <a:cs typeface="Times New Roman" pitchFamily="18" charset="0"/>
              </a:rPr>
              <a:t>агенства</a:t>
            </a:r>
            <a:r>
              <a:rPr lang="ru-RU" sz="2000" dirty="0" smtClean="0">
                <a:latin typeface="+mn-lt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+mn-lt"/>
                <a:cs typeface="Times New Roman" pitchFamily="18" charset="0"/>
              </a:rPr>
              <a:t>Элоя</a:t>
            </a:r>
            <a:r>
              <a:rPr lang="ru-RU" sz="2000" dirty="0" smtClean="0">
                <a:latin typeface="+mn-lt"/>
                <a:cs typeface="Times New Roman" pitchFamily="18" charset="0"/>
              </a:rPr>
              <a:t> сервис, Капля, </a:t>
            </a:r>
            <a:r>
              <a:rPr lang="ru-RU" sz="2000" dirty="0" err="1" smtClean="0">
                <a:latin typeface="+mn-lt"/>
                <a:cs typeface="Times New Roman" pitchFamily="18" charset="0"/>
              </a:rPr>
              <a:t>Кристал</a:t>
            </a:r>
            <a:r>
              <a:rPr lang="ru-RU" sz="2000" dirty="0" smtClean="0">
                <a:latin typeface="+mn-lt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+mn-lt"/>
                <a:cs typeface="Times New Roman" pitchFamily="18" charset="0"/>
              </a:rPr>
              <a:t>клининг</a:t>
            </a:r>
            <a:r>
              <a:rPr lang="ru-RU" sz="2000" dirty="0" smtClean="0">
                <a:latin typeface="+mn-lt"/>
                <a:cs typeface="Times New Roman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err="1" smtClean="0">
                <a:latin typeface="+mn-lt"/>
                <a:cs typeface="Times New Roman" pitchFamily="18" charset="0"/>
              </a:rPr>
              <a:t>Детейлинговые</a:t>
            </a:r>
            <a:r>
              <a:rPr lang="ru-RU" sz="2000" dirty="0" smtClean="0">
                <a:latin typeface="+mn-lt"/>
                <a:cs typeface="Times New Roman" pitchFamily="18" charset="0"/>
              </a:rPr>
              <a:t> центры: </a:t>
            </a:r>
            <a:r>
              <a:rPr lang="en-US" sz="2000" dirty="0" smtClean="0">
                <a:latin typeface="+mn-lt"/>
                <a:cs typeface="Times New Roman" pitchFamily="18" charset="0"/>
              </a:rPr>
              <a:t>Mirror Cars Detailing, </a:t>
            </a:r>
            <a:r>
              <a:rPr lang="ru-RU" sz="2000" dirty="0" err="1" smtClean="0">
                <a:latin typeface="+mn-lt"/>
                <a:cs typeface="Times New Roman" pitchFamily="18" charset="0"/>
              </a:rPr>
              <a:t>Детейлинг</a:t>
            </a:r>
            <a:r>
              <a:rPr lang="ru-RU" sz="2000" dirty="0" smtClean="0">
                <a:latin typeface="+mn-lt"/>
                <a:cs typeface="Times New Roman" pitchFamily="18" charset="0"/>
              </a:rPr>
              <a:t> сам.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dirty="0"/>
          </a:p>
        </p:txBody>
      </p:sp>
      <p:pic>
        <p:nvPicPr>
          <p:cNvPr id="16386" name="Picture 2" descr="https://50.img.avito.st/image/1/1.xh8467a5avYOQqjzOISFNPtIbPyMyGI0iUho8oRCYPQ.d52vWPEcGpcF2FrnUgRQ0l6UDPSC1B-2SCEX8-ir34g"/>
          <p:cNvPicPr>
            <a:picLocks noChangeAspect="1" noChangeArrowheads="1"/>
          </p:cNvPicPr>
          <p:nvPr/>
        </p:nvPicPr>
        <p:blipFill>
          <a:blip r:embed="rId3"/>
          <a:srcRect b="31793"/>
          <a:stretch>
            <a:fillRect/>
          </a:stretch>
        </p:blipFill>
        <p:spPr bwMode="auto">
          <a:xfrm>
            <a:off x="8032651" y="3038707"/>
            <a:ext cx="3573193" cy="324955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388" name="Picture 4" descr="https://avatars.mds.yandex.net/get-altay/4547379/2a00000178ad6b275dcd4a4a5d58b920f8e5/XXX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93697" y="3024554"/>
            <a:ext cx="3597469" cy="326370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390" name="Picture 6" descr="https://81.img.avito.st/avatar/social/1024x1024/3994494081.jpg"/>
          <p:cNvPicPr>
            <a:picLocks noChangeAspect="1" noChangeArrowheads="1"/>
          </p:cNvPicPr>
          <p:nvPr/>
        </p:nvPicPr>
        <p:blipFill>
          <a:blip r:embed="rId5"/>
          <a:srcRect t="1266"/>
          <a:stretch>
            <a:fillRect/>
          </a:stretch>
        </p:blipFill>
        <p:spPr bwMode="auto">
          <a:xfrm>
            <a:off x="281354" y="2897945"/>
            <a:ext cx="3334044" cy="33621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sun9-31.userapi.com/impg/WnRCoKQEinCLeHgXxOBvjbbbBKhferH9FowYRQ/tLpONEVE9Og.jpg?size=1535x720&amp;quality=96&amp;sign=42028bf7a07d3fe84ba62c2a0c16f3ca&amp;type=album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CFF"/>
              </a:clrFrom>
              <a:clrTo>
                <a:srgbClr val="FEFCFF">
                  <a:alpha val="0"/>
                </a:srgbClr>
              </a:clrTo>
            </a:clrChange>
          </a:blip>
          <a:srcRect l="1148"/>
          <a:stretch>
            <a:fillRect/>
          </a:stretch>
        </p:blipFill>
        <p:spPr bwMode="auto">
          <a:xfrm>
            <a:off x="3220278" y="4290646"/>
            <a:ext cx="5247862" cy="2258952"/>
          </a:xfrm>
          <a:prstGeom prst="rect">
            <a:avLst/>
          </a:prstGeom>
          <a:noFill/>
        </p:spPr>
      </p:pic>
      <p:sp>
        <p:nvSpPr>
          <p:cNvPr id="211" name="Google Shape;211;p6"/>
          <p:cNvSpPr txBox="1">
            <a:spLocks noGrp="1"/>
          </p:cNvSpPr>
          <p:nvPr>
            <p:ph type="body" idx="1"/>
          </p:nvPr>
        </p:nvSpPr>
        <p:spPr>
          <a:xfrm>
            <a:off x="0" y="2236764"/>
            <a:ext cx="12191999" cy="2067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>
              <a:lnSpc>
                <a:spcPct val="150000"/>
              </a:lnSpc>
              <a:spcBef>
                <a:spcPts val="0"/>
              </a:spcBef>
            </a:pPr>
            <a:r>
              <a:rPr lang="ru-RU" sz="1800" dirty="0" smtClean="0">
                <a:latin typeface="+mn-lt"/>
              </a:rPr>
              <a:t>Продукт в пластиковой таре, емкостью 250 мл, снабженной распылителем для подачи состава.. Полимерный раствор является быстросохнущим. Присутствие в составе полимеров, обладающих гидрофобными свойствами обеспечивает поверхности стекла угол скатывания менее 50 градусов, что позволяет эффективно отталкивает воду, даже без обдува встречным потоком воздуха, а также обеспечивает </a:t>
            </a:r>
            <a:r>
              <a:rPr lang="ru-RU" sz="1800" dirty="0" err="1" smtClean="0">
                <a:latin typeface="+mn-lt"/>
              </a:rPr>
              <a:t>антиобледенительные</a:t>
            </a:r>
            <a:r>
              <a:rPr lang="ru-RU" sz="1800" dirty="0" smtClean="0">
                <a:latin typeface="+mn-lt"/>
              </a:rPr>
              <a:t> свойства поверхности.</a:t>
            </a:r>
            <a:endParaRPr sz="1800" dirty="0">
              <a:latin typeface="+mn-lt"/>
            </a:endParaRPr>
          </a:p>
        </p:txBody>
      </p:sp>
      <p:sp>
        <p:nvSpPr>
          <p:cNvPr id="212" name="Google Shape;212;p6"/>
          <p:cNvSpPr txBox="1">
            <a:spLocks noGrp="1"/>
          </p:cNvSpPr>
          <p:nvPr>
            <p:ph type="body" idx="2"/>
          </p:nvPr>
        </p:nvSpPr>
        <p:spPr>
          <a:xfrm>
            <a:off x="2898773" y="1121935"/>
            <a:ext cx="7651995" cy="713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ru-RU" sz="1800" dirty="0" smtClean="0">
                <a:latin typeface="+mn-lt"/>
              </a:rPr>
              <a:t>Состав в виде аэрозоля или раствора для нанесения водоотталкивающего покрытия на стеклянные или зеркальные поверхности.</a:t>
            </a:r>
          </a:p>
          <a:p>
            <a:pPr marL="0" lvl="0" indent="0">
              <a:spcBef>
                <a:spcPts val="0"/>
              </a:spcBef>
            </a:pPr>
            <a:endParaRPr dirty="0"/>
          </a:p>
        </p:txBody>
      </p:sp>
      <p:grpSp>
        <p:nvGrpSpPr>
          <p:cNvPr id="213" name="Google Shape;213;p6"/>
          <p:cNvGrpSpPr/>
          <p:nvPr/>
        </p:nvGrpSpPr>
        <p:grpSpPr>
          <a:xfrm>
            <a:off x="0" y="1870920"/>
            <a:ext cx="11753850" cy="376587"/>
            <a:chOff x="43542" y="3339877"/>
            <a:chExt cx="11753850" cy="376587"/>
          </a:xfrm>
        </p:grpSpPr>
        <p:sp>
          <p:nvSpPr>
            <p:cNvPr id="214" name="Google Shape;214;p6"/>
            <p:cNvSpPr txBox="1"/>
            <p:nvPr/>
          </p:nvSpPr>
          <p:spPr>
            <a:xfrm>
              <a:off x="43542" y="3347132"/>
              <a:ext cx="2165657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Описание продукта: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5" name="Google Shape;215;p6"/>
            <p:cNvCxnSpPr/>
            <p:nvPr/>
          </p:nvCxnSpPr>
          <p:spPr>
            <a:xfrm>
              <a:off x="152399" y="3339877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16" name="Google Shape;216;p6"/>
          <p:cNvGrpSpPr/>
          <p:nvPr/>
        </p:nvGrpSpPr>
        <p:grpSpPr>
          <a:xfrm>
            <a:off x="43542" y="1009226"/>
            <a:ext cx="11753850" cy="376587"/>
            <a:chOff x="43542" y="741820"/>
            <a:chExt cx="11753850" cy="376587"/>
          </a:xfrm>
        </p:grpSpPr>
        <p:sp>
          <p:nvSpPr>
            <p:cNvPr id="217" name="Google Shape;217;p6"/>
            <p:cNvSpPr txBox="1"/>
            <p:nvPr/>
          </p:nvSpPr>
          <p:spPr>
            <a:xfrm>
              <a:off x="43542" y="749075"/>
              <a:ext cx="277992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Тип результата / продукта:</a:t>
              </a:r>
              <a:endParaRPr sz="1800" dirty="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8" name="Google Shape;218;p6"/>
            <p:cNvCxnSpPr/>
            <p:nvPr/>
          </p:nvCxnSpPr>
          <p:spPr>
            <a:xfrm>
              <a:off x="152399" y="741820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pic>
        <p:nvPicPr>
          <p:cNvPr id="10" name="Picture 5" descr="C:\Users\Артем\Desktop\жижа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4080" t="5365" r="32894" b="5608"/>
          <a:stretch>
            <a:fillRect/>
          </a:stretch>
        </p:blipFill>
        <p:spPr bwMode="auto">
          <a:xfrm>
            <a:off x="2482013" y="4023359"/>
            <a:ext cx="766972" cy="2731149"/>
          </a:xfrm>
          <a:prstGeom prst="rect">
            <a:avLst/>
          </a:prstGeom>
          <a:noFill/>
        </p:spPr>
      </p:pic>
      <p:pic>
        <p:nvPicPr>
          <p:cNvPr id="11" name="Picture 2" descr="C:\Users\Артем\Desktop\машины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013" t="7243" r="46461" b="3290"/>
          <a:stretch>
            <a:fillRect/>
          </a:stretch>
        </p:blipFill>
        <p:spPr bwMode="auto">
          <a:xfrm>
            <a:off x="8416545" y="4206240"/>
            <a:ext cx="961761" cy="24845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"/>
          <p:cNvSpPr txBox="1">
            <a:spLocks noGrp="1"/>
          </p:cNvSpPr>
          <p:nvPr>
            <p:ph type="body" idx="1"/>
          </p:nvPr>
        </p:nvSpPr>
        <p:spPr>
          <a:xfrm>
            <a:off x="36195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74650" lvl="0" indent="-2857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n-lt"/>
              </a:rPr>
              <a:t>Ухудшение видимости во время дождя </a:t>
            </a:r>
          </a:p>
          <a:p>
            <a:pPr marL="374650" lvl="0" indent="-2857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Arial" panose="020B0604020202020204" pitchFamily="34" charset="0"/>
              <a:buChar char="•"/>
            </a:pPr>
            <a:endParaRPr lang="ru-RU" sz="2000" dirty="0" smtClean="0">
              <a:latin typeface="+mn-lt"/>
            </a:endParaRPr>
          </a:p>
          <a:p>
            <a:pPr marL="374650" lvl="0" indent="-2857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n-lt"/>
              </a:rPr>
              <a:t>Обледенение автомобильного стекла</a:t>
            </a:r>
          </a:p>
          <a:p>
            <a:pPr marL="374650" lvl="0" indent="-2857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Arial" panose="020B0604020202020204" pitchFamily="34" charset="0"/>
              <a:buChar char="•"/>
            </a:pPr>
            <a:endParaRPr lang="ru-RU" sz="2000" dirty="0">
              <a:latin typeface="+mn-lt"/>
            </a:endParaRPr>
          </a:p>
          <a:p>
            <a:pPr marL="374650" lvl="0" indent="-2857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n-lt"/>
              </a:rPr>
              <a:t>Продукты-конкуренты оставляют разводы, быстро </a:t>
            </a:r>
            <a:r>
              <a:rPr lang="ru-RU" sz="2000" dirty="0">
                <a:latin typeface="+mn-lt"/>
              </a:rPr>
              <a:t>стекают и не формируют защитный </a:t>
            </a:r>
            <a:r>
              <a:rPr lang="ru-RU" sz="2000" dirty="0" smtClean="0">
                <a:latin typeface="+mn-lt"/>
              </a:rPr>
              <a:t>слой. Эффективны </a:t>
            </a:r>
            <a:r>
              <a:rPr lang="ru-RU" sz="2000" dirty="0">
                <a:latin typeface="+mn-lt"/>
              </a:rPr>
              <a:t>только при определенной скорости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  <a:p>
            <a:pPr marL="374650" lvl="0" indent="-2857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Arial" panose="020B0604020202020204" pitchFamily="34" charset="0"/>
              <a:buChar char="•"/>
            </a:pPr>
            <a:endParaRPr lang="ru-RU" dirty="0" smtClean="0"/>
          </a:p>
        </p:txBody>
      </p:sp>
      <p:sp>
        <p:nvSpPr>
          <p:cNvPr id="224" name="Google Shape;224;p7"/>
          <p:cNvSpPr txBox="1">
            <a:spLocks noGrp="1"/>
          </p:cNvSpPr>
          <p:nvPr>
            <p:ph type="body" idx="2"/>
          </p:nvPr>
        </p:nvSpPr>
        <p:spPr>
          <a:xfrm>
            <a:off x="43053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74650" indent="-285750">
              <a:spcBef>
                <a:spcPts val="0"/>
              </a:spcBef>
            </a:pPr>
            <a:r>
              <a:rPr lang="ru-RU" sz="2000" dirty="0" smtClean="0">
                <a:latin typeface="+mn-lt"/>
              </a:rPr>
              <a:t>Улучшение видимости во время грозы</a:t>
            </a:r>
          </a:p>
          <a:p>
            <a:pPr marL="374650" indent="-285750">
              <a:spcBef>
                <a:spcPts val="0"/>
              </a:spcBef>
            </a:pPr>
            <a:endParaRPr lang="ru-RU" sz="2000" dirty="0" smtClean="0">
              <a:latin typeface="+mn-lt"/>
            </a:endParaRPr>
          </a:p>
          <a:p>
            <a:pPr marL="374650" indent="-285750">
              <a:spcBef>
                <a:spcPts val="0"/>
              </a:spcBef>
            </a:pPr>
            <a:r>
              <a:rPr lang="ru-RU" sz="2000" dirty="0" smtClean="0">
                <a:latin typeface="+mn-lt"/>
              </a:rPr>
              <a:t>Уменьшенное загрязнение автомобильного стекла</a:t>
            </a:r>
          </a:p>
          <a:p>
            <a:pPr marL="374650" indent="-285750">
              <a:spcBef>
                <a:spcPts val="0"/>
              </a:spcBef>
            </a:pPr>
            <a:endParaRPr lang="ru-RU" sz="2000" dirty="0">
              <a:latin typeface="+mn-lt"/>
            </a:endParaRPr>
          </a:p>
          <a:p>
            <a:pPr marL="374650" indent="-285750">
              <a:spcBef>
                <a:spcPts val="0"/>
              </a:spcBef>
            </a:pPr>
            <a:r>
              <a:rPr lang="ru-RU" sz="2000" dirty="0" smtClean="0">
                <a:latin typeface="+mn-lt"/>
              </a:rPr>
              <a:t>Уменьшенная вероятность аварии </a:t>
            </a:r>
          </a:p>
          <a:p>
            <a:pPr marL="374650" indent="-285750">
              <a:spcBef>
                <a:spcPts val="0"/>
              </a:spcBef>
            </a:pPr>
            <a:endParaRPr dirty="0"/>
          </a:p>
        </p:txBody>
      </p:sp>
      <p:sp>
        <p:nvSpPr>
          <p:cNvPr id="225" name="Google Shape;225;p7"/>
          <p:cNvSpPr txBox="1">
            <a:spLocks noGrp="1"/>
          </p:cNvSpPr>
          <p:nvPr>
            <p:ph type="body" idx="3"/>
          </p:nvPr>
        </p:nvSpPr>
        <p:spPr>
          <a:xfrm>
            <a:off x="82296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746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Очевидным преимуществом является более надежный состав продукта, который защитит лобовое стекло автомобиля от любых погодных </a:t>
            </a:r>
            <a:r>
              <a:rPr lang="ru-RU" sz="2000" dirty="0" smtClean="0">
                <a:latin typeface="+mn-lt"/>
              </a:rPr>
              <a:t>условий</a:t>
            </a:r>
          </a:p>
          <a:p>
            <a:pPr marL="3746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ru-RU" sz="2000" dirty="0" smtClean="0">
              <a:latin typeface="+mn-lt"/>
            </a:endParaRPr>
          </a:p>
          <a:p>
            <a:pPr marL="3746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Превосходит по своим гидрофобным свойствам отечественные аналоги на 27</a:t>
            </a:r>
            <a:r>
              <a:rPr lang="ru-RU" sz="2000" dirty="0" smtClean="0">
                <a:latin typeface="+mn-lt"/>
              </a:rPr>
              <a:t>%</a:t>
            </a:r>
          </a:p>
          <a:p>
            <a:pPr marL="3746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ru-RU" sz="2000" dirty="0">
              <a:latin typeface="+mn-lt"/>
            </a:endParaRPr>
          </a:p>
          <a:p>
            <a:pPr marL="3746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Эффективен при статичном положении</a:t>
            </a:r>
          </a:p>
          <a:p>
            <a:pPr marL="3746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"/>
          <p:cNvSpPr txBox="1">
            <a:spLocks noGrp="1"/>
          </p:cNvSpPr>
          <p:nvPr>
            <p:ph type="body" idx="1"/>
          </p:nvPr>
        </p:nvSpPr>
        <p:spPr>
          <a:xfrm>
            <a:off x="174173" y="740454"/>
            <a:ext cx="11175998" cy="1393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0"/>
              </a:spcBef>
            </a:pPr>
            <a:r>
              <a:rPr lang="ru-RU" sz="1800" dirty="0" smtClean="0">
                <a:latin typeface="+mn-lt"/>
                <a:cs typeface="Times New Roman" pitchFamily="18" charset="0"/>
              </a:rPr>
              <a:t>Состав для стеклянных поверхностей "</a:t>
            </a:r>
            <a:r>
              <a:rPr lang="ru-RU" sz="1800" dirty="0" err="1" smtClean="0">
                <a:latin typeface="+mn-lt"/>
                <a:cs typeface="Times New Roman" pitchFamily="18" charset="0"/>
              </a:rPr>
              <a:t>Aquaguard</a:t>
            </a:r>
            <a:r>
              <a:rPr lang="ru-RU" sz="1800" dirty="0" smtClean="0">
                <a:latin typeface="+mn-lt"/>
                <a:cs typeface="Times New Roman" pitchFamily="18" charset="0"/>
              </a:rPr>
              <a:t>" помогает автолюбителям улучшить видимость во время дождя и, соответственно, сократить количество аварийных ситуаций, а также сделать вождение более комфортным. Так же состав, поможет домохозяйкам справиться с разводами на стеклопакетах и душевых кабинках.</a:t>
            </a:r>
            <a:endParaRPr sz="1800" dirty="0">
              <a:latin typeface="+mn-lt"/>
              <a:cs typeface="Times New Roman" pitchFamily="18" charset="0"/>
            </a:endParaRPr>
          </a:p>
        </p:txBody>
      </p:sp>
      <p:sp>
        <p:nvSpPr>
          <p:cNvPr id="231" name="Google Shape;231;p8"/>
          <p:cNvSpPr txBox="1">
            <a:spLocks noGrp="1"/>
          </p:cNvSpPr>
          <p:nvPr>
            <p:ph type="body" idx="2"/>
          </p:nvPr>
        </p:nvSpPr>
        <p:spPr>
          <a:xfrm>
            <a:off x="169643" y="2447778"/>
            <a:ext cx="12022357" cy="3713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-139700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>
                <a:latin typeface="+mn-lt"/>
                <a:cs typeface="Times New Roman" pitchFamily="18" charset="0"/>
              </a:rPr>
              <a:t>Более длительный период эксплуатации.</a:t>
            </a:r>
          </a:p>
          <a:p>
            <a:pPr marL="228600" indent="-139700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>
                <a:latin typeface="+mn-lt"/>
                <a:cs typeface="Times New Roman" pitchFamily="18" charset="0"/>
              </a:rPr>
              <a:t>Возможность отталкивать воду без движения автомобиля (препятствует образования льда, на поверхности неподвижного автомобиля).</a:t>
            </a:r>
          </a:p>
          <a:p>
            <a:pPr marL="228600" indent="-139700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>
                <a:latin typeface="+mn-lt"/>
                <a:cs typeface="Times New Roman" pitchFamily="18" charset="0"/>
              </a:rPr>
              <a:t>Продукт обладает более эффективными водоотталкивающими свойствами.</a:t>
            </a:r>
            <a:endParaRPr sz="1800" dirty="0">
              <a:latin typeface="+mn-lt"/>
              <a:cs typeface="Times New Roman" pitchFamily="18" charset="0"/>
            </a:endParaRPr>
          </a:p>
        </p:txBody>
      </p:sp>
      <p:grpSp>
        <p:nvGrpSpPr>
          <p:cNvPr id="2" name="Google Shape;232;p8"/>
          <p:cNvGrpSpPr/>
          <p:nvPr/>
        </p:nvGrpSpPr>
        <p:grpSpPr>
          <a:xfrm>
            <a:off x="0" y="2041853"/>
            <a:ext cx="11753850" cy="376587"/>
            <a:chOff x="53977" y="2759305"/>
            <a:chExt cx="11753850" cy="376587"/>
          </a:xfrm>
        </p:grpSpPr>
        <p:sp>
          <p:nvSpPr>
            <p:cNvPr id="233" name="Google Shape;233;p8"/>
            <p:cNvSpPr txBox="1"/>
            <p:nvPr/>
          </p:nvSpPr>
          <p:spPr>
            <a:xfrm>
              <a:off x="53977" y="2766560"/>
              <a:ext cx="42062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Ключевые конкурентные преимущества:</a:t>
              </a:r>
              <a:endParaRPr sz="1800" dirty="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34" name="Google Shape;234;p8"/>
            <p:cNvCxnSpPr/>
            <p:nvPr/>
          </p:nvCxnSpPr>
          <p:spPr>
            <a:xfrm>
              <a:off x="162834" y="2759305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pic>
        <p:nvPicPr>
          <p:cNvPr id="10242" name="Picture 2" descr="https://avatars.mds.yandex.net/i?id=b7ff112d91facdd6308c9f213086240c972276cb-10578163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5076" y="3756074"/>
            <a:ext cx="2672862" cy="2363372"/>
          </a:xfrm>
          <a:prstGeom prst="rect">
            <a:avLst/>
          </a:prstGeom>
          <a:noFill/>
        </p:spPr>
      </p:pic>
      <p:sp>
        <p:nvSpPr>
          <p:cNvPr id="10244" name="AutoShape 4" descr="https://dvd-auto.ru/800/600/https/pbs.twimg.com/media/EVWNgC2X0AM2Vy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6" name="AutoShape 6" descr="https://dvd-auto.ru/800/600/https/pbs.twimg.com/media/EVWNgC2X0AM2Vy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8" name="Picture 8" descr="https://sankt-peterburg.agexperts.ru/media/images/pages/typical2/%D0%9D%D0%B0%D0%BD%D0%B5%D1%81%D0%B5%D0%BD%D0%B8%D0%B5-%D0%90%D0%BD%D1%82%D0%B8%D0%B4%D0%BE%D0%B6%D0%B4%D1%8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27009" y="3868614"/>
            <a:ext cx="3655478" cy="2363373"/>
          </a:xfrm>
          <a:prstGeom prst="rect">
            <a:avLst/>
          </a:prstGeom>
          <a:noFill/>
        </p:spPr>
      </p:pic>
      <p:pic>
        <p:nvPicPr>
          <p:cNvPr id="10250" name="Picture 10" descr="https://avatars.mds.yandex.net/get-mpic/6217624/img_id8411635310573858608.jpeg/orig"/>
          <p:cNvPicPr>
            <a:picLocks noChangeAspect="1" noChangeArrowheads="1"/>
          </p:cNvPicPr>
          <p:nvPr/>
        </p:nvPicPr>
        <p:blipFill>
          <a:blip r:embed="rId5"/>
          <a:srcRect t="19152"/>
          <a:stretch>
            <a:fillRect/>
          </a:stretch>
        </p:blipFill>
        <p:spPr bwMode="auto">
          <a:xfrm>
            <a:off x="8454683" y="3854548"/>
            <a:ext cx="3443603" cy="2419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"/>
          <p:cNvSpPr txBox="1">
            <a:spLocks/>
          </p:cNvSpPr>
          <p:nvPr/>
        </p:nvSpPr>
        <p:spPr>
          <a:xfrm>
            <a:off x="238083" y="1116623"/>
            <a:ext cx="2241347" cy="3777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Детейлинговые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центры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Автомойки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Автосервисы/Автомастерские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Клининговые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агентства</a:t>
            </a:r>
            <a:endParaRPr kumimoji="0" lang="ru-RU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7090322" y="1211624"/>
            <a:ext cx="2060080" cy="1635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Взаимоотношения по типу «Консультант» </a:t>
            </a:r>
            <a:endParaRPr kumimoji="0" lang="ru-RU" sz="1100" b="0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Взаимоотношения по типу «Самообслуживание» </a:t>
            </a:r>
            <a:endParaRPr kumimoji="0" lang="ru-RU" sz="11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Текст 3"/>
          <p:cNvSpPr txBox="1">
            <a:spLocks/>
          </p:cNvSpPr>
          <p:nvPr/>
        </p:nvSpPr>
        <p:spPr>
          <a:xfrm>
            <a:off x="7090322" y="3342156"/>
            <a:ext cx="2060080" cy="16302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Автосервисы / Автомастерские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Автомойки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Детейлинговые центры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Клининговые агентства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Маркетплейсы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Собственный сайт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Текст 4"/>
          <p:cNvSpPr txBox="1">
            <a:spLocks/>
          </p:cNvSpPr>
          <p:nvPr/>
        </p:nvSpPr>
        <p:spPr>
          <a:xfrm>
            <a:off x="288053" y="5362474"/>
            <a:ext cx="5519909" cy="13372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Регистрация юридического лица –  5000р.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Аренда помещения – 50 000р </a:t>
            </a: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ru-RU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мес</a:t>
            </a:r>
            <a:endParaRPr kumimoji="0" lang="ru-RU" sz="105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Закупка оборудования – 300 000р.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Коммунальные услуги – 50 000 р</a:t>
            </a: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мес</a:t>
            </a:r>
            <a:endParaRPr kumimoji="0" lang="ru-RU" sz="105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Закупка сырья – 300 000 р/год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ЗП сотрудников – 2 000 000 р/год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Аутсорсинг – 700 000 р/год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Продвижение продукта – 500 000 р/год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Текст 5"/>
          <p:cNvSpPr txBox="1">
            <a:spLocks/>
          </p:cNvSpPr>
          <p:nvPr/>
        </p:nvSpPr>
        <p:spPr>
          <a:xfrm>
            <a:off x="5967374" y="5362474"/>
            <a:ext cx="5519730" cy="1337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Выручка от продаж автосервисам/автомастерским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Выручка от продаж </a:t>
            </a:r>
            <a:r>
              <a:rPr kumimoji="0" lang="ru-RU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автомойкам</a:t>
            </a:r>
            <a:endParaRPr kumimoji="0" lang="ru-RU" sz="105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Выручка от продаж </a:t>
            </a:r>
            <a:r>
              <a:rPr kumimoji="0" lang="ru-RU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детейлинговым</a:t>
            </a: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центрам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Выручка от продаж на </a:t>
            </a:r>
            <a:r>
              <a:rPr kumimoji="0" lang="ru-RU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маркетплейсах</a:t>
            </a: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Wildberries</a:t>
            </a: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Ozon</a:t>
            </a: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Яндекс.Маркет</a:t>
            </a: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Выручка от продаж с сайта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Выручка от продаж </a:t>
            </a:r>
            <a:r>
              <a:rPr kumimoji="0" lang="ru-RU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клининговым</a:t>
            </a: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агентством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Текст 6"/>
          <p:cNvSpPr txBox="1">
            <a:spLocks/>
          </p:cNvSpPr>
          <p:nvPr/>
        </p:nvSpPr>
        <p:spPr>
          <a:xfrm>
            <a:off x="9383819" y="1211624"/>
            <a:ext cx="2060080" cy="3760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Рынок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b2b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Автосервисы/Автомастерские: Автостекло34,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FIT SERVICE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Jack Cars.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Автомойки: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Автоблеск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34,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Aqua Express, </a:t>
            </a:r>
            <a:r>
              <a:rPr kumimoji="0" lang="en-US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Aqualand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Лейка.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Клининговые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агентства: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Элоя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сервис, Капля, </a:t>
            </a:r>
            <a:r>
              <a:rPr kumimoji="0" lang="ru-RU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Кристал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клининг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Детейлинговые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центры: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Mirror Cars Detailing, </a:t>
            </a:r>
            <a:r>
              <a:rPr kumimoji="0" lang="ru-RU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Детейлинг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сам.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Рынок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b2c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Женщины домохозяйки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Мужчины и женщины с личным автотранспортом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Текст 7"/>
          <p:cNvSpPr txBox="1">
            <a:spLocks/>
          </p:cNvSpPr>
          <p:nvPr/>
        </p:nvSpPr>
        <p:spPr>
          <a:xfrm>
            <a:off x="2623927" y="3199282"/>
            <a:ext cx="2060575" cy="17732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Материальные ресурсы: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Оборудование, реактивы, производственное место.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Человеческие ресурсы: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Директор, управляющий, инженер, аппаратчик, менеджер, </a:t>
            </a:r>
            <a:r>
              <a:rPr kumimoji="0" lang="ru-RU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аутсорсинг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ru-RU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маркетолог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бухгалтер,             </a:t>
            </a: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-специалист)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Финансовые ресурсы: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Кредиты, партнерские соглашения, личные средства.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Текст 8"/>
          <p:cNvSpPr txBox="1">
            <a:spLocks/>
          </p:cNvSpPr>
          <p:nvPr/>
        </p:nvSpPr>
        <p:spPr>
          <a:xfrm>
            <a:off x="4738467" y="1211624"/>
            <a:ext cx="2286016" cy="3760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Наше средство для </a:t>
            </a:r>
            <a:r>
              <a:rPr kumimoji="0" lang="ru-RU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гидрофобизации</a:t>
            </a: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стекол (</a:t>
            </a: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AquaGuard</a:t>
            </a: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), обеспечивая лучшую эффективность водоотталкивающего покрытия,  поможет партнерским сервисным центрам (</a:t>
            </a:r>
            <a:r>
              <a:rPr kumimoji="0" lang="ru-RU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клининговым</a:t>
            </a: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компаниям) оказывать более качественные услуги в сравнении с конкурентами, что в свою очередь приведет к   увеличению  притока клиентов и, возможно, цен на оказываемые услуги, а следовательно, поможет увеличить прибыль.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Tx/>
              <a:buNone/>
              <a:tabLst/>
              <a:defRPr/>
            </a:pP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Текст 9"/>
          <p:cNvSpPr txBox="1">
            <a:spLocks/>
          </p:cNvSpPr>
          <p:nvPr/>
        </p:nvSpPr>
        <p:spPr>
          <a:xfrm>
            <a:off x="2623927" y="1211732"/>
            <a:ext cx="2114540" cy="17017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Приобретение сырья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Организация процесса производства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Контроль качества продукта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Обратная связь с покупателем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Продвижение продукта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Партнерские взаимодействия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Участие в выставках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Маркетинг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679F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 и поддержка сайта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"/>
          <p:cNvSpPr txBox="1">
            <a:spLocks noGrp="1"/>
          </p:cNvSpPr>
          <p:nvPr>
            <p:ph type="body" idx="1"/>
          </p:nvPr>
        </p:nvSpPr>
        <p:spPr>
          <a:xfrm>
            <a:off x="155574" y="1364342"/>
            <a:ext cx="5940425" cy="4238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0"/>
              </a:spcBef>
              <a:buSzPts val="1400"/>
            </a:pPr>
            <a:r>
              <a:rPr lang="ru-RU" sz="2000" dirty="0">
                <a:latin typeface="+mn-lt"/>
              </a:rPr>
              <a:t>TRL 7: Прототип продукта может быть показан в реальных эксплуатационных </a:t>
            </a:r>
            <a:r>
              <a:rPr lang="ru-RU" sz="2000" dirty="0" smtClean="0">
                <a:latin typeface="+mn-lt"/>
              </a:rPr>
              <a:t>условиях</a:t>
            </a:r>
            <a:endParaRPr sz="2000" dirty="0">
              <a:latin typeface="+mn-lt"/>
            </a:endParaRPr>
          </a:p>
        </p:txBody>
      </p:sp>
      <p:sp>
        <p:nvSpPr>
          <p:cNvPr id="253" name="Google Shape;253;p10"/>
          <p:cNvSpPr txBox="1">
            <a:spLocks noGrp="1"/>
          </p:cNvSpPr>
          <p:nvPr>
            <p:ph type="body" idx="2"/>
          </p:nvPr>
        </p:nvSpPr>
        <p:spPr>
          <a:xfrm>
            <a:off x="6821713" y="1364344"/>
            <a:ext cx="4818743" cy="3991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+mn-lt"/>
              </a:rPr>
              <a:t>Полученные составы  </a:t>
            </a:r>
            <a:r>
              <a:rPr lang="ru-RU" sz="2000" dirty="0">
                <a:latin typeface="+mn-lt"/>
              </a:rPr>
              <a:t>с подтверждающими результатами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>
                <a:latin typeface="+mn-lt"/>
              </a:rPr>
              <a:t> Разработан дальнейший план по запуску первых образцов продукции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>
                <a:latin typeface="+mn-lt"/>
              </a:rPr>
              <a:t> Существуют предварительные договоренности с местной автомастерской  «Автостекло 34»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endParaRPr dirty="0"/>
          </a:p>
        </p:txBody>
      </p:sp>
      <p:grpSp>
        <p:nvGrpSpPr>
          <p:cNvPr id="3" name="Google Shape;254;p10"/>
          <p:cNvGrpSpPr/>
          <p:nvPr/>
        </p:nvGrpSpPr>
        <p:grpSpPr>
          <a:xfrm>
            <a:off x="6651624" y="749860"/>
            <a:ext cx="5192033" cy="405615"/>
            <a:chOff x="6651624" y="749860"/>
            <a:chExt cx="5192033" cy="405615"/>
          </a:xfrm>
        </p:grpSpPr>
        <p:sp>
          <p:nvSpPr>
            <p:cNvPr id="255" name="Google Shape;255;p10"/>
            <p:cNvSpPr txBox="1"/>
            <p:nvPr/>
          </p:nvSpPr>
          <p:spPr>
            <a:xfrm>
              <a:off x="6651624" y="786143"/>
              <a:ext cx="221342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Текущие результаты: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6" name="Google Shape;256;p10"/>
            <p:cNvCxnSpPr/>
            <p:nvPr/>
          </p:nvCxnSpPr>
          <p:spPr>
            <a:xfrm>
              <a:off x="6749143" y="749860"/>
              <a:ext cx="5094514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4" name="Google Shape;257;p10"/>
          <p:cNvGrpSpPr/>
          <p:nvPr/>
        </p:nvGrpSpPr>
        <p:grpSpPr>
          <a:xfrm>
            <a:off x="83005" y="749860"/>
            <a:ext cx="5859690" cy="405615"/>
            <a:chOff x="83005" y="749860"/>
            <a:chExt cx="5859690" cy="405615"/>
          </a:xfrm>
        </p:grpSpPr>
        <p:sp>
          <p:nvSpPr>
            <p:cNvPr id="258" name="Google Shape;258;p10"/>
            <p:cNvSpPr txBox="1"/>
            <p:nvPr/>
          </p:nvSpPr>
          <p:spPr>
            <a:xfrm>
              <a:off x="83005" y="786143"/>
              <a:ext cx="17720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Задел команды: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9" name="Google Shape;259;p10"/>
            <p:cNvCxnSpPr/>
            <p:nvPr/>
          </p:nvCxnSpPr>
          <p:spPr>
            <a:xfrm>
              <a:off x="195038" y="749860"/>
              <a:ext cx="5747657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pic>
        <p:nvPicPr>
          <p:cNvPr id="1026" name="Picture 2" descr="https://sun9-67.userapi.com/impf/jeHRceAgK1AuKZb5BwB5HkGRMxuh9xASDIj_WQ/9M7YkoDeaR4.jpg?size=1280x720&amp;quality=96&amp;sign=26c55259908a5122b15ac5378f1fe8aa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3" y="2013438"/>
            <a:ext cx="6746531" cy="407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150-1.userapi.com/impf/OdlQNpgLJV0D2GYkJhzXLVV1WDhhLqRazXaSfg/84FHM6FFpdA.jpg?size=1280x720&amp;quality=96&amp;sign=94cf0d241952370a063b3276436e011e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225" y="3754315"/>
            <a:ext cx="4582231" cy="257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2"/>
          <p:cNvSpPr txBox="1">
            <a:spLocks noGrp="1"/>
          </p:cNvSpPr>
          <p:nvPr>
            <p:ph type="body" idx="1"/>
          </p:nvPr>
        </p:nvSpPr>
        <p:spPr>
          <a:xfrm>
            <a:off x="155573" y="723900"/>
            <a:ext cx="10834479" cy="455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ru-RU" sz="2400" dirty="0" smtClean="0">
                <a:latin typeface="+mn-lt"/>
              </a:rPr>
              <a:t>Коммерческий план развития: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+mn-lt"/>
              </a:rPr>
              <a:t> Поиск новых партнеров (автосервисы, </a:t>
            </a:r>
            <a:r>
              <a:rPr lang="ru-RU" sz="2400" dirty="0" err="1" smtClean="0">
                <a:latin typeface="+mn-lt"/>
              </a:rPr>
              <a:t>детейлинговые</a:t>
            </a:r>
            <a:r>
              <a:rPr lang="ru-RU" sz="2400" dirty="0" smtClean="0">
                <a:latin typeface="+mn-lt"/>
              </a:rPr>
              <a:t> центры, </a:t>
            </a:r>
            <a:r>
              <a:rPr lang="ru-RU" sz="2400" dirty="0" err="1" smtClean="0">
                <a:latin typeface="+mn-lt"/>
              </a:rPr>
              <a:t>автомойки</a:t>
            </a:r>
            <a:r>
              <a:rPr lang="ru-RU" sz="2400" dirty="0" smtClean="0">
                <a:latin typeface="+mn-lt"/>
              </a:rPr>
              <a:t>) в Волгограде и других регионах РФ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+mn-lt"/>
              </a:rPr>
              <a:t> Налаживание отношений с </a:t>
            </a:r>
            <a:r>
              <a:rPr lang="ru-RU" sz="2400" dirty="0" err="1" smtClean="0">
                <a:latin typeface="+mn-lt"/>
              </a:rPr>
              <a:t>клининговыми</a:t>
            </a:r>
            <a:r>
              <a:rPr lang="ru-RU" sz="2400" dirty="0" smtClean="0">
                <a:latin typeface="+mn-lt"/>
              </a:rPr>
              <a:t> </a:t>
            </a:r>
            <a:r>
              <a:rPr lang="ru-RU" sz="2400" dirty="0" err="1" smtClean="0">
                <a:latin typeface="+mn-lt"/>
              </a:rPr>
              <a:t>агенствами</a:t>
            </a:r>
            <a:endParaRPr lang="ru-RU" sz="2400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+mn-lt"/>
              </a:rPr>
              <a:t> Выход на рынок </a:t>
            </a:r>
            <a:r>
              <a:rPr lang="en-US" sz="2400" dirty="0" smtClean="0">
                <a:latin typeface="+mn-lt"/>
              </a:rPr>
              <a:t>b2c</a:t>
            </a:r>
            <a:endParaRPr lang="ru-RU" sz="2400" dirty="0" smtClean="0">
              <a:latin typeface="+mn-lt"/>
            </a:endParaRPr>
          </a:p>
          <a:p>
            <a:r>
              <a:rPr lang="ru-RU" sz="2400" dirty="0" smtClean="0">
                <a:latin typeface="+mn-lt"/>
              </a:rPr>
              <a:t>Производственный план развития: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+mn-lt"/>
              </a:rPr>
              <a:t>Совершенствование </a:t>
            </a:r>
            <a:r>
              <a:rPr lang="ru-RU" sz="2400" dirty="0" smtClean="0">
                <a:latin typeface="+mn-lt"/>
              </a:rPr>
              <a:t>продукта по обратной связи с покупателем и потребителем нашего продукта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+mn-lt"/>
              </a:rPr>
              <a:t>Поиск </a:t>
            </a:r>
            <a:r>
              <a:rPr lang="ru-RU" sz="2400" dirty="0" smtClean="0">
                <a:latin typeface="+mn-lt"/>
              </a:rPr>
              <a:t>путей удешевления </a:t>
            </a:r>
            <a:r>
              <a:rPr lang="ru-RU" sz="2400" dirty="0" smtClean="0">
                <a:latin typeface="+mn-lt"/>
              </a:rPr>
              <a:t>продукта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+mn-lt"/>
              </a:rPr>
              <a:t>Создание производства </a:t>
            </a:r>
            <a:endParaRPr lang="ru-RU" sz="2400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1"/>
          <p:cNvSpPr txBox="1">
            <a:spLocks noGrp="1"/>
          </p:cNvSpPr>
          <p:nvPr>
            <p:ph type="body" idx="1"/>
          </p:nvPr>
        </p:nvSpPr>
        <p:spPr>
          <a:xfrm>
            <a:off x="895020" y="2661612"/>
            <a:ext cx="2740025" cy="566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ru-RU" b="1" dirty="0" smtClean="0">
                <a:solidFill>
                  <a:sysClr val="windowText" lastClr="000000"/>
                </a:solidFill>
                <a:latin typeface="+mn-lt"/>
                <a:cs typeface="Times New Roman" pitchFamily="18" charset="0"/>
              </a:rPr>
              <a:t>Интегратор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ru-RU" b="1" dirty="0" smtClean="0">
                <a:solidFill>
                  <a:sysClr val="windowText" lastClr="000000"/>
                </a:solidFill>
                <a:latin typeface="+mn-lt"/>
                <a:cs typeface="Times New Roman" pitchFamily="18" charset="0"/>
              </a:rPr>
              <a:t>Тыщенко Артем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dirty="0"/>
          </a:p>
        </p:txBody>
      </p:sp>
      <p:pic>
        <p:nvPicPr>
          <p:cNvPr id="21" name="Рисунок 20" descr="Рисунок2.jpg"/>
          <p:cNvPicPr>
            <a:picLocks noGrp="1" noChangeAspect="1"/>
          </p:cNvPicPr>
          <p:nvPr>
            <p:ph type="pic" idx="3"/>
          </p:nvPr>
        </p:nvPicPr>
        <p:blipFill>
          <a:blip r:embed="rId3"/>
          <a:srcRect t="2995" b="2995"/>
          <a:stretch>
            <a:fillRect/>
          </a:stretch>
        </p:blipFill>
        <p:spPr>
          <a:xfrm>
            <a:off x="968375" y="661988"/>
            <a:ext cx="1933575" cy="193357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1"/>
          <p:cNvSpPr txBox="1">
            <a:spLocks noGrp="1"/>
          </p:cNvSpPr>
          <p:nvPr>
            <p:ph type="body" idx="4"/>
          </p:nvPr>
        </p:nvSpPr>
        <p:spPr>
          <a:xfrm>
            <a:off x="4462157" y="4339274"/>
            <a:ext cx="2740025" cy="622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buClrTx/>
              <a:buSzTx/>
              <a:defRPr/>
            </a:pPr>
            <a:r>
              <a:rPr lang="ru-RU" sz="2900" b="1" dirty="0" smtClean="0">
                <a:solidFill>
                  <a:sysClr val="windowText" lastClr="000000"/>
                </a:solidFill>
                <a:latin typeface="+mn-lt"/>
                <a:cs typeface="Times New Roman" pitchFamily="18" charset="0"/>
              </a:rPr>
              <a:t>Лидер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ClrTx/>
              <a:buSzTx/>
              <a:defRPr/>
            </a:pPr>
            <a:r>
              <a:rPr lang="ru-RU" sz="2900" b="1" dirty="0" smtClean="0">
                <a:solidFill>
                  <a:sysClr val="windowText" lastClr="000000"/>
                </a:solidFill>
                <a:latin typeface="+mn-lt"/>
                <a:cs typeface="Times New Roman" pitchFamily="18" charset="0"/>
              </a:rPr>
              <a:t>Кусаковский Даниил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dirty="0"/>
          </a:p>
        </p:txBody>
      </p:sp>
      <p:pic>
        <p:nvPicPr>
          <p:cNvPr id="20" name="Рисунок 19" descr="Рисунок1.jpg"/>
          <p:cNvPicPr>
            <a:picLocks noGrp="1" noChangeAspect="1"/>
          </p:cNvPicPr>
          <p:nvPr>
            <p:ph type="pic" idx="6"/>
          </p:nvPr>
        </p:nvPicPr>
        <p:blipFill>
          <a:blip r:embed="rId4"/>
          <a:srcRect t="2305" b="2305"/>
          <a:stretch>
            <a:fillRect/>
          </a:stretch>
        </p:blipFill>
        <p:spPr>
          <a:xfrm>
            <a:off x="4535488" y="2314575"/>
            <a:ext cx="1933575" cy="1935163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1"/>
          <p:cNvSpPr txBox="1">
            <a:spLocks noGrp="1"/>
          </p:cNvSpPr>
          <p:nvPr>
            <p:ph type="body" idx="7"/>
          </p:nvPr>
        </p:nvSpPr>
        <p:spPr>
          <a:xfrm>
            <a:off x="8457749" y="2576223"/>
            <a:ext cx="2740025" cy="556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Tx/>
              <a:defRPr/>
            </a:pPr>
            <a:r>
              <a:rPr lang="ru-RU" b="1" dirty="0" smtClean="0">
                <a:solidFill>
                  <a:srgbClr val="000000"/>
                </a:solidFill>
                <a:latin typeface="+mn-lt"/>
                <a:cs typeface="Times New Roman" pitchFamily="18" charset="0"/>
                <a:sym typeface="Arial"/>
              </a:rPr>
              <a:t>Предприниматель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Tx/>
              <a:defRPr/>
            </a:pPr>
            <a:r>
              <a:rPr lang="ru-RU" b="1" dirty="0" smtClean="0">
                <a:solidFill>
                  <a:srgbClr val="000000"/>
                </a:solidFill>
                <a:latin typeface="+mn-lt"/>
                <a:cs typeface="Times New Roman" pitchFamily="18" charset="0"/>
                <a:sym typeface="Arial"/>
              </a:rPr>
              <a:t>Васильков Евгений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dirty="0"/>
          </a:p>
        </p:txBody>
      </p:sp>
      <p:pic>
        <p:nvPicPr>
          <p:cNvPr id="23" name="Рисунок 22" descr="Рисунок5.jpg"/>
          <p:cNvPicPr>
            <a:picLocks noGrp="1" noChangeAspect="1"/>
          </p:cNvPicPr>
          <p:nvPr>
            <p:ph type="pic" idx="9"/>
          </p:nvPr>
        </p:nvPicPr>
        <p:blipFill>
          <a:blip r:embed="rId5"/>
          <a:srcRect t="2902" b="2902"/>
          <a:stretch>
            <a:fillRect/>
          </a:stretch>
        </p:blipFill>
        <p:spPr>
          <a:xfrm>
            <a:off x="8531225" y="661988"/>
            <a:ext cx="1933575" cy="193357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1"/>
          <p:cNvSpPr txBox="1">
            <a:spLocks noGrp="1"/>
          </p:cNvSpPr>
          <p:nvPr>
            <p:ph type="body" idx="13"/>
          </p:nvPr>
        </p:nvSpPr>
        <p:spPr>
          <a:xfrm>
            <a:off x="863216" y="5693134"/>
            <a:ext cx="2740025" cy="683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Tx/>
              <a:defRPr/>
            </a:pPr>
            <a:r>
              <a:rPr lang="ru-RU" b="1" dirty="0" smtClean="0">
                <a:solidFill>
                  <a:srgbClr val="000000"/>
                </a:solidFill>
                <a:latin typeface="+mn-lt"/>
                <a:cs typeface="Times New Roman" pitchFamily="18" charset="0"/>
                <a:sym typeface="Arial"/>
              </a:rPr>
              <a:t>Администратор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Tx/>
              <a:defRPr/>
            </a:pPr>
            <a:r>
              <a:rPr lang="ru-RU" b="1" dirty="0" smtClean="0">
                <a:solidFill>
                  <a:srgbClr val="000000"/>
                </a:solidFill>
                <a:latin typeface="+mn-lt"/>
                <a:cs typeface="Times New Roman" pitchFamily="18" charset="0"/>
                <a:sym typeface="Arial"/>
              </a:rPr>
              <a:t>Архипов Владислав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dirty="0"/>
          </a:p>
        </p:txBody>
      </p:sp>
      <p:pic>
        <p:nvPicPr>
          <p:cNvPr id="22" name="Рисунок 21" descr="Рисунок3.jpg"/>
          <p:cNvPicPr>
            <a:picLocks noGrp="1" noChangeAspect="1"/>
          </p:cNvPicPr>
          <p:nvPr>
            <p:ph type="pic" idx="15"/>
          </p:nvPr>
        </p:nvPicPr>
        <p:blipFill>
          <a:blip r:embed="rId6"/>
          <a:srcRect t="2468" b="2468"/>
          <a:stretch>
            <a:fillRect/>
          </a:stretch>
        </p:blipFill>
        <p:spPr>
          <a:xfrm>
            <a:off x="936625" y="3795713"/>
            <a:ext cx="1933575" cy="1935162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1"/>
          <p:cNvSpPr txBox="1">
            <a:spLocks noGrp="1"/>
          </p:cNvSpPr>
          <p:nvPr>
            <p:ph type="body" idx="19"/>
          </p:nvPr>
        </p:nvSpPr>
        <p:spPr>
          <a:xfrm>
            <a:off x="8449797" y="5637663"/>
            <a:ext cx="3127302" cy="882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5875" lvl="0" indent="0">
              <a:lnSpc>
                <a:spcPct val="100000"/>
              </a:lnSpc>
              <a:buClrTx/>
              <a:buSzTx/>
              <a:defRPr/>
            </a:pPr>
            <a:r>
              <a:rPr lang="ru-RU" b="1" kern="1200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Производитель               Григорьева Юля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dirty="0"/>
          </a:p>
        </p:txBody>
      </p:sp>
      <p:pic>
        <p:nvPicPr>
          <p:cNvPr id="24" name="Рисунок 23" descr="Рисунок4.jpg"/>
          <p:cNvPicPr>
            <a:picLocks noGrp="1" noChangeAspect="1"/>
          </p:cNvPicPr>
          <p:nvPr>
            <p:ph type="pic" idx="21"/>
          </p:nvPr>
        </p:nvPicPr>
        <p:blipFill>
          <a:blip r:embed="rId7"/>
          <a:srcRect t="1293" b="1293"/>
          <a:stretch>
            <a:fillRect/>
          </a:stretch>
        </p:blipFill>
        <p:spPr>
          <a:xfrm>
            <a:off x="8531225" y="3795713"/>
            <a:ext cx="1933575" cy="1935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788</Words>
  <Application>Microsoft Office PowerPoint</Application>
  <PresentationFormat>Широкоэкранный</PresentationFormat>
  <Paragraphs>136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Roboto</vt:lpstr>
      <vt:lpstr>Noto Sans Symbols</vt:lpstr>
      <vt:lpstr>Calibri</vt:lpstr>
      <vt:lpstr>Arial</vt:lpstr>
      <vt:lpstr>Roboto Medium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19365</dc:creator>
  <cp:lastModifiedBy>vladislav.arkhipov2013@gmail.com</cp:lastModifiedBy>
  <cp:revision>25</cp:revision>
  <dcterms:created xsi:type="dcterms:W3CDTF">2023-10-17T11:47:57Z</dcterms:created>
  <dcterms:modified xsi:type="dcterms:W3CDTF">2023-12-14T18:14:02Z</dcterms:modified>
</cp:coreProperties>
</file>