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3"/>
  </p:notesMasterIdLst>
  <p:handoutMasterIdLst>
    <p:handoutMasterId r:id="rId14"/>
  </p:handoutMasterIdLst>
  <p:sldIdLst>
    <p:sldId id="260" r:id="rId6"/>
    <p:sldId id="295" r:id="rId7"/>
    <p:sldId id="304" r:id="rId8"/>
    <p:sldId id="297" r:id="rId9"/>
    <p:sldId id="300" r:id="rId10"/>
    <p:sldId id="301" r:id="rId11"/>
    <p:sldId id="303" r:id="rId1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2" d="100"/>
          <a:sy n="42" d="100"/>
        </p:scale>
        <p:origin x="97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9718928" cy="317178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0" dirty="0" err="1">
                <a:solidFill>
                  <a:srgbClr val="FFFFFF"/>
                </a:solidFill>
                <a:effectLst/>
                <a:latin typeface="Roboto Condensed" panose="020B0604020202020204" pitchFamily="2" charset="0"/>
              </a:rPr>
              <a:t>Тьюторство</a:t>
            </a:r>
            <a:r>
              <a:rPr lang="ru-RU" b="1" i="0" dirty="0">
                <a:solidFill>
                  <a:srgbClr val="FFFFFF"/>
                </a:solidFill>
                <a:effectLst/>
                <a:latin typeface="Roboto Condensed" panose="020B0604020202020204" pitchFamily="2" charset="0"/>
              </a:rPr>
              <a:t> в Арктике: дистанционное сопровождение научно-исследовательской деятельности школьников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379207"/>
            <a:ext cx="7400004" cy="2488447"/>
          </a:xfrm>
        </p:spPr>
        <p:txBody>
          <a:bodyPr/>
          <a:lstStyle/>
          <a:p>
            <a:r>
              <a:rPr lang="ru-RU" dirty="0"/>
              <a:t>Студенческое научное общество;</a:t>
            </a:r>
          </a:p>
          <a:p>
            <a:r>
              <a:rPr lang="ru-RU" dirty="0"/>
              <a:t>Северо-Восточный федеральный университет имени М.К. Аммосова (Якутск, Россия)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950553"/>
            <a:ext cx="18314924" cy="1135824"/>
          </a:xfrm>
        </p:spPr>
        <p:txBody>
          <a:bodyPr/>
          <a:lstStyle/>
          <a:p>
            <a:r>
              <a:rPr lang="ru-RU" sz="4000" dirty="0">
                <a:effectLst/>
                <a:ea typeface="Calibri" panose="020F0502020204030204" pitchFamily="34" charset="0"/>
              </a:rPr>
              <a:t>Развитие человеческого капитала является главным фактором инновационного экономического и социального прогресса Севера и Арктики.</a:t>
            </a:r>
            <a:endParaRPr lang="ru-RU" sz="54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3128" y="3913632"/>
            <a:ext cx="8793162" cy="5812980"/>
          </a:xfrm>
        </p:spPr>
        <p:txBody>
          <a:bodyPr/>
          <a:lstStyle/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3200" i="1" dirty="0">
                <a:effectLst/>
                <a:ea typeface="Calibri" panose="020F0502020204030204" pitchFamily="34" charset="0"/>
              </a:rPr>
              <a:t>Согласно национальному проект</a:t>
            </a:r>
            <a:r>
              <a:rPr lang="sah-RU" sz="3200" i="1" dirty="0">
                <a:effectLst/>
                <a:ea typeface="Calibri" panose="020F0502020204030204" pitchFamily="34" charset="0"/>
              </a:rPr>
              <a:t>у</a:t>
            </a:r>
            <a:r>
              <a:rPr lang="ru-RU" sz="3200" i="1" dirty="0">
                <a:effectLst/>
                <a:ea typeface="Calibri" panose="020F0502020204030204" pitchFamily="34" charset="0"/>
              </a:rPr>
              <a:t> «Образование» на 2019–2024 годы одной из приоритетных задач является достижение сопровождения и наставничества 70% обучающихся общеобразовательных организаций Российской Федерации, а также выявление и поддержка одаренных детей и молодежи.</a:t>
            </a:r>
          </a:p>
          <a:p>
            <a:pPr algn="ctr"/>
            <a:r>
              <a:rPr lang="ru-RU" sz="3200" dirty="0">
                <a:ea typeface="Calibri" panose="020F0502020204030204" pitchFamily="34" charset="0"/>
              </a:rPr>
              <a:t>Данный проект позволит охватить под </a:t>
            </a:r>
            <a:r>
              <a:rPr lang="ru-RU" sz="3200" dirty="0" err="1">
                <a:ea typeface="Calibri" panose="020F0502020204030204" pitchFamily="34" charset="0"/>
              </a:rPr>
              <a:t>тьюторское</a:t>
            </a:r>
            <a:r>
              <a:rPr lang="ru-RU" sz="3200" dirty="0">
                <a:ea typeface="Calibri" panose="020F0502020204030204" pitchFamily="34" charset="0"/>
              </a:rPr>
              <a:t> сопровождение учащихся северных и арктических школ Республики Саха (Якутия). Процесс будет сформирован на основе дистанционного образования.</a:t>
            </a:r>
            <a:endParaRPr lang="ru-RU" sz="3200" dirty="0">
              <a:effectLst/>
              <a:ea typeface="Calibri" panose="020F0502020204030204" pitchFamily="34" charset="0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>
              <a:effectLst/>
              <a:ea typeface="Calibri" panose="020F0502020204030204" pitchFamily="34" charset="0"/>
            </a:endParaRP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39210" y="3913632"/>
            <a:ext cx="9521762" cy="5812980"/>
          </a:xfrm>
        </p:spPr>
        <p:txBody>
          <a:bodyPr/>
          <a:lstStyle/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3200" i="1" dirty="0">
                <a:effectLst/>
                <a:ea typeface="Calibri" panose="020F0502020204030204" pitchFamily="34" charset="0"/>
              </a:rPr>
              <a:t>В федеральном государственном образовательном стандарте особое место отводится развитию гибких навыков (</a:t>
            </a:r>
            <a:r>
              <a:rPr lang="ru-RU" sz="3200" i="1" dirty="0" err="1">
                <a:effectLst/>
                <a:ea typeface="Calibri" panose="020F0502020204030204" pitchFamily="34" charset="0"/>
              </a:rPr>
              <a:t>soft</a:t>
            </a:r>
            <a:r>
              <a:rPr lang="ru-RU" sz="3200" i="1" dirty="0">
                <a:effectLst/>
                <a:ea typeface="Calibri" panose="020F0502020204030204" pitchFamily="34" charset="0"/>
              </a:rPr>
              <a:t> </a:t>
            </a:r>
            <a:r>
              <a:rPr lang="ru-RU" sz="3200" i="1" dirty="0" err="1">
                <a:effectLst/>
                <a:ea typeface="Calibri" panose="020F0502020204030204" pitchFamily="34" charset="0"/>
              </a:rPr>
              <a:t>skills</a:t>
            </a:r>
            <a:r>
              <a:rPr lang="ru-RU" sz="3200" i="1" dirty="0">
                <a:effectLst/>
                <a:ea typeface="Calibri" panose="020F0502020204030204" pitchFamily="34" charset="0"/>
              </a:rPr>
              <a:t>), к которым непосредственно относится проведение научных исследований. </a:t>
            </a:r>
          </a:p>
          <a:p>
            <a:pPr algn="ctr"/>
            <a:r>
              <a:rPr lang="ru-RU" sz="3200" dirty="0">
                <a:ea typeface="Calibri" panose="020F0502020204030204" pitchFamily="34" charset="0"/>
              </a:rPr>
              <a:t>Тьюторы-студенты будут дистанционно сопровождать научно-исследовательскую деятельность учащихся школ, расположенных на северных и </a:t>
            </a:r>
            <a:r>
              <a:rPr lang="ru-RU" sz="3200" dirty="0" err="1">
                <a:ea typeface="Calibri" panose="020F0502020204030204" pitchFamily="34" charset="0"/>
              </a:rPr>
              <a:t>акртических</a:t>
            </a:r>
            <a:r>
              <a:rPr lang="ru-RU" sz="3200" dirty="0">
                <a:ea typeface="Calibri" panose="020F0502020204030204" pitchFamily="34" charset="0"/>
              </a:rPr>
              <a:t> районах Республики Саха (Якутия). В рамках реализации проекта основной задачей будет выступать развитие у учащихся умений проводить исследования, применять научные методы и т.п.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i="1" dirty="0"/>
              <a:t>Основная проблема: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713800"/>
            <a:ext cx="8478013" cy="7554912"/>
          </a:xfrm>
        </p:spPr>
        <p:txBody>
          <a:bodyPr/>
          <a:lstStyle/>
          <a:p>
            <a:pPr algn="just"/>
            <a:r>
              <a:rPr lang="ru-RU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Ограничением для обеспечения равного доступа к образованию и внедрению новых практик в образовательные учреждения Севера и Арктики является сложная транспортная система, труднодоступность поселений. Расстояние от Якутска до центров северных улусов достигает до 4300 км. В 173 школы республики можно доехать только по автозимнику. Трудности, связанные с традиционным расселением потенциальных потребителей услуг, в том числе образовательных, преодолеваются только двумя путями. Первый – это строительство дорог, подвоз детей на автобусах, развитие пришкольных интернатов, пансионатов, что влечет за собой значительные расходы. И второй – противоположный вектор движения, когда при помощи новых технологий образование идет к человеку. 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687751" y="2713800"/>
            <a:ext cx="9649778" cy="7554912"/>
          </a:xfrm>
        </p:spPr>
        <p:txBody>
          <a:bodyPr/>
          <a:lstStyle/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30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Тьюторское</a:t>
            </a:r>
            <a:r>
              <a:rPr lang="ru-RU" sz="3000" dirty="0">
                <a:ea typeface="Calibri" panose="020F0502020204030204" pitchFamily="34" charset="0"/>
                <a:cs typeface="Times New Roman" panose="02020603050405020304" pitchFamily="18" charset="0"/>
              </a:rPr>
              <a:t> сопровождение научно-исследовательской деятельности учащихся</a:t>
            </a:r>
            <a:r>
              <a:rPr lang="ru-RU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возлагаются на классных руководителей, учителей-предметников. По нашему мнению, такой подход неэффективен: учитель (классный руководитель, предметник) в работе с учащимся никак не может совмещать две разные роли, он в основном остается в первом, привычном для него амплуа.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3000" dirty="0">
                <a:effectLst/>
                <a:ea typeface="Calibri" panose="020F0502020204030204" pitchFamily="34" charset="0"/>
              </a:rPr>
              <a:t>Как показывает практика, у многих выпускников школ</a:t>
            </a:r>
            <a:r>
              <a:rPr lang="sah-RU" sz="3000" dirty="0">
                <a:effectLst/>
                <a:ea typeface="Calibri" panose="020F0502020204030204" pitchFamily="34" charset="0"/>
              </a:rPr>
              <a:t> Севера и Арктики</a:t>
            </a:r>
            <a:r>
              <a:rPr lang="ru-RU" sz="3000" dirty="0">
                <a:effectLst/>
                <a:ea typeface="Calibri" panose="020F0502020204030204" pitchFamily="34" charset="0"/>
              </a:rPr>
              <a:t> выбор профессии происходит на интуитивном уровне, нередко под влиянием разных факторов и имеющихся стереотипов. По нашему видению, должно осуществляться «погружение» школьника в профессиональное направление, которое может быть достигнуто занятием научно-исследовательской деятельностью, сопровождаемой студентом-тьютором.</a:t>
            </a:r>
            <a:endParaRPr lang="ru-RU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0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i="1" dirty="0"/>
              <a:t>Почему существующих вариантов решения </a:t>
            </a:r>
            <a:br>
              <a:rPr lang="ru-RU" i="1" dirty="0"/>
            </a:br>
            <a:r>
              <a:rPr lang="ru-RU" i="1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28887"/>
            <a:ext cx="1151839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i="1" dirty="0"/>
              <a:t>Что мы предлагаем, уникальные преимущества нашего проекта.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82380"/>
            <a:ext cx="18424652" cy="7554912"/>
          </a:xfrm>
        </p:spPr>
        <p:txBody>
          <a:bodyPr/>
          <a:lstStyle/>
          <a:p>
            <a:pPr algn="just"/>
            <a:r>
              <a:rPr lang="sah-RU" sz="3000" dirty="0">
                <a:effectLst/>
                <a:ea typeface="Calibri" panose="020F0502020204030204" pitchFamily="34" charset="0"/>
              </a:rPr>
              <a:t>В рамках данной концепции предлагается формирование системы дистанционного наставничества в форме тьюторского сопровождения научно-исследовательской деятельности. </a:t>
            </a:r>
            <a:r>
              <a:rPr lang="ru-RU" sz="3000" dirty="0">
                <a:effectLst/>
                <a:ea typeface="Calibri" panose="020F0502020204030204" pitchFamily="34" charset="0"/>
              </a:rPr>
              <a:t>Специфические </a:t>
            </a:r>
            <a:r>
              <a:rPr lang="ru-RU" sz="3000" dirty="0" err="1">
                <a:effectLst/>
                <a:ea typeface="Calibri" panose="020F0502020204030204" pitchFamily="34" charset="0"/>
              </a:rPr>
              <a:t>природноклиматические</a:t>
            </a:r>
            <a:r>
              <a:rPr lang="ru-RU" sz="3000" dirty="0">
                <a:effectLst/>
                <a:ea typeface="Calibri" panose="020F0502020204030204" pitchFamily="34" charset="0"/>
              </a:rPr>
              <a:t> условия Севера и Арктики, национально-региональные образовательные особенности, транспортные сложности обуславливают необходимость внедрения данной практики в образовательный процесс. Во главу угла в работе со школьниками должен ставиться принцип персонализации – право обучающегося на поиск своей идентичности путем выбора видов, режима и темпа работы, выстраивания индивидуальных маршрутов развития. </a:t>
            </a:r>
          </a:p>
          <a:p>
            <a:pPr algn="just"/>
            <a:r>
              <a:rPr lang="ru-RU" sz="3000" dirty="0">
                <a:effectLst/>
                <a:ea typeface="Calibri" panose="020F0502020204030204" pitchFamily="34" charset="0"/>
              </a:rPr>
              <a:t>В этом вопросе большую роль должен занимать институт </a:t>
            </a:r>
            <a:r>
              <a:rPr lang="ru-RU" sz="3000" dirty="0" err="1">
                <a:effectLst/>
                <a:ea typeface="Calibri" panose="020F0502020204030204" pitchFamily="34" charset="0"/>
              </a:rPr>
              <a:t>тьюторства</a:t>
            </a:r>
            <a:r>
              <a:rPr lang="ru-RU" sz="3000" dirty="0">
                <a:effectLst/>
                <a:ea typeface="Calibri" panose="020F0502020204030204" pitchFamily="34" charset="0"/>
              </a:rPr>
              <a:t>, который необходимо сформировать на основе студенческих научных объединений организаций высшего образования. Нами предлагается модель тьютора-студента, увлеченно занимающегося наукой. Его главная миссия – привитие школьнику интереса к научно-исследовательской деятельности, привлечение к разработке научной темы по направлению, в процессе работы над которой у школьника должно происходить формирование профессиональной идентичности. Посредством популяризации определенного научного направления индивидуально для каждого школьника и привлечения к работе над конкретной научной темой возможным становится расширение его знаний в области будущей профессии, предварительное ознакомление с теоретической базой. Здесь основная цель сводится к получению им сведений о возможных путях продолжения обучения, осмыслению профессиональных интересов и склонностей, оценке возможностей, на основе которых должно быть принято ответственное решение.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i="1" dirty="0"/>
              <a:t>Текущие результаты: успешные кейсы, </a:t>
            </a:r>
            <a:r>
              <a:rPr lang="ru-RU" i="1" dirty="0"/>
              <a:t>научные статьи…</a:t>
            </a:r>
            <a:endParaRPr lang="ru-RU" sz="2800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804" y="2416620"/>
            <a:ext cx="18432491" cy="7554912"/>
          </a:xfrm>
        </p:spPr>
        <p:txBody>
          <a:bodyPr/>
          <a:lstStyle/>
          <a:p>
            <a:pPr algn="just"/>
            <a:r>
              <a:rPr lang="ru-RU" sz="2800" dirty="0"/>
              <a:t>Теоретическая база проекта была разработана в научных статьях лидера проекта: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Данилов И.А., Егорова Р.И. </a:t>
            </a:r>
            <a:r>
              <a:rPr lang="ru-RU" sz="2800" i="1" dirty="0" err="1"/>
              <a:t>Тьюторское</a:t>
            </a:r>
            <a:r>
              <a:rPr lang="ru-RU" sz="2800" i="1" dirty="0"/>
              <a:t> сопровождение научно-исследовательской деятельности школьника в условиях профильного обучения: цели, принципы, этапы</a:t>
            </a:r>
            <a:r>
              <a:rPr lang="ru-RU" sz="2800" dirty="0"/>
              <a:t> // Педагогика. Вопросы теории и практики. 2019. Т. 4. № 4. С. 20-25.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Данилов И.А., Егорова Р.И. </a:t>
            </a:r>
            <a:r>
              <a:rPr lang="ru-RU" sz="2800" i="1" dirty="0"/>
              <a:t>Опыт реализации </a:t>
            </a:r>
            <a:r>
              <a:rPr lang="ru-RU" sz="2800" i="1" dirty="0" err="1"/>
              <a:t>тьюторского</a:t>
            </a:r>
            <a:r>
              <a:rPr lang="ru-RU" sz="2800" i="1" dirty="0"/>
              <a:t> сопровождения научно-исследовательской деятельности школьников (на примере Республиканского лицея-интерната) // </a:t>
            </a:r>
            <a:r>
              <a:rPr lang="ru-RU" sz="2800" dirty="0"/>
              <a:t>Профессиональное самоопределение: современный аспект: сб. трудов ВНПК, посвященной памяти выдающегося российского учёного, </a:t>
            </a:r>
            <a:r>
              <a:rPr lang="ru-RU" sz="2800" dirty="0" err="1"/>
              <a:t>профориентолога</a:t>
            </a:r>
            <a:r>
              <a:rPr lang="ru-RU" sz="2800" dirty="0"/>
              <a:t>, профессора С.Н. Чистяковой. 2020. С. 143-145.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Данилов И.А., Никитина Н.Г. </a:t>
            </a:r>
            <a:r>
              <a:rPr lang="ru-RU" sz="2800" i="1" dirty="0"/>
              <a:t>Организация научно-исследовательской деятельности учащихся по культуре народа саха в процессе </a:t>
            </a:r>
            <a:r>
              <a:rPr lang="ru-RU" sz="2800" i="1" dirty="0" err="1"/>
              <a:t>тьюторского</a:t>
            </a:r>
            <a:r>
              <a:rPr lang="ru-RU" sz="2800" i="1" dirty="0"/>
              <a:t> сопровождения // </a:t>
            </a:r>
            <a:r>
              <a:rPr lang="ru-RU" sz="2800" dirty="0"/>
              <a:t>Человеческий капитал. 2020. № 12 (144). С. 237-245.</a:t>
            </a:r>
          </a:p>
          <a:p>
            <a:pPr algn="just"/>
            <a:r>
              <a:rPr lang="ru-RU" sz="2800" dirty="0"/>
              <a:t>Концепция была обсуждена в рамках сессии </a:t>
            </a:r>
            <a:r>
              <a:rPr lang="ru-RU" sz="2800" i="1" dirty="0"/>
              <a:t>«Человеческий капитал: молодые таланты Севера и Арктики»</a:t>
            </a:r>
            <a:r>
              <a:rPr lang="ru-RU" sz="2800" dirty="0"/>
              <a:t> I Молодежного Северного форума по устойчивому развитию (Якутск, сентябрь, 2020).</a:t>
            </a:r>
          </a:p>
          <a:p>
            <a:pPr algn="just"/>
            <a:r>
              <a:rPr lang="ru-RU" sz="2800" dirty="0"/>
              <a:t>Дистанционное </a:t>
            </a:r>
            <a:r>
              <a:rPr lang="ru-RU" sz="2800" dirty="0" err="1"/>
              <a:t>тьюторство</a:t>
            </a:r>
            <a:r>
              <a:rPr lang="ru-RU" sz="2800" dirty="0"/>
              <a:t> научно-исследовательской деятельности учащихся арктических школ было реализовано в рамках реализации федеральной программы </a:t>
            </a:r>
            <a:r>
              <a:rPr lang="ru-RU" sz="2800" i="1" dirty="0"/>
              <a:t>«Сириус. Лето: начни свой проект»</a:t>
            </a:r>
            <a:r>
              <a:rPr lang="ru-RU" sz="2800" dirty="0"/>
              <a:t>. </a:t>
            </a:r>
            <a:r>
              <a:rPr lang="ru-RU" sz="2800" dirty="0" err="1"/>
              <a:t>Тьюторантами</a:t>
            </a:r>
            <a:r>
              <a:rPr lang="ru-RU" sz="2800" dirty="0"/>
              <a:t> выступили 23 школьника из пяти арктических районов Республики Саха (Якутия). В качестве тьюторов были привлечены пять студентов Северо-Восточного федерального университета имени М.К. Аммосова. Воспитанники тьюторов-студентов СВФУ стали лауреатами и дипломантами республиканской научно-практической конференции «Шаг в будущее – </a:t>
            </a:r>
            <a:r>
              <a:rPr lang="ru-RU" sz="2800" dirty="0" err="1"/>
              <a:t>Инникигэ</a:t>
            </a:r>
            <a:r>
              <a:rPr lang="ru-RU" sz="2800" dirty="0"/>
              <a:t> </a:t>
            </a:r>
            <a:r>
              <a:rPr lang="ru-RU" sz="2800" dirty="0" err="1"/>
              <a:t>хардыы</a:t>
            </a:r>
            <a:r>
              <a:rPr lang="ru-RU" sz="2800" dirty="0"/>
              <a:t>» и других научных 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31837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i="1" dirty="0"/>
              <a:t>Ключевые члены </a:t>
            </a:r>
            <a:r>
              <a:rPr lang="sah-RU" i="1" dirty="0"/>
              <a:t>команды</a:t>
            </a:r>
            <a:r>
              <a:rPr lang="ru-RU" i="1" dirty="0"/>
              <a:t>:</a:t>
            </a:r>
            <a:endParaRPr lang="ru-RU" sz="2800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078939"/>
            <a:ext cx="4134612" cy="2103120"/>
          </a:xfrm>
        </p:spPr>
        <p:txBody>
          <a:bodyPr/>
          <a:lstStyle/>
          <a:p>
            <a:r>
              <a:rPr lang="ru-RU" sz="2400" dirty="0"/>
              <a:t>Председатель Студенческого научного общества Северо-Восточного федерального университета (Якутск, Россия), студент</a:t>
            </a:r>
            <a:r>
              <a:rPr lang="en-US" sz="2400" dirty="0"/>
              <a:t> III </a:t>
            </a:r>
            <a:r>
              <a:rPr lang="sah-RU" sz="2400" dirty="0"/>
              <a:t>курса</a:t>
            </a:r>
            <a:r>
              <a:rPr lang="ru-RU" sz="2400" dirty="0"/>
              <a:t>, консультант и наставник проектов, реализованных в рамках федеральной программы «Сириус. Лето: начни свой проект».</a:t>
            </a:r>
          </a:p>
        </p:txBody>
      </p:sp>
      <p:pic>
        <p:nvPicPr>
          <p:cNvPr id="5" name="Рисунок 4" descr="Изображение выглядит как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461C7941-0EA4-4F9D-810A-94C25DFAAFB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/>
          <a:srcRect l="36" t="1868" r="-36" b="23090"/>
          <a:stretch/>
        </p:blipFill>
        <p:spPr>
          <a:xfrm>
            <a:off x="894576" y="2518396"/>
            <a:ext cx="2877857" cy="2880000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5686938"/>
            <a:ext cx="4134612" cy="438912"/>
          </a:xfrm>
        </p:spPr>
        <p:txBody>
          <a:bodyPr/>
          <a:lstStyle/>
          <a:p>
            <a:r>
              <a:rPr lang="ru-RU" dirty="0"/>
              <a:t>Данилов Игорь Альбертович – </a:t>
            </a:r>
            <a:br>
              <a:rPr lang="ru-RU" dirty="0"/>
            </a:br>
            <a:r>
              <a:rPr lang="ru-RU" dirty="0"/>
              <a:t>лидер команды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078939"/>
            <a:ext cx="4134612" cy="2103120"/>
          </a:xfrm>
        </p:spPr>
        <p:txBody>
          <a:bodyPr/>
          <a:lstStyle/>
          <a:p>
            <a:r>
              <a:rPr lang="ru-RU" sz="2400" dirty="0"/>
              <a:t>Председатель Студенческого научного общества Института языков и культуры народов Северо-Востока РФ (Якутск, Россия), студент</a:t>
            </a:r>
            <a:r>
              <a:rPr lang="en-US" sz="2400" dirty="0"/>
              <a:t> III </a:t>
            </a:r>
            <a:r>
              <a:rPr lang="sah-RU" sz="2400" dirty="0"/>
              <a:t>курса</a:t>
            </a:r>
            <a:r>
              <a:rPr lang="ru-RU" sz="2400" dirty="0"/>
              <a:t>, наставник проекта, реализованного в рамках федеральной программы «Сириус. Лето: начни свой проект».</a:t>
            </a:r>
          </a:p>
          <a:p>
            <a:endParaRPr lang="ru-RU" sz="2400" dirty="0"/>
          </a:p>
        </p:txBody>
      </p:sp>
      <p:pic>
        <p:nvPicPr>
          <p:cNvPr id="7" name="Рисунок 6" descr="Изображение выглядит как человек, очки, черны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62149825-17D3-417D-9B67-BE253CC953C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4"/>
          <a:srcRect l="11365" t="-21" r="18713" b="21"/>
          <a:stretch/>
        </p:blipFill>
        <p:spPr>
          <a:xfrm>
            <a:off x="5643563" y="2517775"/>
            <a:ext cx="2881312" cy="2881313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5686938"/>
            <a:ext cx="4134612" cy="438912"/>
          </a:xfrm>
        </p:spPr>
        <p:txBody>
          <a:bodyPr/>
          <a:lstStyle/>
          <a:p>
            <a:r>
              <a:rPr lang="sah-RU" dirty="0"/>
              <a:t>Старостин Гаврил Гаврильевич – </a:t>
            </a:r>
            <a:br>
              <a:rPr lang="sah-RU" dirty="0"/>
            </a:br>
            <a:r>
              <a:rPr lang="sah-RU" dirty="0"/>
              <a:t>член команды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078939"/>
            <a:ext cx="4134612" cy="2103120"/>
          </a:xfrm>
        </p:spPr>
        <p:txBody>
          <a:bodyPr/>
          <a:lstStyle/>
          <a:p>
            <a:endParaRPr lang="ru-RU" sz="240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393680" y="2518395"/>
            <a:ext cx="2880000" cy="2880000"/>
          </a:xfrm>
        </p:spPr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5686938"/>
            <a:ext cx="4134612" cy="438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078939"/>
            <a:ext cx="4134612" cy="2103120"/>
          </a:xfrm>
        </p:spPr>
        <p:txBody>
          <a:bodyPr/>
          <a:lstStyle/>
          <a:p>
            <a:endParaRPr lang="ru-RU" sz="240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143226" y="2518395"/>
            <a:ext cx="2880000" cy="2880000"/>
          </a:xfrm>
        </p:spPr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5686938"/>
            <a:ext cx="4134612" cy="43891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965) 997-94-72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igor_danilov_2000@mail.ru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3762</TotalTime>
  <Words>979</Words>
  <Application>Microsoft Office PowerPoint</Application>
  <PresentationFormat>Произвольный</PresentationFormat>
  <Paragraphs>38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Roboto Condensed</vt:lpstr>
      <vt:lpstr>ОБЛОЖКИ</vt:lpstr>
      <vt:lpstr>РАЗДЕЛИТЕЛИ</vt:lpstr>
      <vt:lpstr>Тьюторство в Арктике: дистанционное сопровождение научно-исследовательской деятельности школьников</vt:lpstr>
      <vt:lpstr>Актуальность проекта</vt:lpstr>
      <vt:lpstr>Проблема</vt:lpstr>
      <vt:lpstr>Решение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Данилов Игорь Альбертович</cp:lastModifiedBy>
  <cp:revision>266</cp:revision>
  <dcterms:created xsi:type="dcterms:W3CDTF">2021-03-01T12:07:13Z</dcterms:created>
  <dcterms:modified xsi:type="dcterms:W3CDTF">2021-06-12T17:06:16Z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