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73" r:id="rId4"/>
    <p:sldId id="274" r:id="rId5"/>
    <p:sldId id="264" r:id="rId6"/>
    <p:sldId id="262" r:id="rId7"/>
    <p:sldId id="269" r:id="rId8"/>
    <p:sldId id="267" r:id="rId9"/>
    <p:sldId id="25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2E96"/>
    <a:srgbClr val="432893"/>
    <a:srgbClr val="725DAE"/>
    <a:srgbClr val="482D95"/>
    <a:srgbClr val="E6E6E6"/>
    <a:srgbClr val="ECECEC"/>
    <a:srgbClr val="CCCC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03B329-4740-4EDD-A65D-4E07E9DC1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DE72AE5-E9F9-4A45-BAD3-FAB8AC6E3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AAAD7A-CAF1-4D3D-A214-D3E7B5AC4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129A13-8CF8-4C3F-9A3B-01A981A5E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44AD36-5CE9-498E-A2E7-152DC219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579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8EB0D-1C3C-4043-BA38-6CC0453C5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CE3299-2B3E-4A68-89CA-60A9BD4DB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AD85E9-5A83-43F0-96B0-796D61B98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283AB2-FA02-4138-BAA3-06ACE6C49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AE9875-9ED1-46BB-8DC8-E35A5D3C7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40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A2F5D-B533-44AA-8CD3-E0A6149A7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269528-AFB0-42C2-B1EB-5CF9FE1A1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C6D88-21A0-49E9-A42D-428E55E60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94B74F-7C11-4A1D-BCD3-C7F54AAB3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C86BB6-81AE-4B82-AC7A-278B923C7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8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E03220-570E-45A5-A149-9B2B81309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2A0C76-BB36-4ADA-869A-9B73D851B5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0D1184-431D-4E58-93A8-4F36D78FB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94063C-6074-4211-9A23-2E544295F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99B580-BFDD-4385-949F-31ADD4A8D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6F1E8A-B22F-4A86-8E2A-1029909D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601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E6AF43-0998-47D7-8437-7760CB741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3BEA76-8120-4150-8550-A971E344A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8D74AA-3746-4409-9106-2A6B265DE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2B82898-0968-4865-9687-301C9529BD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8B12E74-1001-4290-A110-DA62F9D226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330B4A3-EAC1-41F9-A42E-F98409FE6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88A986B-3159-4663-83AC-473018108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70C4E6E-C9BF-44C8-B115-9768E3C68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23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7D9034-FD2F-4387-B19B-A50666025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1B31FE-B9C1-4430-8C25-1424A310A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496688-0644-4AE5-B529-C0FCB238C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0EEE16-61C6-4480-8AFF-F1818840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990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C0A6DB-D6EC-4DB7-AE6D-B1368D31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3DCC765-8DF0-4CF9-BDC4-E48E1882C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1EF069-A483-46A8-ACC6-80F7105E5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64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A74D0-11C6-4F03-8B02-9478FFDCB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64DE73-5BD9-4F0E-9D78-92E708C99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502C51-4245-467D-B986-849CEDCEC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F731AA-6E83-4F02-91DA-DE3B82497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F6E9BF-DA1A-45E6-881B-E654CEA74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6CD781-6AE7-4528-BAC2-36C77E6A9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35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3CFAD-D5BB-42FA-BC2F-9D360DB18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36D764D-51F4-46A3-BFBC-3AA38A216C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702AEB1-33E1-4815-9E0B-2388415D0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5F5408-EB5C-424B-BD20-ADED37BFB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5E638A-B79D-4660-AF6A-E2EA691A6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9CF03F-ED71-4255-8F89-63D41719F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00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1386CC-77DF-4014-AFD8-38685051C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33C512-B063-4587-8058-77623358C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28B526-E4C2-4DA6-88B3-69158484E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540BA8-2EAE-4D9C-B88A-B74324165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258315-7464-46D0-879A-613FE840A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88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5116C49-777D-42C0-AB99-045AE001D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0CF67B-DBDA-43A3-907D-CC2F545B8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27DAF9-F6C9-4C41-8E9A-CE3AA78A7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6BB9B1-64D8-4ADD-B855-65150DC8E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C758BE-366D-4A22-8B52-C0FCFD984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582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48778-537F-4A4F-82A9-5621C9BDB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C18394-F5A2-4592-8F3C-BB3450FA3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05584-5AA6-42AE-9A59-2E5E219C7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724C4-8BA4-42BE-9655-18F44E922A24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78C5CA-7D85-4ABE-8F26-B7484F03E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CF3285-287F-4B65-B0F3-2BF840CEC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003F3-2D2C-4802-BE99-A73344E241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31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FCC3729-8171-4573-962D-57B868010497}"/>
              </a:ext>
            </a:extLst>
          </p:cNvPr>
          <p:cNvSpPr/>
          <p:nvPr/>
        </p:nvSpPr>
        <p:spPr>
          <a:xfrm>
            <a:off x="813121" y="829036"/>
            <a:ext cx="10565757" cy="51999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4F72D4-7DC0-473D-904F-CD448723AE76}"/>
              </a:ext>
            </a:extLst>
          </p:cNvPr>
          <p:cNvSpPr txBox="1"/>
          <p:nvPr/>
        </p:nvSpPr>
        <p:spPr>
          <a:xfrm>
            <a:off x="949124" y="979507"/>
            <a:ext cx="102320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Light SemiCondensed" panose="020B0502040204020203" pitchFamily="34" charset="0"/>
              </a:rPr>
              <a:t>ЮЖНЫЙ ФЕДЕРАЛЬНЫЙ УНИВЕРСИТЕТ</a:t>
            </a:r>
          </a:p>
          <a:p>
            <a:pPr algn="ctr"/>
            <a:r>
              <a:rPr lang="ru-R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Light SemiCondensed" panose="020B0502040204020203" pitchFamily="34" charset="0"/>
              </a:rPr>
              <a:t>ИНСТИТУТ КОМПЬЮТЕРНЫХ ТЕХНОЛОГИЙ И ИНФОРМАЦИОННОЙ БЕЗОПАСНОСТИ</a:t>
            </a:r>
          </a:p>
          <a:p>
            <a:pPr algn="ctr"/>
            <a:r>
              <a:rPr lang="ru-R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Light SemiCondensed" panose="020B0502040204020203" pitchFamily="34" charset="0"/>
              </a:rPr>
              <a:t> </a:t>
            </a:r>
          </a:p>
          <a:p>
            <a:pPr algn="ctr"/>
            <a:r>
              <a:rPr lang="ru-R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Light SemiCondensed" panose="020B0502040204020203" pitchFamily="34" charset="0"/>
              </a:rPr>
              <a:t>Акселератор технологического предпринимательства «Экспонента»</a:t>
            </a:r>
          </a:p>
          <a:p>
            <a:pPr algn="ctr"/>
            <a:endParaRPr lang="ru-R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hnschrift Light SemiCondensed" panose="020B0502040204020203" pitchFamily="34" charset="0"/>
            </a:endParaRPr>
          </a:p>
          <a:p>
            <a:pPr algn="r"/>
            <a:r>
              <a:rPr lang="ru-R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Light SemiCondensed" panose="020B0502040204020203" pitchFamily="34" charset="0"/>
              </a:rPr>
              <a:t>Название проекта: Игра «Ночной дозор»</a:t>
            </a:r>
          </a:p>
          <a:p>
            <a:pPr algn="r"/>
            <a:r>
              <a:rPr lang="ru-R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Light SemiCondensed" panose="020B0502040204020203" pitchFamily="34" charset="0"/>
              </a:rPr>
              <a:t>Команда «Ночной дожор»</a:t>
            </a:r>
          </a:p>
          <a:p>
            <a:pPr algn="r"/>
            <a:r>
              <a:rPr lang="ru-R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Light SemiCondensed" panose="020B0502040204020203" pitchFamily="34" charset="0"/>
              </a:rPr>
              <a:t>Руководитель: Романенко К. С.</a:t>
            </a:r>
          </a:p>
          <a:p>
            <a:pPr algn="r"/>
            <a:endParaRPr lang="ru-R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hnschrift Light SemiCondensed" panose="020B0502040204020203" pitchFamily="34" charset="0"/>
            </a:endParaRPr>
          </a:p>
          <a:p>
            <a:pPr algn="r"/>
            <a:r>
              <a:rPr lang="ru-R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Light SemiCondensed" panose="020B0502040204020203" pitchFamily="34" charset="0"/>
              </a:rPr>
              <a:t>Докладчик: Васильев Даниил Евгеньевич,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капитан команды</a:t>
            </a:r>
          </a:p>
          <a:p>
            <a:pPr algn="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e-mail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: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daniilvasilev76307@gmail.com</a:t>
            </a:r>
          </a:p>
          <a:p>
            <a:pPr algn="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тел.: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+79649285553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r"/>
            <a:endParaRPr lang="ru-R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hnschrift Light SemiCondensed" panose="020B0502040204020203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00CAD32-A521-4B9B-A3A4-CF8EAEC62A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9" t="38578" r="34417" b="41412"/>
          <a:stretch/>
        </p:blipFill>
        <p:spPr>
          <a:xfrm>
            <a:off x="3359251" y="5094582"/>
            <a:ext cx="2178193" cy="724645"/>
          </a:xfrm>
          <a:prstGeom prst="rect">
            <a:avLst/>
          </a:prstGeom>
        </p:spPr>
      </p:pic>
      <p:grpSp>
        <p:nvGrpSpPr>
          <p:cNvPr id="9" name="Group 2">
            <a:extLst>
              <a:ext uri="{FF2B5EF4-FFF2-40B4-BE49-F238E27FC236}">
                <a16:creationId xmlns:a16="http://schemas.microsoft.com/office/drawing/2014/main" id="{6650F676-934E-4F07-A8A9-BCDABF192003}"/>
              </a:ext>
            </a:extLst>
          </p:cNvPr>
          <p:cNvGrpSpPr/>
          <p:nvPr/>
        </p:nvGrpSpPr>
        <p:grpSpPr>
          <a:xfrm>
            <a:off x="751390" y="2644201"/>
            <a:ext cx="3147933" cy="3357749"/>
            <a:chOff x="-391527" y="-2768916"/>
            <a:chExt cx="4042028" cy="4132242"/>
          </a:xfrm>
        </p:grpSpPr>
        <p:pic>
          <p:nvPicPr>
            <p:cNvPr id="10" name="Рисунок 9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F333A7A-4E75-49D3-94AD-4BCA63931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2190" y="-926038"/>
              <a:ext cx="1289780" cy="1289780"/>
            </a:xfrm>
            <a:prstGeom prst="rect">
              <a:avLst/>
            </a:prstGeom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6A2579C7-DAEE-4C6C-95EF-41B453770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7182" y="246666"/>
              <a:ext cx="2233319" cy="1116660"/>
            </a:xfrm>
            <a:prstGeom prst="rect">
              <a:avLst/>
            </a:prstGeom>
          </p:spPr>
        </p:pic>
        <p:pic>
          <p:nvPicPr>
            <p:cNvPr id="16" name="Picture 9">
              <a:extLst>
                <a:ext uri="{FF2B5EF4-FFF2-40B4-BE49-F238E27FC236}">
                  <a16:creationId xmlns:a16="http://schemas.microsoft.com/office/drawing/2014/main" id="{3B376B1E-D345-4A6A-9F75-D4A17D66D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8" y="-1854986"/>
              <a:ext cx="2193789" cy="1096894"/>
            </a:xfrm>
            <a:prstGeom prst="rect">
              <a:avLst/>
            </a:prstGeom>
          </p:spPr>
        </p:pic>
        <p:pic>
          <p:nvPicPr>
            <p:cNvPr id="17" name="Picture 11">
              <a:extLst>
                <a:ext uri="{FF2B5EF4-FFF2-40B4-BE49-F238E27FC236}">
                  <a16:creationId xmlns:a16="http://schemas.microsoft.com/office/drawing/2014/main" id="{99B4BF0F-152D-4D15-8696-49CC5A281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863" y="-874543"/>
              <a:ext cx="2294189" cy="1166624"/>
            </a:xfrm>
            <a:prstGeom prst="rect">
              <a:avLst/>
            </a:prstGeom>
          </p:spPr>
        </p:pic>
        <p:pic>
          <p:nvPicPr>
            <p:cNvPr id="18" name="Picture 13">
              <a:extLst>
                <a:ext uri="{FF2B5EF4-FFF2-40B4-BE49-F238E27FC236}">
                  <a16:creationId xmlns:a16="http://schemas.microsoft.com/office/drawing/2014/main" id="{37B206AB-E5E1-48D5-A3F4-D70CE1524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91527" y="-2768916"/>
              <a:ext cx="2278485" cy="1139243"/>
            </a:xfrm>
            <a:prstGeom prst="rect">
              <a:avLst/>
            </a:prstGeom>
          </p:spPr>
        </p:pic>
        <p:pic>
          <p:nvPicPr>
            <p:cNvPr id="19" name="Picture 30">
              <a:extLst>
                <a:ext uri="{FF2B5EF4-FFF2-40B4-BE49-F238E27FC236}">
                  <a16:creationId xmlns:a16="http://schemas.microsoft.com/office/drawing/2014/main" id="{8E8B333E-FE2D-48DB-A32E-5A2CEF8BE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76" y="266333"/>
              <a:ext cx="1928473" cy="964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548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FD2962C-5729-4376-B46E-62C2BA83EC28}"/>
              </a:ext>
            </a:extLst>
          </p:cNvPr>
          <p:cNvSpPr/>
          <p:nvPr/>
        </p:nvSpPr>
        <p:spPr>
          <a:xfrm>
            <a:off x="813120" y="829036"/>
            <a:ext cx="10565757" cy="51999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CC613F-0659-4FDC-A764-C4E5406C892A}"/>
              </a:ext>
            </a:extLst>
          </p:cNvPr>
          <p:cNvSpPr txBox="1"/>
          <p:nvPr/>
        </p:nvSpPr>
        <p:spPr>
          <a:xfrm>
            <a:off x="2194554" y="1105235"/>
            <a:ext cx="7802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Light SemiCondensed" panose="020B0502040204020203" pitchFamily="34" charset="0"/>
              </a:rPr>
              <a:t>НАША ЦЕЛЕВАЯ АУДИТОРИЯ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3CFD20-3D76-4558-A106-987B4EF9E6B3}"/>
              </a:ext>
            </a:extLst>
          </p:cNvPr>
          <p:cNvSpPr txBox="1"/>
          <p:nvPr/>
        </p:nvSpPr>
        <p:spPr>
          <a:xfrm>
            <a:off x="1036315" y="1778796"/>
            <a:ext cx="101193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 Light SemiCondensed" panose="020B0502040204020203" pitchFamily="34" charset="0"/>
                <a:cs typeface="Arial" panose="020B0604020202020204" pitchFamily="34" charset="0"/>
              </a:rPr>
              <a:t>Взрослые люди от 18 и до 50 лет, интересующиеся активным отдыхом, городским и индустриальным туризмом, квест-играми, состоящие в сообществах, связанных с «Ночным дозором».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 Light SemiCondensed" panose="020B0502040204020203" pitchFamily="34" charset="0"/>
                <a:cs typeface="Arial" panose="020B0604020202020204" pitchFamily="34" charset="0"/>
              </a:rPr>
              <a:t>Бизнесы, проводящие в своих коллективах политику тимбилдинга.</a:t>
            </a:r>
            <a:endParaRPr lang="ru-RU" sz="2400" dirty="0">
              <a:latin typeface="Bahnschrift Light SemiCondensed" panose="020B0502040204020203" pitchFamily="34" charset="0"/>
            </a:endParaRPr>
          </a:p>
        </p:txBody>
      </p:sp>
      <p:pic>
        <p:nvPicPr>
          <p:cNvPr id="5" name="Рисунок 4" descr="Изображение выглядит как Шрифт, Графика, снимок экрана, графический дизайн">
            <a:extLst>
              <a:ext uri="{FF2B5EF4-FFF2-40B4-BE49-F238E27FC236}">
                <a16:creationId xmlns:a16="http://schemas.microsoft.com/office/drawing/2014/main" id="{AFEBC34A-6BB7-BF9F-56FD-13CF1DC4BD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8" t="37888" r="32797" b="40462"/>
          <a:stretch/>
        </p:blipFill>
        <p:spPr>
          <a:xfrm>
            <a:off x="6987942" y="4492473"/>
            <a:ext cx="4390931" cy="14847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12C24D-2A44-4729-B44D-78F0B8A6A722}"/>
              </a:ext>
            </a:extLst>
          </p:cNvPr>
          <p:cNvSpPr txBox="1"/>
          <p:nvPr/>
        </p:nvSpPr>
        <p:spPr>
          <a:xfrm>
            <a:off x="1473193" y="3522977"/>
            <a:ext cx="9083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Многие из них являются участниками групп в социальных сетях, связанных с офлайн-квестами, такими как «Ночной дозор». Эта аудитория интересуется приключениями, работой в команде, решением головоломок. Они могут быть мотивированы адреналином, необычностью опыта, предлагаемого этой игрой</a:t>
            </a:r>
            <a:r>
              <a:rPr lang="ru-RU" sz="2000" dirty="0">
                <a:latin typeface="Bahnschrift Light Semi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30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FD2962C-5729-4376-B46E-62C2BA83EC28}"/>
              </a:ext>
            </a:extLst>
          </p:cNvPr>
          <p:cNvSpPr/>
          <p:nvPr/>
        </p:nvSpPr>
        <p:spPr>
          <a:xfrm>
            <a:off x="813121" y="777314"/>
            <a:ext cx="10565757" cy="51999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B914EB-02A4-460F-B22E-67ED7487C96B}"/>
              </a:ext>
            </a:extLst>
          </p:cNvPr>
          <p:cNvSpPr txBox="1"/>
          <p:nvPr/>
        </p:nvSpPr>
        <p:spPr>
          <a:xfrm>
            <a:off x="2194556" y="958078"/>
            <a:ext cx="780288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Light SemiCondensed" panose="020B0502040204020203" pitchFamily="34" charset="0"/>
              </a:rPr>
              <a:t>ПРОБЛЕМА ПОТРЕБИТЕЛЕЙ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45647F-CDC0-4FDD-AC97-697FDCA3B9F1}"/>
              </a:ext>
            </a:extLst>
          </p:cNvPr>
          <p:cNvSpPr txBox="1"/>
          <p:nvPr/>
        </p:nvSpPr>
        <p:spPr>
          <a:xfrm>
            <a:off x="1259516" y="1619360"/>
            <a:ext cx="101193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800" dirty="0">
                <a:latin typeface="Bahnschrift Light SemiCondensed" panose="020B0502040204020203" pitchFamily="34" charset="0"/>
              </a:rPr>
              <a:t>Отсутствие удобных приложений для игры «Ночной дозор», удовлетворяющих современным требованиям к дизайну, удобству коммуникации, адаптированных к мобильным устройствам.</a:t>
            </a:r>
            <a:endParaRPr lang="en-US" sz="2800" dirty="0">
              <a:latin typeface="Bahnschrift Light SemiCondensed" panose="020B0502040204020203" pitchFamily="34" charset="0"/>
            </a:endParaRPr>
          </a:p>
          <a:p>
            <a:pPr lvl="1"/>
            <a:endParaRPr lang="en-US" sz="2800">
              <a:latin typeface="Bahnschrift Light SemiCondensed" panose="020B0502040204020203" pitchFamily="34" charset="0"/>
            </a:endParaRPr>
          </a:p>
          <a:p>
            <a:pPr lvl="1"/>
            <a:endParaRPr lang="ru-RU" sz="2800" dirty="0">
              <a:latin typeface="Bahnschrift Light SemiCondensed" panose="020B0502040204020203" pitchFamily="34" charset="0"/>
            </a:endParaRPr>
          </a:p>
        </p:txBody>
      </p:sp>
      <p:pic>
        <p:nvPicPr>
          <p:cNvPr id="5" name="Рисунок 4" descr="Изображение выглядит как Шрифт, Графика, снимок экрана, графический дизайн">
            <a:extLst>
              <a:ext uri="{FF2B5EF4-FFF2-40B4-BE49-F238E27FC236}">
                <a16:creationId xmlns:a16="http://schemas.microsoft.com/office/drawing/2014/main" id="{AFEBC34A-6BB7-BF9F-56FD-13CF1DC4BD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8" t="37888" r="32797" b="40462"/>
          <a:stretch/>
        </p:blipFill>
        <p:spPr>
          <a:xfrm>
            <a:off x="6987942" y="4492473"/>
            <a:ext cx="4390931" cy="148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2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94C9B8-7CD1-45F0-82E1-A334F8FEECB1}"/>
              </a:ext>
            </a:extLst>
          </p:cNvPr>
          <p:cNvSpPr/>
          <p:nvPr/>
        </p:nvSpPr>
        <p:spPr>
          <a:xfrm>
            <a:off x="813120" y="829036"/>
            <a:ext cx="10565757" cy="51999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FD07A2-F033-4842-9D9F-EE775495F39F}"/>
              </a:ext>
            </a:extLst>
          </p:cNvPr>
          <p:cNvSpPr txBox="1"/>
          <p:nvPr/>
        </p:nvSpPr>
        <p:spPr>
          <a:xfrm>
            <a:off x="2194556" y="958078"/>
            <a:ext cx="780288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Light SemiCondensed" panose="020B0502040204020203" pitchFamily="34" charset="0"/>
              </a:rPr>
              <a:t>ОСНОВНЫЕ КОНКУРЕНТЫ</a:t>
            </a:r>
          </a:p>
        </p:txBody>
      </p:sp>
      <p:pic>
        <p:nvPicPr>
          <p:cNvPr id="32" name="Рисунок 31" descr="Изображение выглядит как Мобильный телефон, гаджет, Портативное устройство связи, Устройство связи&#10;&#10;Автоматически созданное описание">
            <a:extLst>
              <a:ext uri="{FF2B5EF4-FFF2-40B4-BE49-F238E27FC236}">
                <a16:creationId xmlns:a16="http://schemas.microsoft.com/office/drawing/2014/main" id="{113FD4AB-A5D9-BB6D-5B56-841F8E6573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6" t="-504" r="35640" b="504"/>
          <a:stretch/>
        </p:blipFill>
        <p:spPr>
          <a:xfrm>
            <a:off x="1784057" y="2119175"/>
            <a:ext cx="1894626" cy="35757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 descr="Изображение выглядит как Шрифт, Графика, снимок экрана, графический дизайн">
            <a:extLst>
              <a:ext uri="{FF2B5EF4-FFF2-40B4-BE49-F238E27FC236}">
                <a16:creationId xmlns:a16="http://schemas.microsoft.com/office/drawing/2014/main" id="{D367FEA2-449A-F5FA-0F39-B2118C8673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8" t="37888" r="32797" b="40462"/>
          <a:stretch/>
        </p:blipFill>
        <p:spPr>
          <a:xfrm>
            <a:off x="6963698" y="4544195"/>
            <a:ext cx="4390931" cy="1484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C905D4-4D75-44CB-BA98-BD2BDEE31DC4}"/>
              </a:ext>
            </a:extLst>
          </p:cNvPr>
          <p:cNvSpPr txBox="1"/>
          <p:nvPr/>
        </p:nvSpPr>
        <p:spPr>
          <a:xfrm>
            <a:off x="2131930" y="1615400"/>
            <a:ext cx="119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 Light SemiCondensed" panose="020B0502040204020203" pitchFamily="34" charset="0"/>
              </a:rPr>
              <a:t>dzzzr.ru </a:t>
            </a:r>
            <a:endParaRPr lang="ru-RU" sz="2400" dirty="0">
              <a:latin typeface="Bahnschrift Light SemiCondensed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30E808-1617-4022-8103-99422DDBF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784" y="2119175"/>
            <a:ext cx="5595744" cy="35716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65F699B-9280-497B-B5CE-E1DF5FD61AFD}"/>
              </a:ext>
            </a:extLst>
          </p:cNvPr>
          <p:cNvSpPr txBox="1"/>
          <p:nvPr/>
        </p:nvSpPr>
        <p:spPr>
          <a:xfrm>
            <a:off x="4925856" y="161034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Группы в ВК (</a:t>
            </a:r>
            <a:r>
              <a:rPr lang="en-US" sz="2400" dirty="0">
                <a:latin typeface="Bahnschrift Light SemiCondensed" panose="020B0502040204020203" pitchFamily="34" charset="0"/>
              </a:rPr>
              <a:t>https://vk.com/dozorworld</a:t>
            </a:r>
            <a:r>
              <a:rPr lang="ru-RU" sz="2400" dirty="0">
                <a:latin typeface="Bahnschrift Light Semi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777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Шрифт, Графика, снимок экрана, графический дизайн">
            <a:extLst>
              <a:ext uri="{FF2B5EF4-FFF2-40B4-BE49-F238E27FC236}">
                <a16:creationId xmlns:a16="http://schemas.microsoft.com/office/drawing/2014/main" id="{D367FEA2-449A-F5FA-0F39-B2118C8673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8" t="37888" r="32797" b="40462"/>
          <a:stretch/>
        </p:blipFill>
        <p:spPr>
          <a:xfrm>
            <a:off x="6889686" y="4463359"/>
            <a:ext cx="4390931" cy="1484768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94C9B8-7CD1-45F0-82E1-A334F8FEECB1}"/>
              </a:ext>
            </a:extLst>
          </p:cNvPr>
          <p:cNvSpPr/>
          <p:nvPr/>
        </p:nvSpPr>
        <p:spPr>
          <a:xfrm>
            <a:off x="813120" y="829036"/>
            <a:ext cx="10565757" cy="51999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FD07A2-F033-4842-9D9F-EE775495F39F}"/>
              </a:ext>
            </a:extLst>
          </p:cNvPr>
          <p:cNvSpPr txBox="1"/>
          <p:nvPr/>
        </p:nvSpPr>
        <p:spPr>
          <a:xfrm>
            <a:off x="2194556" y="958078"/>
            <a:ext cx="780288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Light SemiCondensed" panose="020B0502040204020203" pitchFamily="34" charset="0"/>
              </a:rPr>
              <a:t>ПРЕДЛАГАЕМОЕ РЕШЕНИЕ</a:t>
            </a:r>
          </a:p>
        </p:txBody>
      </p:sp>
      <p:pic>
        <p:nvPicPr>
          <p:cNvPr id="36" name="Рисунок 35" descr="Изображение выглядит как текст, снимок экрана">
            <a:extLst>
              <a:ext uri="{FF2B5EF4-FFF2-40B4-BE49-F238E27FC236}">
                <a16:creationId xmlns:a16="http://schemas.microsoft.com/office/drawing/2014/main" id="{0F6A3408-AD86-8B04-60F7-EEF24A60C0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5" t="6261" r="7032" b="15162"/>
          <a:stretch/>
        </p:blipFill>
        <p:spPr>
          <a:xfrm>
            <a:off x="1386553" y="1967262"/>
            <a:ext cx="3467545" cy="35757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 descr="Изображение выглядит как графическая вставка, мультфильм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6F2F1A6B-D3D7-47C4-A668-913B7C32C5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388" y="1861955"/>
            <a:ext cx="1858867" cy="158347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2EDE21D-C0FB-1F94-1DCA-CB7E8B0EFD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988"/>
          <a:stretch/>
        </p:blipFill>
        <p:spPr>
          <a:xfrm>
            <a:off x="5160329" y="3603219"/>
            <a:ext cx="2006016" cy="1779151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снимок экрана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A26373C-5536-84D8-A466-FE8BCF35BB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079" y="1967262"/>
            <a:ext cx="3208623" cy="1963243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Шрифт, белый, типография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56C888F-5F8B-C9E6-140B-6E71EC05DB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656" y="3954041"/>
            <a:ext cx="3808989" cy="115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5CC1382-F5DE-4AF6-8113-A8ABF6F286E1}"/>
              </a:ext>
            </a:extLst>
          </p:cNvPr>
          <p:cNvSpPr/>
          <p:nvPr/>
        </p:nvSpPr>
        <p:spPr>
          <a:xfrm>
            <a:off x="813120" y="829036"/>
            <a:ext cx="10565757" cy="51999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7E90F3-4DFC-4ADA-9EEF-5020ED607D2A}"/>
              </a:ext>
            </a:extLst>
          </p:cNvPr>
          <p:cNvSpPr txBox="1"/>
          <p:nvPr/>
        </p:nvSpPr>
        <p:spPr>
          <a:xfrm>
            <a:off x="2194558" y="958078"/>
            <a:ext cx="780288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Light SemiCondensed" panose="020B0502040204020203" pitchFamily="34" charset="0"/>
              </a:rPr>
              <a:t>БИЗНЕС МОДЕЛЬ</a:t>
            </a:r>
          </a:p>
        </p:txBody>
      </p:sp>
      <p:pic>
        <p:nvPicPr>
          <p:cNvPr id="4" name="Рисунок 3" descr="Изображение выглядит как Шрифт, Графика, снимок экрана, графический дизайн">
            <a:extLst>
              <a:ext uri="{FF2B5EF4-FFF2-40B4-BE49-F238E27FC236}">
                <a16:creationId xmlns:a16="http://schemas.microsoft.com/office/drawing/2014/main" id="{E4FE01C6-82B7-A4BF-86DB-0406682798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8" t="37888" r="32797" b="40462"/>
          <a:stretch/>
        </p:blipFill>
        <p:spPr>
          <a:xfrm>
            <a:off x="6889686" y="4463359"/>
            <a:ext cx="4390931" cy="14847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4FE877-7D20-49C7-85FF-90F143E60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071" y="1510621"/>
            <a:ext cx="3979718" cy="41069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76818D-65E6-40FF-829D-21A898B399E1}"/>
              </a:ext>
            </a:extLst>
          </p:cNvPr>
          <p:cNvSpPr txBox="1"/>
          <p:nvPr/>
        </p:nvSpPr>
        <p:spPr>
          <a:xfrm>
            <a:off x="6095998" y="1610340"/>
            <a:ext cx="43909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 Light SemiCondensed" panose="020B0502040204020203" pitchFamily="34" charset="0"/>
              </a:rPr>
              <a:t>VIP-</a:t>
            </a:r>
            <a:r>
              <a:rPr lang="ru-RU" sz="2400" dirty="0">
                <a:latin typeface="Bahnschrift Light SemiCondensed" panose="020B0502040204020203" pitchFamily="34" charset="0"/>
              </a:rPr>
              <a:t>статус для компаний и пользователей, оплативших подписку.</a:t>
            </a:r>
          </a:p>
          <a:p>
            <a:endParaRPr lang="ru-RU" sz="2400" dirty="0">
              <a:latin typeface="Bahnschrift Light SemiCondensed" panose="020B0502040204020203" pitchFamily="34" charset="0"/>
            </a:endParaRPr>
          </a:p>
          <a:p>
            <a:r>
              <a:rPr lang="en-US" sz="2400" dirty="0">
                <a:latin typeface="Bahnschrift Light SemiCondensed" panose="020B0502040204020203" pitchFamily="34" charset="0"/>
              </a:rPr>
              <a:t>VIP-</a:t>
            </a:r>
            <a:r>
              <a:rPr lang="ru-RU" sz="2400" dirty="0">
                <a:latin typeface="Bahnschrift Light SemiCondensed" panose="020B0502040204020203" pitchFamily="34" charset="0"/>
              </a:rPr>
              <a:t>пользователи могут создавать и проводить мероприятия.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49989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5CC1382-F5DE-4AF6-8113-A8ABF6F286E1}"/>
              </a:ext>
            </a:extLst>
          </p:cNvPr>
          <p:cNvSpPr/>
          <p:nvPr/>
        </p:nvSpPr>
        <p:spPr>
          <a:xfrm>
            <a:off x="834391" y="692149"/>
            <a:ext cx="10565757" cy="51999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Bahnschrift Light Semi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4E602C-3159-445E-BF34-88320690F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60" y="1486036"/>
            <a:ext cx="7104849" cy="3993850"/>
          </a:xfrm>
          <a:prstGeom prst="rect">
            <a:avLst/>
          </a:prstGeom>
        </p:spPr>
      </p:pic>
      <p:pic>
        <p:nvPicPr>
          <p:cNvPr id="4" name="Рисунок 3" descr="Изображение выглядит как Шрифт, Графика, снимок экрана, графический дизайн">
            <a:extLst>
              <a:ext uri="{FF2B5EF4-FFF2-40B4-BE49-F238E27FC236}">
                <a16:creationId xmlns:a16="http://schemas.microsoft.com/office/drawing/2014/main" id="{E4FE01C6-82B7-A4BF-86DB-0406682798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8" t="37888" r="32797" b="40462"/>
          <a:stretch/>
        </p:blipFill>
        <p:spPr>
          <a:xfrm>
            <a:off x="1149720" y="1147281"/>
            <a:ext cx="2709569" cy="916225"/>
          </a:xfrm>
          <a:prstGeom prst="rect">
            <a:avLst/>
          </a:prstGeom>
        </p:spPr>
      </p:pic>
      <p:pic>
        <p:nvPicPr>
          <p:cNvPr id="6" name="Рисунок 5" descr="Изображение выглядит как шаблон, прямоугольный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37F1CB6E-F738-DD0E-D900-56F8EE5CE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52" y="2621033"/>
            <a:ext cx="2764737" cy="27647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1108A7-4698-9ECB-0352-C403DD9A86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9720" y="1989920"/>
            <a:ext cx="2709569" cy="6773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58D51C-3BB5-4A45-BD8E-AD6C0C39C3AC}"/>
              </a:ext>
            </a:extLst>
          </p:cNvPr>
          <p:cNvSpPr txBox="1"/>
          <p:nvPr/>
        </p:nvSpPr>
        <p:spPr>
          <a:xfrm>
            <a:off x="1218720" y="5249054"/>
            <a:ext cx="2743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*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QR-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код для скачивания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5352CA-045E-4590-BC2A-40A95FFA62D1}"/>
              </a:ext>
            </a:extLst>
          </p:cNvPr>
          <p:cNvSpPr txBox="1"/>
          <p:nvPr/>
        </p:nvSpPr>
        <p:spPr>
          <a:xfrm>
            <a:off x="3601720" y="697647"/>
            <a:ext cx="498856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Light SemiCondensed" panose="020B0502040204020203" pitchFamily="34" charset="0"/>
              </a:rPr>
              <a:t>УРОВЕНЬ ГОТОВНОСТИ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190964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094C9B8-7CD1-45F0-82E1-A334F8FEECB1}"/>
              </a:ext>
            </a:extLst>
          </p:cNvPr>
          <p:cNvSpPr/>
          <p:nvPr/>
        </p:nvSpPr>
        <p:spPr>
          <a:xfrm>
            <a:off x="813120" y="829036"/>
            <a:ext cx="10565757" cy="51999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FD07A2-F033-4842-9D9F-EE775495F39F}"/>
              </a:ext>
            </a:extLst>
          </p:cNvPr>
          <p:cNvSpPr txBox="1"/>
          <p:nvPr/>
        </p:nvSpPr>
        <p:spPr>
          <a:xfrm>
            <a:off x="2194556" y="958078"/>
            <a:ext cx="780288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Light SemiCondensed" panose="020B0502040204020203" pitchFamily="34" charset="0"/>
              </a:rPr>
              <a:t>ПЛАН ДАЛЬНЕЙШЕГО РАЗВИТИЯ</a:t>
            </a:r>
          </a:p>
        </p:txBody>
      </p:sp>
      <p:pic>
        <p:nvPicPr>
          <p:cNvPr id="4" name="Рисунок 3" descr="Изображение выглядит как Шрифт, Графика, снимок экрана, графический дизайн">
            <a:extLst>
              <a:ext uri="{FF2B5EF4-FFF2-40B4-BE49-F238E27FC236}">
                <a16:creationId xmlns:a16="http://schemas.microsoft.com/office/drawing/2014/main" id="{A801C187-D333-D97A-4880-35E35F2B9A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8" t="37888" r="32797" b="40462"/>
          <a:stretch/>
        </p:blipFill>
        <p:spPr>
          <a:xfrm>
            <a:off x="6889686" y="4463359"/>
            <a:ext cx="4390931" cy="1484768"/>
          </a:xfrm>
          <a:prstGeom prst="rect">
            <a:avLst/>
          </a:prstGeom>
        </p:spPr>
      </p:pic>
      <p:pic>
        <p:nvPicPr>
          <p:cNvPr id="6" name="Рисунок 5" descr="Изображение выглядит как снимок экран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702727-768F-08A7-37E5-6DE0A4FA50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10173" r="59531" b="9738"/>
          <a:stretch/>
        </p:blipFill>
        <p:spPr>
          <a:xfrm>
            <a:off x="911383" y="1648074"/>
            <a:ext cx="4273615" cy="411940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25AB9D-E30B-FC5B-E2DF-0375E624E712}"/>
              </a:ext>
            </a:extLst>
          </p:cNvPr>
          <p:cNvSpPr txBox="1"/>
          <p:nvPr/>
        </p:nvSpPr>
        <p:spPr>
          <a:xfrm>
            <a:off x="5049519" y="1648074"/>
            <a:ext cx="6402697" cy="276998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Bahnschrift Light SemiCondensed" panose="020B0502040204020203" pitchFamily="34" charset="0"/>
              </a:rPr>
              <a:t>Что в наших планах?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200" dirty="0">
                <a:latin typeface="Bahnschrift Light SemiCondensed" panose="020B0502040204020203" pitchFamily="34" charset="0"/>
              </a:rPr>
              <a:t>Введение историй для </a:t>
            </a:r>
            <a:r>
              <a:rPr lang="en-US" sz="2200" dirty="0">
                <a:latin typeface="Bahnschrift Light SemiCondensed" panose="020B0502040204020203" pitchFamily="34" charset="0"/>
              </a:rPr>
              <a:t>VIP-</a:t>
            </a:r>
            <a:r>
              <a:rPr lang="ru-RU" sz="2200" dirty="0">
                <a:latin typeface="Bahnschrift Light SemiCondensed" panose="020B0502040204020203" pitchFamily="34" charset="0"/>
              </a:rPr>
              <a:t>пользователей🤳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200" dirty="0">
                <a:latin typeface="Bahnschrift Light SemiCondensed" panose="020B0502040204020203" pitchFamily="34" charset="0"/>
              </a:rPr>
              <a:t>Регистрация интеллектуальной собственности 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200" dirty="0">
                <a:latin typeface="Bahnschrift Light SemiCondensed" panose="020B0502040204020203" pitchFamily="34" charset="0"/>
              </a:rPr>
              <a:t>Внедрение новых способов оплаты 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200" dirty="0">
                <a:latin typeface="Bahnschrift Light SemiCondensed" panose="020B0502040204020203" pitchFamily="34" charset="0"/>
              </a:rPr>
              <a:t>Публикация в других магазинах приложений 🖥️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200" dirty="0">
                <a:latin typeface="Bahnschrift Light SemiCondensed" panose="020B0502040204020203" pitchFamily="34" charset="0"/>
              </a:rPr>
              <a:t>Оптимизация существующего функционала ✨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000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55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CECE29B-9D3F-4037-809C-FF37D065DE14}"/>
              </a:ext>
            </a:extLst>
          </p:cNvPr>
          <p:cNvSpPr/>
          <p:nvPr/>
        </p:nvSpPr>
        <p:spPr>
          <a:xfrm>
            <a:off x="238760" y="187960"/>
            <a:ext cx="11714479" cy="64820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rgbClr val="492E96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6B2206-F2D1-4381-9339-20169280C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12" y="861059"/>
            <a:ext cx="1892299" cy="189229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C08DA2-8D6D-4ADA-85FA-6192F640C2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9" t="38578" r="34417" b="41412"/>
          <a:stretch/>
        </p:blipFill>
        <p:spPr>
          <a:xfrm>
            <a:off x="3807506" y="4680538"/>
            <a:ext cx="6842175" cy="1881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880C25-6D48-40E1-9E80-A3AEB793E057}"/>
              </a:ext>
            </a:extLst>
          </p:cNvPr>
          <p:cNvSpPr txBox="1"/>
          <p:nvPr/>
        </p:nvSpPr>
        <p:spPr>
          <a:xfrm>
            <a:off x="2459595" y="1196351"/>
            <a:ext cx="1631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Николай Красников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D11A17-1766-4185-B999-AFFE53CCC7F9}"/>
              </a:ext>
            </a:extLst>
          </p:cNvPr>
          <p:cNvSpPr txBox="1"/>
          <p:nvPr/>
        </p:nvSpPr>
        <p:spPr>
          <a:xfrm>
            <a:off x="5978286" y="1196351"/>
            <a:ext cx="1631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Глеб Тимошенко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7DCA79-7C8A-4427-913A-5AE6B9E95305}"/>
              </a:ext>
            </a:extLst>
          </p:cNvPr>
          <p:cNvSpPr txBox="1"/>
          <p:nvPr/>
        </p:nvSpPr>
        <p:spPr>
          <a:xfrm>
            <a:off x="9404380" y="1164775"/>
            <a:ext cx="1631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Даниил Олейников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7EE045-7577-42F6-B9E7-47C2B5C419E4}"/>
              </a:ext>
            </a:extLst>
          </p:cNvPr>
          <p:cNvSpPr txBox="1"/>
          <p:nvPr/>
        </p:nvSpPr>
        <p:spPr>
          <a:xfrm>
            <a:off x="9490547" y="2867907"/>
            <a:ext cx="1631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Алиса </a:t>
            </a:r>
          </a:p>
          <a:p>
            <a:r>
              <a:rPr lang="ru-RU" dirty="0" err="1">
                <a:latin typeface="Bahnschrift Light SemiCondensed" panose="020B0502040204020203" pitchFamily="34" charset="0"/>
              </a:rPr>
              <a:t>Рудь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BB030A-F007-47E2-A656-1CFE97CDF6C8}"/>
              </a:ext>
            </a:extLst>
          </p:cNvPr>
          <p:cNvSpPr txBox="1"/>
          <p:nvPr/>
        </p:nvSpPr>
        <p:spPr>
          <a:xfrm>
            <a:off x="6099912" y="2865192"/>
            <a:ext cx="1631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Денис</a:t>
            </a:r>
          </a:p>
          <a:p>
            <a:r>
              <a:rPr lang="ru-RU" dirty="0" err="1">
                <a:latin typeface="Bahnschrift Light SemiCondensed" panose="020B0502040204020203" pitchFamily="34" charset="0"/>
              </a:rPr>
              <a:t>Петлин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3FF4FD-B1DF-43EA-8C35-C857D71C1F3E}"/>
              </a:ext>
            </a:extLst>
          </p:cNvPr>
          <p:cNvSpPr txBox="1"/>
          <p:nvPr/>
        </p:nvSpPr>
        <p:spPr>
          <a:xfrm>
            <a:off x="2459595" y="1800871"/>
            <a:ext cx="140699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92E96"/>
                </a:solidFill>
                <a:latin typeface="Bahnschrift SemiBold SemiConden" panose="020B0502040204020203" pitchFamily="34" charset="0"/>
              </a:rPr>
              <a:t>Фронтенд</a:t>
            </a:r>
          </a:p>
          <a:p>
            <a:r>
              <a:rPr lang="ru-RU" dirty="0">
                <a:solidFill>
                  <a:srgbClr val="492E96"/>
                </a:solidFill>
                <a:latin typeface="Bahnschrift SemiBold SemiConden" panose="020B0502040204020203" pitchFamily="34" charset="0"/>
              </a:rPr>
              <a:t>Дизайн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997AB9-00D8-48D4-8287-37A798803D26}"/>
              </a:ext>
            </a:extLst>
          </p:cNvPr>
          <p:cNvSpPr txBox="1"/>
          <p:nvPr/>
        </p:nvSpPr>
        <p:spPr>
          <a:xfrm>
            <a:off x="5987654" y="1800871"/>
            <a:ext cx="1088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492E96"/>
                </a:solidFill>
                <a:latin typeface="Bahnschrift SemiBold SemiConden" panose="020B0502040204020203" pitchFamily="34" charset="0"/>
              </a:rPr>
              <a:t>Бэкенд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2A8477E-3401-4FEC-B3A3-04DE18718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148" y="864956"/>
            <a:ext cx="1888093" cy="18923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05ACD73-8F98-438E-B704-F42C0E3FB9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11" y="2743288"/>
            <a:ext cx="1911908" cy="18922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748CF35-AF10-4A09-BDF8-A35D56D4D3DB}"/>
              </a:ext>
            </a:extLst>
          </p:cNvPr>
          <p:cNvSpPr txBox="1"/>
          <p:nvPr/>
        </p:nvSpPr>
        <p:spPr>
          <a:xfrm>
            <a:off x="9375355" y="1811545"/>
            <a:ext cx="1088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492E96"/>
                </a:solidFill>
                <a:latin typeface="Bahnschrift SemiBold SemiConden" panose="020B0502040204020203" pitchFamily="34" charset="0"/>
              </a:rPr>
              <a:t>Бэкенд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741C12E-D25D-4BB7-9040-BA118F878CDB}"/>
              </a:ext>
            </a:extLst>
          </p:cNvPr>
          <p:cNvSpPr txBox="1"/>
          <p:nvPr/>
        </p:nvSpPr>
        <p:spPr>
          <a:xfrm>
            <a:off x="2402404" y="2871562"/>
            <a:ext cx="1631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Даниил Васильев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ACA347-ABBA-4517-8475-4AA0C3CFAC58}"/>
              </a:ext>
            </a:extLst>
          </p:cNvPr>
          <p:cNvSpPr txBox="1"/>
          <p:nvPr/>
        </p:nvSpPr>
        <p:spPr>
          <a:xfrm>
            <a:off x="2402404" y="3395397"/>
            <a:ext cx="140699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92E96"/>
                </a:solidFill>
                <a:latin typeface="Bahnschrift SemiBold SemiConden" panose="020B0502040204020203" pitchFamily="34" charset="0"/>
              </a:rPr>
              <a:t>Капитан команды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928EEEF-0517-4533-9267-6F6791B2B8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235" y="2743288"/>
            <a:ext cx="1933774" cy="18880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333BB33-62D4-4BFC-9452-5566ED1E64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457" y="2734794"/>
            <a:ext cx="1888073" cy="18880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A8DBA90-857B-4E82-8D71-F82D8E63767B}"/>
              </a:ext>
            </a:extLst>
          </p:cNvPr>
          <p:cNvSpPr txBox="1"/>
          <p:nvPr/>
        </p:nvSpPr>
        <p:spPr>
          <a:xfrm>
            <a:off x="9516143" y="3464157"/>
            <a:ext cx="1406994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92E96"/>
                </a:solidFill>
                <a:latin typeface="Bahnschrift SemiBold SemiConden" panose="020B0502040204020203" pitchFamily="34" charset="0"/>
              </a:rPr>
              <a:t>Дизайн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9AAE06E-497B-480A-A41F-924B0FD555AB}"/>
              </a:ext>
            </a:extLst>
          </p:cNvPr>
          <p:cNvSpPr txBox="1"/>
          <p:nvPr/>
        </p:nvSpPr>
        <p:spPr>
          <a:xfrm>
            <a:off x="6099912" y="3410115"/>
            <a:ext cx="1406994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492E96"/>
                </a:solidFill>
                <a:latin typeface="Bahnschrift SemiBold SemiConden" panose="020B0502040204020203" pitchFamily="34" charset="0"/>
              </a:rPr>
              <a:t>Тестировка</a:t>
            </a:r>
            <a:endParaRPr lang="ru-RU" dirty="0">
              <a:solidFill>
                <a:srgbClr val="492E96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CEE5FD-0316-4F64-A995-70893407A1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231" y="909907"/>
            <a:ext cx="1892299" cy="18922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CE15EE-784C-1CB2-4F22-958C8EAB4918}"/>
              </a:ext>
            </a:extLst>
          </p:cNvPr>
          <p:cNvSpPr txBox="1"/>
          <p:nvPr/>
        </p:nvSpPr>
        <p:spPr>
          <a:xfrm>
            <a:off x="2487810" y="4954032"/>
            <a:ext cx="1631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Даниил 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Дутов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809711-63E6-47D5-7018-5744A6F5813C}"/>
              </a:ext>
            </a:extLst>
          </p:cNvPr>
          <p:cNvSpPr txBox="1"/>
          <p:nvPr/>
        </p:nvSpPr>
        <p:spPr>
          <a:xfrm>
            <a:off x="2459595" y="5436607"/>
            <a:ext cx="1406994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492E96"/>
                </a:solidFill>
                <a:latin typeface="Bahnschrift SemiBold SemiConden" panose="020B0502040204020203" pitchFamily="34" charset="0"/>
              </a:rPr>
              <a:t>Фронтенд</a:t>
            </a:r>
            <a:endParaRPr lang="ru-RU" dirty="0">
              <a:solidFill>
                <a:srgbClr val="492E96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9" name="Рисунок 8" descr="Изображение выглядит как Человеческое лицо, одежда, очки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54716598-B61C-A67D-8164-A66C2D0920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74" y="4634741"/>
            <a:ext cx="1870375" cy="18703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179B09F-67C0-4B43-8A0D-459CD70AB42A}"/>
              </a:ext>
            </a:extLst>
          </p:cNvPr>
          <p:cNvSpPr txBox="1"/>
          <p:nvPr/>
        </p:nvSpPr>
        <p:spPr>
          <a:xfrm>
            <a:off x="2194559" y="329016"/>
            <a:ext cx="780288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Light SemiCondensed" panose="020B0502040204020203" pitchFamily="34" charset="0"/>
              </a:rPr>
              <a:t>НАША КОМАНДА</a:t>
            </a:r>
          </a:p>
        </p:txBody>
      </p:sp>
    </p:spTree>
    <p:extLst>
      <p:ext uri="{BB962C8B-B14F-4D97-AF65-F5344CB8AC3E}">
        <p14:creationId xmlns:p14="http://schemas.microsoft.com/office/powerpoint/2010/main" val="56966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</TotalTime>
  <Words>272</Words>
  <Application>Microsoft Office PowerPoint</Application>
  <PresentationFormat>Широкоэкранный</PresentationFormat>
  <Paragraphs>54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Bahnschrift Light SemiCondensed</vt:lpstr>
      <vt:lpstr>Bahnschrift SemiBold SemiConden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Даниил Васильев</dc:creator>
  <cp:lastModifiedBy>Даниил Васильев</cp:lastModifiedBy>
  <cp:revision>46</cp:revision>
  <dcterms:created xsi:type="dcterms:W3CDTF">2023-10-21T12:05:12Z</dcterms:created>
  <dcterms:modified xsi:type="dcterms:W3CDTF">2023-11-18T10:42:49Z</dcterms:modified>
</cp:coreProperties>
</file>