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1"/>
  </p:notesMasterIdLst>
  <p:sldIdLst>
    <p:sldId id="257" r:id="rId2"/>
    <p:sldId id="261" r:id="rId3"/>
    <p:sldId id="258" r:id="rId4"/>
    <p:sldId id="259" r:id="rId5"/>
    <p:sldId id="260" r:id="rId6"/>
    <p:sldId id="265" r:id="rId7"/>
    <p:sldId id="263" r:id="rId8"/>
    <p:sldId id="266" r:id="rId9"/>
    <p:sldId id="262" r:id="rId10"/>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4" d="100"/>
          <a:sy n="104" d="100"/>
        </p:scale>
        <p:origin x="96" y="54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524647104"/>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docs.google.com/presentation/d/1I8yR2ZVy5DTYRL2LU6x8u6SMIoL468aMmEEJc3rRjfA/edit?usp=drive_link"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notion.so/intensive2035/e16bcedd0635425083043cee40507eff?pvs=4"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https://www.notion.so/intensive2035/08ff407807a14bdd940722bd2c2f5fe5?pvs=4"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В презентации вы можете использовать любой дизайн, который вам нравится. Шаблон предназначен для копирования!</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На титульном слайде укажите: </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 название вашего проекта</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 ваш вуз (принятую аббревиатуру)</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 тип разработки (он должен быть указан по умолчанию)</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Этот шаблон создан для команд с инициативной разработкой. Это значит, что шаблон подходит для команд, которые придумали свою проектную идею самостоятельно. Если ваша команда работает над заказной задачей, воспользуйтесь другим шаблоном </a:t>
            </a:r>
            <a:r>
              <a:rPr lang="ru" u="sng">
                <a:solidFill>
                  <a:srgbClr val="1155CC"/>
                </a:solidFill>
                <a:hlinkClick r:id="rId3">
                  <a:extLst>
                    <a:ext uri="{A12FA001-AC4F-418D-AE19-62706E023703}">
                      <ahyp:hlinkClr xmlns="" xmlns:ahyp="http://schemas.microsoft.com/office/drawing/2018/hyperlinkcolor" val="tx"/>
                    </a:ext>
                  </a:extLst>
                </a:hlinkClick>
              </a:rPr>
              <a:t>Шаблон К1 Заказная</a:t>
            </a:r>
            <a:endParaRPr>
              <a:solidFill>
                <a:schemeClr val="dk1"/>
              </a:solidFill>
              <a:latin typeface="Nunito"/>
              <a:ea typeface="Nunito"/>
              <a:cs typeface="Nunito"/>
              <a:sym typeface="Nunito"/>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21868724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25b67986b4d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25b67986b4d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Насколько актуальна проблема, которую вы решаете?</a:t>
            </a:r>
            <a:endParaRPr>
              <a:solidFill>
                <a:schemeClr val="dk1"/>
              </a:solidFill>
              <a:latin typeface="Nunito"/>
              <a:ea typeface="Nunito"/>
              <a:cs typeface="Nunito"/>
              <a:sym typeface="Nunito"/>
            </a:endParaRPr>
          </a:p>
          <a:p>
            <a:pPr marL="914400" lvl="0" indent="-298450" algn="l" rtl="0">
              <a:lnSpc>
                <a:spcPct val="115000"/>
              </a:lnSpc>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кто несёт ущерб и в чём он выражается? (время, деньги, здоровье и т.д.)</a:t>
            </a:r>
            <a:endParaRPr>
              <a:solidFill>
                <a:schemeClr val="dk1"/>
              </a:solidFill>
              <a:latin typeface="Nunito"/>
              <a:ea typeface="Nunito"/>
              <a:cs typeface="Nunito"/>
              <a:sym typeface="Nunito"/>
            </a:endParaRPr>
          </a:p>
          <a:p>
            <a:pPr marL="914400" lvl="0" indent="-298450" algn="l" rtl="0">
              <a:lnSpc>
                <a:spcPct val="115000"/>
              </a:lnSpc>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что будет, если проблему не решать? к каким последствиям это приведёт в ближайшее время и в отдалённой перспективе?</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У вас может ещё не быть никаких данных о рынке или других цифр, которые подтверждают актуальность проблемы или задачи. Если так, пока пропустите этот слайд, но к нему нужно будет вернуться на втором этапе интенсива во время исследования.</a:t>
            </a:r>
            <a:endParaRPr>
              <a:solidFill>
                <a:schemeClr val="dk1"/>
              </a:solidFill>
              <a:latin typeface="Nunito"/>
              <a:ea typeface="Nunito"/>
              <a:cs typeface="Nunito"/>
              <a:sym typeface="Nunito"/>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29708328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25b67986b4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25b67986b4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1200"/>
              </a:spcBef>
              <a:spcAft>
                <a:spcPts val="0"/>
              </a:spcAft>
              <a:buClr>
                <a:schemeClr val="dk1"/>
              </a:buClr>
              <a:buSzPts val="1100"/>
              <a:buFont typeface="Arial"/>
              <a:buNone/>
            </a:pPr>
            <a:r>
              <a:rPr lang="ru">
                <a:solidFill>
                  <a:schemeClr val="dk1"/>
                </a:solidFill>
                <a:highlight>
                  <a:srgbClr val="FFFF00"/>
                </a:highlight>
                <a:latin typeface="Nunito"/>
                <a:ea typeface="Nunito"/>
                <a:cs typeface="Nunito"/>
                <a:sym typeface="Nunito"/>
              </a:rPr>
              <a:t>Перед заполнением слайда обратите внимание на статьи о заполнении паспорта проектной идеи и об ошибках при его заполнении</a:t>
            </a:r>
            <a:endParaRPr>
              <a:solidFill>
                <a:schemeClr val="dk1"/>
              </a:solidFill>
              <a:highlight>
                <a:srgbClr val="FFFF00"/>
              </a:highlight>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Как заполнять паспорт проекта </a:t>
            </a:r>
            <a:r>
              <a:rPr lang="ru" u="sng">
                <a:solidFill>
                  <a:srgbClr val="1155CC"/>
                </a:solidFill>
                <a:latin typeface="Nunito"/>
                <a:ea typeface="Nunito"/>
                <a:cs typeface="Nunito"/>
                <a:sym typeface="Nunito"/>
                <a:hlinkClick r:id="rId3">
                  <a:extLst>
                    <a:ext uri="{A12FA001-AC4F-418D-AE19-62706E023703}">
                      <ahyp:hlinkClr xmlns="" xmlns:ahyp="http://schemas.microsoft.com/office/drawing/2018/hyperlinkcolor" val="tx"/>
                    </a:ext>
                  </a:extLst>
                </a:hlinkClick>
              </a:rPr>
              <a:t>https://www.notion.so/intensive2035/e16bcedd0635425083043cee40507eff?pvs=4</a:t>
            </a:r>
            <a:r>
              <a:rPr lang="ru">
                <a:solidFill>
                  <a:schemeClr val="dk1"/>
                </a:solidFill>
                <a:latin typeface="Nunito"/>
                <a:ea typeface="Nunito"/>
                <a:cs typeface="Nunito"/>
                <a:sym typeface="Nunito"/>
              </a:rPr>
              <a:t> </a:t>
            </a:r>
            <a:endParaRPr>
              <a:solidFill>
                <a:schemeClr val="dk1"/>
              </a:solidFill>
              <a:latin typeface="Nunito"/>
              <a:ea typeface="Nunito"/>
              <a:cs typeface="Nunito"/>
              <a:sym typeface="Nunito"/>
            </a:endParaRPr>
          </a:p>
          <a:p>
            <a:pPr marL="457200" lvl="0" indent="0" algn="l" rtl="0">
              <a:lnSpc>
                <a:spcPct val="115000"/>
              </a:lnSpc>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Ошибки при заполнении паспорта проекта </a:t>
            </a:r>
            <a:r>
              <a:rPr lang="ru" u="sng">
                <a:solidFill>
                  <a:srgbClr val="1155CC"/>
                </a:solidFill>
                <a:latin typeface="Nunito"/>
                <a:ea typeface="Nunito"/>
                <a:cs typeface="Nunito"/>
                <a:sym typeface="Nunito"/>
                <a:hlinkClick r:id="rId4">
                  <a:extLst>
                    <a:ext uri="{A12FA001-AC4F-418D-AE19-62706E023703}">
                      <ahyp:hlinkClr xmlns="" xmlns:ahyp="http://schemas.microsoft.com/office/drawing/2018/hyperlinkcolor" val="tx"/>
                    </a:ext>
                  </a:extLst>
                </a:hlinkClick>
              </a:rPr>
              <a:t>https://www.notion.so/intensive2035/08ff407807a14bdd940722bd2c2f5fe5?pvs=4</a:t>
            </a:r>
            <a:r>
              <a:rPr lang="ru">
                <a:solidFill>
                  <a:schemeClr val="dk1"/>
                </a:solidFill>
                <a:latin typeface="Nunito"/>
                <a:ea typeface="Nunito"/>
                <a:cs typeface="Nunito"/>
                <a:sym typeface="Nunito"/>
              </a:rPr>
              <a:t> </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Проблема, которую вы решаете, не существует в вакууме.</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Должен быть кто-то, кто от неё страдает, иначе это не проблема. В качестве пользователя мы предлагаем выбрать группу людей, для которых эта проблема актуальна. Например, в группу могут входить люди определенной профессии или рода деятельности, жители района или города, потребители какого-то товара или услуги, владельцы какой-то собственности и так далее.</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Проблема возникает не на пустом месте.</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А тогда, когда пользователь совершает некоторые действия, чтобы прийти к желаемому результату. Масштабы действия могут быть разные: от продажи квартиры и выбора учебного заведения до заполнения формы на сайте или выброса мусора.</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Так или иначе, при совершении этого действия что-то идёт не так, пользователь сталкивается с каким-то неудобством, барьером, которое либо вообще не даёт совершить это действие, либо затрудняет его, делает неприятным.</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Хороший индикатор: пользователь вынужден тратить дополнительное время, деньги, нервы, здоровье, чтобы решить свою первоначальную задачу.</a:t>
            </a:r>
            <a:endParaRPr>
              <a:solidFill>
                <a:schemeClr val="dk1"/>
              </a:solidFill>
              <a:latin typeface="Nunito"/>
              <a:ea typeface="Nunito"/>
              <a:cs typeface="Nunito"/>
              <a:sym typeface="Nunito"/>
            </a:endParaRPr>
          </a:p>
          <a:p>
            <a:pPr marL="457200" lvl="0" indent="0" algn="l" rtl="0">
              <a:lnSpc>
                <a:spcPct val="115000"/>
              </a:lnSpc>
              <a:spcBef>
                <a:spcPts val="1200"/>
              </a:spcBef>
              <a:spcAft>
                <a:spcPts val="1200"/>
              </a:spcAft>
              <a:buClr>
                <a:schemeClr val="dk1"/>
              </a:buClr>
              <a:buSzPts val="1100"/>
              <a:buFont typeface="Arial"/>
              <a:buNone/>
            </a:pPr>
            <a:r>
              <a:rPr lang="ru">
                <a:solidFill>
                  <a:schemeClr val="dk1"/>
                </a:solidFill>
                <a:latin typeface="Nunito"/>
                <a:ea typeface="Nunito"/>
                <a:cs typeface="Nunito"/>
                <a:sym typeface="Nunito"/>
              </a:rPr>
              <a:t>Обратите внимание, что задача часто всё же решается, хоть и не самым оптимальным способом. Как раз в этом месте вы можете предложить более оптимальное решение, то есть, менее затратное по деньгам, времени или нервам. Именно решение вам и предстоит разработать в ходе интенсива.</a:t>
            </a:r>
            <a:endParaRPr/>
          </a:p>
        </p:txBody>
      </p:sp>
    </p:spTree>
    <p:extLst>
      <p:ext uri="{BB962C8B-B14F-4D97-AF65-F5344CB8AC3E}">
        <p14:creationId xmlns:p14="http://schemas.microsoft.com/office/powerpoint/2010/main" val="14465214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25b67986b4d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25b67986b4d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Поиск аналогов своего продукта/услуги помогает команде позаимствовать чужие удачные решения для внедрения в собственный продукт, а также даёт базовое представление о рынке и о том, что сейчас на нём востребовано.</a:t>
            </a: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dirty="0">
                <a:solidFill>
                  <a:schemeClr val="dk1"/>
                </a:solidFill>
                <a:latin typeface="Nunito"/>
                <a:ea typeface="Nunito"/>
                <a:cs typeface="Nunito"/>
                <a:sym typeface="Nunito"/>
              </a:rPr>
              <a:t>Аналоги продукта бываю полными (прямые конкуренты) и частичными (косвенные конкуренты).</a:t>
            </a: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dirty="0">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b="1" dirty="0">
                <a:solidFill>
                  <a:schemeClr val="dk1"/>
                </a:solidFill>
                <a:latin typeface="Nunito"/>
                <a:ea typeface="Nunito"/>
                <a:cs typeface="Nunito"/>
                <a:sym typeface="Nunito"/>
              </a:rPr>
              <a:t>Полные аналоги</a:t>
            </a:r>
            <a:r>
              <a:rPr lang="ru" dirty="0">
                <a:solidFill>
                  <a:schemeClr val="dk1"/>
                </a:solidFill>
                <a:latin typeface="Nunito"/>
                <a:ea typeface="Nunito"/>
                <a:cs typeface="Nunito"/>
                <a:sym typeface="Nunito"/>
              </a:rPr>
              <a:t> (прямые конкуренты) — это продукты, которые похожи на ваш, ориентированы на ту же аудиторию и решают те же задачи, что и ваш продукт. Например, полными аналогами машины марки Kia будут машины Skoda и Volkswagen.</a:t>
            </a:r>
            <a:endParaRPr dirty="0">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b="1" dirty="0">
                <a:solidFill>
                  <a:schemeClr val="dk1"/>
                </a:solidFill>
                <a:latin typeface="Nunito"/>
                <a:ea typeface="Nunito"/>
                <a:cs typeface="Nunito"/>
                <a:sym typeface="Nunito"/>
              </a:rPr>
              <a:t>Частичными аналогами</a:t>
            </a:r>
            <a:r>
              <a:rPr lang="ru" dirty="0">
                <a:solidFill>
                  <a:schemeClr val="dk1"/>
                </a:solidFill>
                <a:latin typeface="Nunito"/>
                <a:ea typeface="Nunito"/>
                <a:cs typeface="Nunito"/>
                <a:sym typeface="Nunito"/>
              </a:rPr>
              <a:t> (косвенными конкурентами) могут быть либо продукты, которые не похожи на ваш, но решают ту же проблему клиентов, либо схожие с вашим продукты, ориентированные на другую целевую аудиторию. Например, энергетические напитки — это частичные аналоги кофе, потому что они решают ту же задачу сохранения бодрости. Магазины профессиональной косметики — косвенные конкуренты салонов красоты, так как они вынуждают клиентов проводить себе процедуры самостоятельно, но при этом экономят им деньги. Косвенными конкурентами так же стоит считать иностранные продукты или услуги, не представленные в России, то есть ориентированные на другую целевую аудиторию. Важно посмотреть и их, так как они показывают перспективы развития технологического направления в России в дальнейшем.</a:t>
            </a:r>
            <a:endParaRPr dirty="0">
              <a:solidFill>
                <a:schemeClr val="dk1"/>
              </a:solidFill>
              <a:latin typeface="Nunito"/>
              <a:ea typeface="Nunito"/>
              <a:cs typeface="Nunito"/>
              <a:sym typeface="Nunito"/>
            </a:endParaRPr>
          </a:p>
          <a:p>
            <a:pPr marL="457200" lvl="0" indent="0" algn="l" rtl="0">
              <a:spcBef>
                <a:spcPts val="1200"/>
              </a:spcBef>
              <a:spcAft>
                <a:spcPts val="0"/>
              </a:spcAft>
              <a:buClr>
                <a:schemeClr val="dk1"/>
              </a:buClr>
              <a:buSzPts val="1100"/>
              <a:buFont typeface="Arial"/>
              <a:buNone/>
            </a:pPr>
            <a:r>
              <a:rPr lang="ru" dirty="0">
                <a:solidFill>
                  <a:schemeClr val="dk1"/>
                </a:solidFill>
                <a:latin typeface="Nunito"/>
                <a:ea typeface="Nunito"/>
                <a:cs typeface="Nunito"/>
                <a:sym typeface="Nunito"/>
              </a:rPr>
              <a:t>Как и с остальными слайдами, мы не ограничиваем вас в шаблоне. Вы можете изложить результаты в виде сравнительной таблицы, где ваш проект сравнивается с аналогичными по каким-то параметрам или свойствам. Главное, чтобы было понятно, </a:t>
            </a:r>
            <a:r>
              <a:rPr lang="ru" b="1" dirty="0">
                <a:solidFill>
                  <a:schemeClr val="dk1"/>
                </a:solidFill>
                <a:latin typeface="Nunito"/>
                <a:ea typeface="Nunito"/>
                <a:cs typeface="Nunito"/>
                <a:sym typeface="Nunito"/>
              </a:rPr>
              <a:t>чем ваш проект отличается от аналогов, в чем превосходит их и как это помогает решать заявленную проблему.</a:t>
            </a:r>
            <a:endParaRPr dirty="0">
              <a:solidFill>
                <a:schemeClr val="dk1"/>
              </a:solidFill>
              <a:latin typeface="Nunito"/>
              <a:ea typeface="Nunito"/>
              <a:cs typeface="Nunito"/>
              <a:sym typeface="Nunito"/>
            </a:endParaRPr>
          </a:p>
          <a:p>
            <a:pPr marL="0" lvl="0" indent="0" algn="l" rtl="0">
              <a:spcBef>
                <a:spcPts val="0"/>
              </a:spcBef>
              <a:spcAft>
                <a:spcPts val="0"/>
              </a:spcAft>
              <a:buNone/>
            </a:pPr>
            <a:endParaRPr dirty="0"/>
          </a:p>
        </p:txBody>
      </p:sp>
    </p:spTree>
    <p:extLst>
      <p:ext uri="{BB962C8B-B14F-4D97-AF65-F5344CB8AC3E}">
        <p14:creationId xmlns:p14="http://schemas.microsoft.com/office/powerpoint/2010/main" val="18619110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25b67986b4d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25b67986b4d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Мы используем такой шаблон формулировки решения, но не настаиваем на нем: </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i="1">
                <a:solidFill>
                  <a:schemeClr val="dk1"/>
                </a:solidFill>
                <a:latin typeface="Nunito"/>
                <a:ea typeface="Nunito"/>
                <a:cs typeface="Nunito"/>
                <a:sym typeface="Nunito"/>
              </a:rPr>
              <a:t>Для &lt;пользователей&gt;, которым нужно &lt;цель/желание потребность пользователя&gt;, Наш &lt;вид решения&gt; будет выполнять &lt;главную функцию&gt;. В отличие от &lt;альтернатив&gt;, наш продукт лучше тем, что &lt;описание преимуществ&gt;.</a:t>
            </a:r>
            <a:endParaRPr i="1">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Так или иначе, из описания вашего решения должно быть понятно следующее:</a:t>
            </a:r>
            <a:endParaRPr>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чья проблема решается</a:t>
            </a:r>
            <a:endParaRPr>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что это за проблема</a:t>
            </a:r>
            <a:endParaRPr>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что представляет собой ваше решение</a:t>
            </a:r>
            <a:endParaRPr>
              <a:solidFill>
                <a:schemeClr val="dk1"/>
              </a:solidFill>
              <a:latin typeface="Nunito"/>
              <a:ea typeface="Nunito"/>
              <a:cs typeface="Nunito"/>
              <a:sym typeface="Nunito"/>
            </a:endParaRPr>
          </a:p>
          <a:p>
            <a:pPr marL="914400" lvl="0" indent="-298450" algn="l" rtl="0">
              <a:spcBef>
                <a:spcPts val="0"/>
              </a:spcBef>
              <a:spcAft>
                <a:spcPts val="0"/>
              </a:spcAft>
              <a:buClr>
                <a:schemeClr val="dk1"/>
              </a:buClr>
              <a:buSzPts val="1100"/>
              <a:buFont typeface="Nunito"/>
              <a:buChar char="-"/>
            </a:pPr>
            <a:r>
              <a:rPr lang="ru">
                <a:solidFill>
                  <a:schemeClr val="dk1"/>
                </a:solidFill>
                <a:latin typeface="Nunito"/>
                <a:ea typeface="Nunito"/>
                <a:cs typeface="Nunito"/>
                <a:sym typeface="Nunito"/>
              </a:rPr>
              <a:t>чем оно лучше аналогичных</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Например</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Для </a:t>
            </a:r>
            <a:r>
              <a:rPr lang="ru" b="1">
                <a:solidFill>
                  <a:schemeClr val="dk1"/>
                </a:solidFill>
                <a:latin typeface="Nunito"/>
                <a:ea typeface="Nunito"/>
                <a:cs typeface="Nunito"/>
                <a:sym typeface="Nunito"/>
              </a:rPr>
              <a:t>&lt;мам с колясками&gt;</a:t>
            </a:r>
            <a:r>
              <a:rPr lang="ru">
                <a:solidFill>
                  <a:schemeClr val="dk1"/>
                </a:solidFill>
                <a:latin typeface="Nunito"/>
                <a:ea typeface="Nunito"/>
                <a:cs typeface="Nunito"/>
                <a:sym typeface="Nunito"/>
              </a:rPr>
              <a:t>,</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которым нужно </a:t>
            </a:r>
            <a:r>
              <a:rPr lang="ru" b="1">
                <a:solidFill>
                  <a:schemeClr val="dk1"/>
                </a:solidFill>
                <a:latin typeface="Nunito"/>
                <a:ea typeface="Nunito"/>
                <a:cs typeface="Nunito"/>
                <a:sym typeface="Nunito"/>
              </a:rPr>
              <a:t>&lt;два раза в день гулять с ребенком&gt;</a:t>
            </a:r>
            <a:r>
              <a:rPr lang="ru">
                <a:solidFill>
                  <a:schemeClr val="dk1"/>
                </a:solidFill>
                <a:latin typeface="Nunito"/>
                <a:ea typeface="Nunito"/>
                <a:cs typeface="Nunito"/>
                <a:sym typeface="Nunito"/>
              </a:rPr>
              <a:t>,</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наше </a:t>
            </a:r>
            <a:r>
              <a:rPr lang="ru" b="1">
                <a:solidFill>
                  <a:schemeClr val="dk1"/>
                </a:solidFill>
                <a:latin typeface="Nunito"/>
                <a:ea typeface="Nunito"/>
                <a:cs typeface="Nunito"/>
                <a:sym typeface="Nunito"/>
              </a:rPr>
              <a:t>&lt;мобильное приложение&gt;</a:t>
            </a:r>
            <a:endParaRPr b="1">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будет </a:t>
            </a:r>
            <a:r>
              <a:rPr lang="ru" b="1">
                <a:solidFill>
                  <a:schemeClr val="dk1"/>
                </a:solidFill>
                <a:latin typeface="Nunito"/>
                <a:ea typeface="Nunito"/>
                <a:cs typeface="Nunito"/>
                <a:sym typeface="Nunito"/>
              </a:rPr>
              <a:t>&lt;строить удобные и интересные пешеходные маршруты прогулок&gt;.</a:t>
            </a:r>
            <a:endParaRPr b="1">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В отличие от </a:t>
            </a:r>
            <a:r>
              <a:rPr lang="ru" b="1">
                <a:solidFill>
                  <a:schemeClr val="dk1"/>
                </a:solidFill>
                <a:latin typeface="Nunito"/>
                <a:ea typeface="Nunito"/>
                <a:cs typeface="Nunito"/>
                <a:sym typeface="Nunito"/>
              </a:rPr>
              <a:t>&lt;Яндекс.Карт, Google Maps и 2Gis&gt;</a:t>
            </a:r>
            <a:r>
              <a:rPr lang="ru">
                <a:solidFill>
                  <a:schemeClr val="dk1"/>
                </a:solidFill>
                <a:latin typeface="Nunito"/>
                <a:ea typeface="Nunito"/>
                <a:cs typeface="Nunito"/>
                <a:sym typeface="Nunito"/>
              </a:rPr>
              <a:t>, наше приложение будет лучше тем,</a:t>
            </a:r>
            <a:endParaRPr>
              <a:solidFill>
                <a:schemeClr val="dk1"/>
              </a:solidFill>
              <a:latin typeface="Nunito"/>
              <a:ea typeface="Nunito"/>
              <a:cs typeface="Nunito"/>
              <a:sym typeface="Nunito"/>
            </a:endParaRPr>
          </a:p>
          <a:p>
            <a:pPr marL="457200" lvl="0" indent="0" algn="l" rtl="0">
              <a:lnSpc>
                <a:spcPct val="115000"/>
              </a:lnSpc>
              <a:spcBef>
                <a:spcPts val="1200"/>
              </a:spcBef>
              <a:spcAft>
                <a:spcPts val="0"/>
              </a:spcAft>
              <a:buClr>
                <a:schemeClr val="dk1"/>
              </a:buClr>
              <a:buSzPts val="1100"/>
              <a:buFont typeface="Arial"/>
              <a:buNone/>
            </a:pPr>
            <a:r>
              <a:rPr lang="ru">
                <a:solidFill>
                  <a:schemeClr val="dk1"/>
                </a:solidFill>
                <a:latin typeface="Nunito"/>
                <a:ea typeface="Nunito"/>
                <a:cs typeface="Nunito"/>
                <a:sym typeface="Nunito"/>
              </a:rPr>
              <a:t>что </a:t>
            </a:r>
            <a:r>
              <a:rPr lang="ru" b="1">
                <a:solidFill>
                  <a:schemeClr val="dk1"/>
                </a:solidFill>
                <a:latin typeface="Nunito"/>
                <a:ea typeface="Nunito"/>
                <a:cs typeface="Nunito"/>
                <a:sym typeface="Nunito"/>
              </a:rPr>
              <a:t>&lt;оно будет учитывать все пандусы, лестницы, бордюры и подземные переходы и не будет предлагать мамам с колясками идти туда, где невозможно нормально пройти пешеходу&gt;.</a:t>
            </a:r>
            <a:endParaRPr b="1">
              <a:solidFill>
                <a:schemeClr val="dk1"/>
              </a:solidFill>
              <a:latin typeface="Nunito"/>
              <a:ea typeface="Nunito"/>
              <a:cs typeface="Nunito"/>
              <a:sym typeface="Nunito"/>
            </a:endParaRPr>
          </a:p>
          <a:p>
            <a:pPr marL="0" lvl="0" indent="0" algn="l" rtl="0">
              <a:spcBef>
                <a:spcPts val="1200"/>
              </a:spcBef>
              <a:spcAft>
                <a:spcPts val="0"/>
              </a:spcAft>
              <a:buNone/>
            </a:pPr>
            <a:endParaRPr/>
          </a:p>
        </p:txBody>
      </p:sp>
    </p:spTree>
    <p:extLst>
      <p:ext uri="{BB962C8B-B14F-4D97-AF65-F5344CB8AC3E}">
        <p14:creationId xmlns:p14="http://schemas.microsoft.com/office/powerpoint/2010/main" val="22717183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25b67986b4d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25b67986b4d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Слайд с командой — это ваш способ представиться и показать, что вы способны справиться с поставленной задачей.</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Обычно здесь размещают фотографии, указывают, как кого зовут, должность в проекте</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Уместно рассказать о каких-то компетенциях и достижениях (если они у вас есть). Главное, чтобы эти они имели отношение к тому, что вы делаете. </a:t>
            </a: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i="1">
                <a:solidFill>
                  <a:schemeClr val="dk1"/>
                </a:solidFill>
                <a:latin typeface="Nunito"/>
                <a:ea typeface="Nunito"/>
                <a:cs typeface="Nunito"/>
                <a:sym typeface="Nunito"/>
              </a:rPr>
              <a:t>Например, в вашей команде есть участник, который помимо прочего работает фитнес-тренером. Если ваш проект связан, например, со спортивным питанием или мобильным приложением для спортсменов, то это большой плюс. Если же проект связан с компьютерным зрением или вы разрабатываете компьютерную игру — это не имеет значение и лучше этот факт опустить.   </a:t>
            </a:r>
            <a:endParaRPr i="1">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endParaRPr>
              <a:solidFill>
                <a:schemeClr val="dk1"/>
              </a:solidFill>
              <a:latin typeface="Nunito"/>
              <a:ea typeface="Nunito"/>
              <a:cs typeface="Nunito"/>
              <a:sym typeface="Nunito"/>
            </a:endParaRPr>
          </a:p>
          <a:p>
            <a:pPr marL="457200" lvl="0" indent="0" algn="l" rtl="0">
              <a:spcBef>
                <a:spcPts val="0"/>
              </a:spcBef>
              <a:spcAft>
                <a:spcPts val="0"/>
              </a:spcAft>
              <a:buClr>
                <a:schemeClr val="dk1"/>
              </a:buClr>
              <a:buSzPts val="1100"/>
              <a:buFont typeface="Arial"/>
              <a:buNone/>
            </a:pPr>
            <a:r>
              <a:rPr lang="ru">
                <a:solidFill>
                  <a:schemeClr val="dk1"/>
                </a:solidFill>
                <a:latin typeface="Nunito"/>
                <a:ea typeface="Nunito"/>
                <a:cs typeface="Nunito"/>
                <a:sym typeface="Nunito"/>
              </a:rPr>
              <a:t>Но ни в коем случае ничего не придумывайте и не вводите ваших зрителей в заблуждение!</a:t>
            </a:r>
            <a:endParaRPr/>
          </a:p>
        </p:txBody>
      </p:sp>
    </p:spTree>
    <p:extLst>
      <p:ext uri="{BB962C8B-B14F-4D97-AF65-F5344CB8AC3E}">
        <p14:creationId xmlns:p14="http://schemas.microsoft.com/office/powerpoint/2010/main" val="21385581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ru"/>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ctrTitle"/>
          </p:nvPr>
        </p:nvSpPr>
        <p:spPr>
          <a:xfrm>
            <a:off x="232817" y="1207007"/>
            <a:ext cx="8520600" cy="1434719"/>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ru" dirty="0" smtClean="0">
                <a:latin typeface="Bahnschrift SemiBold" panose="020B0502040204020203" pitchFamily="34" charset="0"/>
              </a:rPr>
              <a:t>Компактный </a:t>
            </a:r>
            <a:r>
              <a:rPr lang="ru-RU" dirty="0" smtClean="0">
                <a:latin typeface="Bahnschrift SemiBold" panose="020B0502040204020203" pitchFamily="34" charset="0"/>
              </a:rPr>
              <a:t>пресс для </a:t>
            </a:r>
            <a:r>
              <a:rPr lang="ru" dirty="0">
                <a:latin typeface="Bahnschrift SemiBold" panose="020B0502040204020203" pitchFamily="34" charset="0"/>
              </a:rPr>
              <a:t>пластиковых </a:t>
            </a:r>
            <a:r>
              <a:rPr lang="ru" dirty="0" smtClean="0">
                <a:latin typeface="Bahnschrift SemiBold" panose="020B0502040204020203" pitchFamily="34" charset="0"/>
              </a:rPr>
              <a:t>бутылок</a:t>
            </a:r>
            <a:endParaRPr dirty="0">
              <a:latin typeface="Bahnschrift SemiBold" panose="020B0502040204020203" pitchFamily="34" charset="0"/>
            </a:endParaRPr>
          </a:p>
        </p:txBody>
      </p:sp>
      <p:pic>
        <p:nvPicPr>
          <p:cNvPr id="2" name="Picture 2">
            <a:extLst>
              <a:ext uri="{FF2B5EF4-FFF2-40B4-BE49-F238E27FC236}">
                <a16:creationId xmlns="" xmlns:a16="http://schemas.microsoft.com/office/drawing/2014/main" id="{39CBF9FE-AB6A-4F45-B0A9-DF03461CAD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79149" y="3482286"/>
            <a:ext cx="1920366" cy="1661214"/>
          </a:xfrm>
          <a:prstGeom prst="rect">
            <a:avLst/>
          </a:prstGeom>
          <a:noFill/>
          <a:extLst>
            <a:ext uri="{909E8E84-426E-40DD-AFC4-6F175D3DCCD1}">
              <a14:hiddenFill xmlns:a14="http://schemas.microsoft.com/office/drawing/2010/main">
                <a:solidFill>
                  <a:srgbClr val="FFFFFF"/>
                </a:solidFill>
              </a14:hiddenFill>
            </a:ext>
          </a:extLst>
        </p:spPr>
      </p:pic>
      <p:sp>
        <p:nvSpPr>
          <p:cNvPr id="9" name="Прямоугольник 8"/>
          <p:cNvSpPr/>
          <p:nvPr/>
        </p:nvSpPr>
        <p:spPr>
          <a:xfrm>
            <a:off x="246092" y="74925"/>
            <a:ext cx="8458200" cy="707886"/>
          </a:xfrm>
          <a:prstGeom prst="rect">
            <a:avLst/>
          </a:prstGeom>
        </p:spPr>
        <p:txBody>
          <a:bodyPr wrap="square">
            <a:spAutoFit/>
          </a:bodyPr>
          <a:lstStyle/>
          <a:p>
            <a:pPr algn="ctr"/>
            <a:r>
              <a:rPr lang="ru-RU" sz="2000" b="1" dirty="0" smtClean="0"/>
              <a:t>Кузбасский государственный аграрный университет имени В.Н. </a:t>
            </a:r>
            <a:r>
              <a:rPr lang="ru-RU" sz="2000" b="1" dirty="0" err="1" smtClean="0"/>
              <a:t>Полецкова</a:t>
            </a:r>
            <a:endParaRPr lang="ru-RU" sz="2000" b="1" dirty="0"/>
          </a:p>
        </p:txBody>
      </p:sp>
      <p:sp>
        <p:nvSpPr>
          <p:cNvPr id="4" name="Прямоугольник 3"/>
          <p:cNvSpPr/>
          <p:nvPr/>
        </p:nvSpPr>
        <p:spPr>
          <a:xfrm>
            <a:off x="6211385" y="3281184"/>
            <a:ext cx="2542032" cy="1415772"/>
          </a:xfrm>
          <a:prstGeom prst="rect">
            <a:avLst/>
          </a:prstGeom>
        </p:spPr>
        <p:txBody>
          <a:bodyPr wrap="square">
            <a:spAutoFit/>
          </a:bodyPr>
          <a:lstStyle/>
          <a:p>
            <a:pPr marL="285750" lvl="0" indent="-285750">
              <a:spcAft>
                <a:spcPts val="1200"/>
              </a:spcAft>
              <a:buFontTx/>
              <a:buChar char="-"/>
            </a:pPr>
            <a:r>
              <a:rPr lang="ru-RU" b="1" dirty="0">
                <a:solidFill>
                  <a:schemeClr val="tx1"/>
                </a:solidFill>
                <a:latin typeface="Bahnschrift SemiBold" panose="020B0502040204020203" pitchFamily="34" charset="0"/>
              </a:rPr>
              <a:t>Трофимов Павел</a:t>
            </a:r>
          </a:p>
          <a:p>
            <a:pPr marL="285750" lvl="0" indent="-285750">
              <a:spcAft>
                <a:spcPts val="1200"/>
              </a:spcAft>
              <a:buFontTx/>
              <a:buChar char="-"/>
            </a:pPr>
            <a:r>
              <a:rPr lang="ru-RU" b="1" dirty="0" err="1">
                <a:solidFill>
                  <a:schemeClr val="tx1"/>
                </a:solidFill>
                <a:latin typeface="Bahnschrift SemiBold" panose="020B0502040204020203" pitchFamily="34" charset="0"/>
              </a:rPr>
              <a:t>Крохалев</a:t>
            </a:r>
            <a:r>
              <a:rPr lang="ru-RU" b="1" dirty="0">
                <a:solidFill>
                  <a:schemeClr val="tx1"/>
                </a:solidFill>
                <a:latin typeface="Bahnschrift SemiBold" panose="020B0502040204020203" pitchFamily="34" charset="0"/>
              </a:rPr>
              <a:t> Матвей</a:t>
            </a:r>
          </a:p>
          <a:p>
            <a:pPr marL="285750" lvl="0" indent="-285750">
              <a:spcAft>
                <a:spcPts val="1200"/>
              </a:spcAft>
              <a:buFontTx/>
              <a:buChar char="-"/>
            </a:pPr>
            <a:r>
              <a:rPr lang="ru-RU" b="1" dirty="0">
                <a:solidFill>
                  <a:schemeClr val="tx1"/>
                </a:solidFill>
                <a:latin typeface="Bahnschrift SemiBold" panose="020B0502040204020203" pitchFamily="34" charset="0"/>
              </a:rPr>
              <a:t>Долгих Семён</a:t>
            </a:r>
          </a:p>
          <a:p>
            <a:pPr marL="285750" lvl="0" indent="-285750">
              <a:spcAft>
                <a:spcPts val="1200"/>
              </a:spcAft>
              <a:buFontTx/>
              <a:buChar char="-"/>
            </a:pPr>
            <a:r>
              <a:rPr lang="ru-RU" b="1" dirty="0" err="1">
                <a:solidFill>
                  <a:schemeClr val="tx1"/>
                </a:solidFill>
                <a:latin typeface="Bahnschrift SemiBold" panose="020B0502040204020203" pitchFamily="34" charset="0"/>
              </a:rPr>
              <a:t>Таглин</a:t>
            </a:r>
            <a:r>
              <a:rPr lang="ru-RU" b="1" dirty="0">
                <a:solidFill>
                  <a:schemeClr val="tx1"/>
                </a:solidFill>
                <a:latin typeface="Bahnschrift SemiBold" panose="020B0502040204020203" pitchFamily="34" charset="0"/>
              </a:rPr>
              <a:t> Сергей</a:t>
            </a:r>
            <a:endParaRPr lang="ru-RU" b="1" dirty="0">
              <a:solidFill>
                <a:schemeClr val="tx1"/>
              </a:solidFill>
              <a:latin typeface="Bahnschrift SemiBold" panose="020B0502040204020203" pitchFamily="34" charset="0"/>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8"/>
          <p:cNvSpPr txBox="1">
            <a:spLocks noGrp="1"/>
          </p:cNvSpPr>
          <p:nvPr>
            <p:ph type="title"/>
          </p:nvPr>
        </p:nvSpPr>
        <p:spPr>
          <a:xfrm>
            <a:off x="202519" y="62888"/>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dirty="0">
                <a:latin typeface="Bahnschrift SemiBold" panose="020B0502040204020203" pitchFamily="34" charset="0"/>
              </a:rPr>
              <a:t>Актуальность проблемы</a:t>
            </a:r>
            <a:endParaRPr dirty="0">
              <a:latin typeface="Bahnschrift SemiBold" panose="020B0502040204020203" pitchFamily="34" charset="0"/>
            </a:endParaRPr>
          </a:p>
        </p:txBody>
      </p:sp>
      <p:sp>
        <p:nvSpPr>
          <p:cNvPr id="86" name="Google Shape;86;p18"/>
          <p:cNvSpPr txBox="1">
            <a:spLocks noGrp="1"/>
          </p:cNvSpPr>
          <p:nvPr>
            <p:ph type="body" idx="1"/>
          </p:nvPr>
        </p:nvSpPr>
        <p:spPr>
          <a:xfrm>
            <a:off x="163989" y="564741"/>
            <a:ext cx="8559130" cy="1947672"/>
          </a:xfrm>
          <a:prstGeom prst="rect">
            <a:avLst/>
          </a:prstGeom>
        </p:spPr>
        <p:txBody>
          <a:bodyPr spcFirstLastPara="1" wrap="square" lIns="91425" tIns="91425" rIns="91425" bIns="91425" anchor="t" anchorCtr="0">
            <a:noAutofit/>
          </a:bodyPr>
          <a:lstStyle/>
          <a:p>
            <a:pPr marL="0" lvl="0" indent="357188" algn="just">
              <a:spcAft>
                <a:spcPts val="1200"/>
              </a:spcAft>
              <a:buNone/>
            </a:pPr>
            <a:r>
              <a:rPr lang="ru-RU" dirty="0">
                <a:solidFill>
                  <a:schemeClr val="tx1"/>
                </a:solidFill>
              </a:rPr>
              <a:t>Отходы пластиков появились в мире примерно в середине 50-х годов прошлого века. За последние 70 лет их объем вырос в несколько сотен тысяч раз и продолжает расти. Производство пластиковых изделий является одной из самых динамичных развивающихся отраслей и увеличивается в среднем на 5% в год</a:t>
            </a:r>
            <a:r>
              <a:rPr lang="ru-RU" dirty="0" smtClean="0">
                <a:solidFill>
                  <a:schemeClr val="tx1"/>
                </a:solidFill>
              </a:rPr>
              <a:t>.</a:t>
            </a:r>
          </a:p>
        </p:txBody>
      </p:sp>
      <p:pic>
        <p:nvPicPr>
          <p:cNvPr id="3" name="Рисунок 2"/>
          <p:cNvPicPr>
            <a:picLocks noChangeAspect="1"/>
          </p:cNvPicPr>
          <p:nvPr/>
        </p:nvPicPr>
        <p:blipFill>
          <a:blip r:embed="rId3"/>
          <a:stretch>
            <a:fillRect/>
          </a:stretch>
        </p:blipFill>
        <p:spPr>
          <a:xfrm>
            <a:off x="5152905" y="2413974"/>
            <a:ext cx="3696678" cy="2354500"/>
          </a:xfrm>
          <a:prstGeom prst="rect">
            <a:avLst/>
          </a:prstGeom>
        </p:spPr>
      </p:pic>
      <p:sp>
        <p:nvSpPr>
          <p:cNvPr id="4" name="Прямоугольник 3"/>
          <p:cNvSpPr/>
          <p:nvPr/>
        </p:nvSpPr>
        <p:spPr>
          <a:xfrm>
            <a:off x="202518" y="2583260"/>
            <a:ext cx="4707809" cy="1908215"/>
          </a:xfrm>
          <a:prstGeom prst="rect">
            <a:avLst/>
          </a:prstGeom>
        </p:spPr>
        <p:txBody>
          <a:bodyPr wrap="square">
            <a:spAutoFit/>
          </a:bodyPr>
          <a:lstStyle/>
          <a:p>
            <a:pPr marL="0" lvl="0" indent="357188" algn="just">
              <a:spcAft>
                <a:spcPts val="1200"/>
              </a:spcAft>
              <a:buNone/>
            </a:pPr>
            <a:r>
              <a:rPr lang="ru-RU" sz="1800" dirty="0">
                <a:solidFill>
                  <a:schemeClr val="tx1"/>
                </a:solidFill>
              </a:rPr>
              <a:t>Сортировка и последующая переработка мусора отдельный элемент решения проблемы оборота пластиковых отходов.</a:t>
            </a:r>
          </a:p>
          <a:p>
            <a:pPr marL="0" lvl="0" indent="357188" algn="just">
              <a:spcAft>
                <a:spcPts val="1200"/>
              </a:spcAft>
              <a:buNone/>
            </a:pPr>
            <a:r>
              <a:rPr lang="ru-RU" sz="1800" b="1" dirty="0">
                <a:solidFill>
                  <a:schemeClr val="tx1"/>
                </a:solidFill>
                <a:latin typeface="Bahnschrift SemiBold" panose="020B0502040204020203" pitchFamily="34" charset="0"/>
              </a:rPr>
              <a:t>Снижение расходов на сбор и переработку актуальная сегодня проблема.</a:t>
            </a:r>
            <a:endParaRPr lang="ru-RU" sz="1800" b="1" dirty="0">
              <a:solidFill>
                <a:schemeClr val="tx1"/>
              </a:solidFill>
              <a:latin typeface="Bahnschrift SemiBold" panose="020B0502040204020203"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5"/>
          <p:cNvSpPr txBox="1">
            <a:spLocks noGrp="1"/>
          </p:cNvSpPr>
          <p:nvPr>
            <p:ph type="title"/>
          </p:nvPr>
        </p:nvSpPr>
        <p:spPr>
          <a:xfrm>
            <a:off x="311700" y="13800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b="1" dirty="0">
                <a:latin typeface="Bahnschrift SemiBold" panose="020B0502040204020203" pitchFamily="34" charset="0"/>
              </a:rPr>
              <a:t>Проблема и пользователь</a:t>
            </a:r>
            <a:endParaRPr b="1" dirty="0">
              <a:latin typeface="Bahnschrift SemiBold" panose="020B0502040204020203" pitchFamily="34" charset="0"/>
            </a:endParaRPr>
          </a:p>
        </p:txBody>
      </p:sp>
      <p:sp>
        <p:nvSpPr>
          <p:cNvPr id="68" name="Google Shape;68;p15"/>
          <p:cNvSpPr txBox="1">
            <a:spLocks noGrp="1"/>
          </p:cNvSpPr>
          <p:nvPr>
            <p:ph type="body" idx="1"/>
          </p:nvPr>
        </p:nvSpPr>
        <p:spPr>
          <a:xfrm>
            <a:off x="165396" y="710700"/>
            <a:ext cx="5496904" cy="4153908"/>
          </a:xfrm>
          <a:prstGeom prst="rect">
            <a:avLst/>
          </a:prstGeom>
        </p:spPr>
        <p:txBody>
          <a:bodyPr spcFirstLastPara="1" wrap="square" lIns="91425" tIns="91425" rIns="91425" bIns="91425" anchor="t" anchorCtr="0">
            <a:noAutofit/>
          </a:bodyPr>
          <a:lstStyle/>
          <a:p>
            <a:pPr marL="0" lvl="0" indent="265113" algn="just" rtl="0">
              <a:spcBef>
                <a:spcPts val="0"/>
              </a:spcBef>
              <a:spcAft>
                <a:spcPts val="1200"/>
              </a:spcAft>
              <a:buNone/>
            </a:pPr>
            <a:r>
              <a:rPr lang="ru-RU" sz="2200" b="1" dirty="0" smtClean="0">
                <a:solidFill>
                  <a:schemeClr val="tx1"/>
                </a:solidFill>
                <a:latin typeface="Bahnschrift SemiBold" panose="020B0502040204020203" pitchFamily="34" charset="0"/>
              </a:rPr>
              <a:t>Проблема </a:t>
            </a:r>
            <a:r>
              <a:rPr lang="ru-RU" sz="2200" b="1" dirty="0">
                <a:solidFill>
                  <a:schemeClr val="tx1"/>
                </a:solidFill>
                <a:latin typeface="Bahnschrift SemiBold" panose="020B0502040204020203" pitchFamily="34" charset="0"/>
              </a:rPr>
              <a:t>компактности выброшенных потребителями пластиковых </a:t>
            </a:r>
            <a:r>
              <a:rPr lang="ru-RU" sz="2200" b="1" dirty="0" smtClean="0">
                <a:solidFill>
                  <a:schemeClr val="tx1"/>
                </a:solidFill>
                <a:latin typeface="Bahnschrift SemiBold" panose="020B0502040204020203" pitchFamily="34" charset="0"/>
              </a:rPr>
              <a:t>бутылок. </a:t>
            </a:r>
          </a:p>
          <a:p>
            <a:pPr marL="0" lvl="0" indent="265113" algn="just" rtl="0">
              <a:spcBef>
                <a:spcPts val="0"/>
              </a:spcBef>
              <a:spcAft>
                <a:spcPts val="1200"/>
              </a:spcAft>
              <a:buNone/>
            </a:pPr>
            <a:r>
              <a:rPr lang="ru-RU" sz="2200" b="1" dirty="0" smtClean="0">
                <a:solidFill>
                  <a:schemeClr val="tx1"/>
                </a:solidFill>
                <a:latin typeface="Bahnschrift SemiBold" panose="020B0502040204020203" pitchFamily="34" charset="0"/>
              </a:rPr>
              <a:t>Ежедневно </a:t>
            </a:r>
            <a:r>
              <a:rPr lang="ru-RU" sz="2200" b="1" dirty="0">
                <a:solidFill>
                  <a:schemeClr val="tx1"/>
                </a:solidFill>
                <a:latin typeface="Bahnschrift SemiBold" panose="020B0502040204020203" pitchFamily="34" charset="0"/>
              </a:rPr>
              <a:t>люди выбрасывают огромное количество пластиковых бутылок, не задумываясь </a:t>
            </a:r>
            <a:r>
              <a:rPr lang="ru-RU" sz="2200" b="1" dirty="0" smtClean="0">
                <a:solidFill>
                  <a:schemeClr val="tx1"/>
                </a:solidFill>
                <a:latin typeface="Bahnschrift SemiBold" panose="020B0502040204020203" pitchFamily="34" charset="0"/>
              </a:rPr>
              <a:t>о занимаемым </a:t>
            </a:r>
            <a:r>
              <a:rPr lang="ru-RU" sz="2200" b="1" dirty="0">
                <a:solidFill>
                  <a:schemeClr val="tx1"/>
                </a:solidFill>
                <a:latin typeface="Bahnschrift SemiBold" panose="020B0502040204020203" pitchFamily="34" charset="0"/>
              </a:rPr>
              <a:t>ими </a:t>
            </a:r>
            <a:r>
              <a:rPr lang="ru-RU" sz="2200" b="1" dirty="0" smtClean="0">
                <a:solidFill>
                  <a:schemeClr val="tx1"/>
                </a:solidFill>
                <a:latin typeface="Bahnschrift SemiBold" panose="020B0502040204020203" pitchFamily="34" charset="0"/>
              </a:rPr>
              <a:t>объеме. </a:t>
            </a:r>
          </a:p>
          <a:p>
            <a:pPr marL="0" lvl="0" indent="265113" algn="just" rtl="0">
              <a:spcBef>
                <a:spcPts val="0"/>
              </a:spcBef>
              <a:spcAft>
                <a:spcPts val="1200"/>
              </a:spcAft>
              <a:buNone/>
            </a:pPr>
            <a:r>
              <a:rPr lang="ru-RU" sz="2200" b="1" dirty="0" smtClean="0">
                <a:solidFill>
                  <a:schemeClr val="tx1"/>
                </a:solidFill>
                <a:latin typeface="Bahnschrift SemiBold" panose="020B0502040204020203" pitchFamily="34" charset="0"/>
              </a:rPr>
              <a:t>Несколько бутылок занимаю всю мусорную корзину. Это приводит к росту затрат на уборку, транспортировку мусора. </a:t>
            </a:r>
            <a:endParaRPr sz="2200" b="1" dirty="0">
              <a:solidFill>
                <a:schemeClr val="tx1"/>
              </a:solidFill>
              <a:latin typeface="Bahnschrift SemiBold" panose="020B0502040204020203" pitchFamily="34" charset="0"/>
            </a:endParaRPr>
          </a:p>
        </p:txBody>
      </p:sp>
      <p:pic>
        <p:nvPicPr>
          <p:cNvPr id="2050" name="Picture 2" descr="Picture background">
            <a:extLst>
              <a:ext uri="{FF2B5EF4-FFF2-40B4-BE49-F238E27FC236}">
                <a16:creationId xmlns="" xmlns:a16="http://schemas.microsoft.com/office/drawing/2014/main" id="{3B39384D-A196-492E-BABA-CCB2B612BB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76169" y="312738"/>
            <a:ext cx="3002435" cy="1769257"/>
          </a:xfrm>
          <a:prstGeom prst="rect">
            <a:avLst/>
          </a:prstGeom>
          <a:noFill/>
          <a:extLst>
            <a:ext uri="{909E8E84-426E-40DD-AFC4-6F175D3DCCD1}">
              <a14:hiddenFill xmlns:a14="http://schemas.microsoft.com/office/drawing/2010/main">
                <a:solidFill>
                  <a:srgbClr val="FFFFFF"/>
                </a:solidFill>
              </a14:hiddenFill>
            </a:ext>
          </a:extLst>
        </p:spPr>
      </p:pic>
      <p:sp>
        <p:nvSpPr>
          <p:cNvPr id="3" name="AutoShape 4" descr="Сколько пластиковых бутылок заменяет одна термобутылка? | SantaiLivi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6" name="AutoShape 10" descr="Сколько пластиковых бутылок заменяет одна термобутылка? | SantaiLivin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7" name="Рисунок 6"/>
          <p:cNvPicPr>
            <a:picLocks noChangeAspect="1"/>
          </p:cNvPicPr>
          <p:nvPr/>
        </p:nvPicPr>
        <p:blipFill>
          <a:blip r:embed="rId4"/>
          <a:stretch>
            <a:fillRect/>
          </a:stretch>
        </p:blipFill>
        <p:spPr>
          <a:xfrm>
            <a:off x="6199423" y="2584075"/>
            <a:ext cx="2555926" cy="2042660"/>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6"/>
          <p:cNvSpPr txBox="1">
            <a:spLocks noGrp="1"/>
          </p:cNvSpPr>
          <p:nvPr>
            <p:ph type="title"/>
          </p:nvPr>
        </p:nvSpPr>
        <p:spPr>
          <a:xfrm>
            <a:off x="229813" y="8336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dirty="0">
                <a:latin typeface="Bahnschrift SemiBold" panose="020B0502040204020203" pitchFamily="34" charset="0"/>
              </a:rPr>
              <a:t>Как уже решается проблема</a:t>
            </a:r>
            <a:endParaRPr dirty="0">
              <a:latin typeface="Bahnschrift SemiBold" panose="020B0502040204020203" pitchFamily="34" charset="0"/>
            </a:endParaRPr>
          </a:p>
        </p:txBody>
      </p:sp>
      <p:sp>
        <p:nvSpPr>
          <p:cNvPr id="74" name="Google Shape;74;p16"/>
          <p:cNvSpPr txBox="1">
            <a:spLocks noGrp="1"/>
          </p:cNvSpPr>
          <p:nvPr>
            <p:ph type="body" idx="1"/>
          </p:nvPr>
        </p:nvSpPr>
        <p:spPr>
          <a:xfrm>
            <a:off x="167018" y="546332"/>
            <a:ext cx="8520600" cy="3416400"/>
          </a:xfrm>
          <a:prstGeom prst="rect">
            <a:avLst/>
          </a:prstGeom>
        </p:spPr>
        <p:txBody>
          <a:bodyPr spcFirstLastPara="1" wrap="square" lIns="91425" tIns="91425" rIns="91425" bIns="91425" anchor="t" anchorCtr="0">
            <a:normAutofit/>
          </a:bodyPr>
          <a:lstStyle/>
          <a:p>
            <a:pPr marL="0" lvl="0" indent="447675" algn="l" rtl="0">
              <a:spcBef>
                <a:spcPts val="0"/>
              </a:spcBef>
              <a:spcAft>
                <a:spcPts val="1200"/>
              </a:spcAft>
              <a:buNone/>
            </a:pPr>
            <a:r>
              <a:rPr lang="ru-RU" dirty="0">
                <a:solidFill>
                  <a:schemeClr val="tx1"/>
                </a:solidFill>
                <a:latin typeface="Bahnschrift SemiBold" panose="020B0502040204020203" pitchFamily="34" charset="0"/>
              </a:rPr>
              <a:t>Данная проблема в настоящее время решается механическими устройствами суть которого спрессовать бутылку до минимально возможных размеров, что создаёт компактность ёмкости и в свою очередь позволяет переработать её для дальнейшего вторичного использования</a:t>
            </a:r>
            <a:r>
              <a:rPr lang="ru-RU" dirty="0">
                <a:solidFill>
                  <a:schemeClr val="tx1"/>
                </a:solidFill>
              </a:rPr>
              <a:t>. </a:t>
            </a:r>
            <a:endParaRPr dirty="0">
              <a:solidFill>
                <a:schemeClr val="tx1"/>
              </a:solidFill>
            </a:endParaRPr>
          </a:p>
        </p:txBody>
      </p:sp>
      <p:pic>
        <p:nvPicPr>
          <p:cNvPr id="3080" name="Picture 8" descr="Picture background">
            <a:extLst>
              <a:ext uri="{FF2B5EF4-FFF2-40B4-BE49-F238E27FC236}">
                <a16:creationId xmlns="" xmlns:a16="http://schemas.microsoft.com/office/drawing/2014/main" id="{A3CBD1B7-2363-4741-8EE2-A602779228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990270"/>
            <a:ext cx="9144000" cy="344126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7"/>
          <p:cNvSpPr txBox="1">
            <a:spLocks noGrp="1"/>
          </p:cNvSpPr>
          <p:nvPr>
            <p:ph type="title"/>
          </p:nvPr>
        </p:nvSpPr>
        <p:spPr>
          <a:xfrm>
            <a:off x="195694" y="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dirty="0">
                <a:latin typeface="Bahnschrift SemiBold" panose="020B0502040204020203" pitchFamily="34" charset="0"/>
              </a:rPr>
              <a:t>Решение</a:t>
            </a:r>
            <a:endParaRPr dirty="0">
              <a:latin typeface="Bahnschrift SemiBold" panose="020B0502040204020203" pitchFamily="34" charset="0"/>
            </a:endParaRPr>
          </a:p>
        </p:txBody>
      </p:sp>
      <p:sp>
        <p:nvSpPr>
          <p:cNvPr id="80" name="Google Shape;80;p17"/>
          <p:cNvSpPr txBox="1">
            <a:spLocks noGrp="1"/>
          </p:cNvSpPr>
          <p:nvPr>
            <p:ph type="body" idx="1"/>
          </p:nvPr>
        </p:nvSpPr>
        <p:spPr>
          <a:xfrm>
            <a:off x="195694" y="572700"/>
            <a:ext cx="8649042" cy="1786451"/>
          </a:xfrm>
          <a:prstGeom prst="rect">
            <a:avLst/>
          </a:prstGeom>
        </p:spPr>
        <p:txBody>
          <a:bodyPr spcFirstLastPara="1" wrap="square" lIns="91425" tIns="91425" rIns="91425" bIns="91425" anchor="t" anchorCtr="0">
            <a:normAutofit fontScale="70000" lnSpcReduction="20000"/>
          </a:bodyPr>
          <a:lstStyle/>
          <a:p>
            <a:pPr marL="0" lvl="0" indent="0" algn="l" rtl="0">
              <a:spcBef>
                <a:spcPts val="0"/>
              </a:spcBef>
              <a:spcAft>
                <a:spcPts val="1200"/>
              </a:spcAft>
              <a:buNone/>
            </a:pPr>
            <a:r>
              <a:rPr lang="ru-RU" dirty="0">
                <a:solidFill>
                  <a:schemeClr val="tx1"/>
                </a:solidFill>
                <a:latin typeface="Bahnschrift SemiBold" panose="020B0502040204020203" pitchFamily="34" charset="0"/>
              </a:rPr>
              <a:t>В свою очередь мы предлагаем следующий способ</a:t>
            </a:r>
            <a:br>
              <a:rPr lang="ru-RU" dirty="0">
                <a:solidFill>
                  <a:schemeClr val="tx1"/>
                </a:solidFill>
                <a:latin typeface="Bahnschrift SemiBold" panose="020B0502040204020203" pitchFamily="34" charset="0"/>
              </a:rPr>
            </a:br>
            <a:r>
              <a:rPr lang="ru-RU" dirty="0" smtClean="0">
                <a:solidFill>
                  <a:schemeClr val="tx1"/>
                </a:solidFill>
                <a:latin typeface="Bahnschrift SemiBold" panose="020B0502040204020203" pitchFamily="34" charset="0"/>
              </a:rPr>
              <a:t>● </a:t>
            </a:r>
            <a:r>
              <a:rPr lang="ru-RU" sz="2300" dirty="0">
                <a:solidFill>
                  <a:schemeClr val="tx1"/>
                </a:solidFill>
                <a:latin typeface="Bahnschrift SemiBold" panose="020B0502040204020203" pitchFamily="34" charset="0"/>
              </a:rPr>
              <a:t>Мы  рассматриваем устройство для коммерческих организаций, суть которого сдавливать пластиковые бутылки с помощью пресса, работающего от электросети</a:t>
            </a:r>
            <a:r>
              <a:rPr lang="ru-RU" sz="2300" dirty="0" smtClean="0">
                <a:solidFill>
                  <a:schemeClr val="tx1"/>
                </a:solidFill>
                <a:latin typeface="Bahnschrift SemiBold" panose="020B0502040204020203" pitchFamily="34" charset="0"/>
              </a:rPr>
              <a:t>.</a:t>
            </a:r>
          </a:p>
          <a:p>
            <a:pPr marL="0" lvl="0" indent="0" algn="l" rtl="0">
              <a:spcBef>
                <a:spcPts val="0"/>
              </a:spcBef>
              <a:spcAft>
                <a:spcPts val="1200"/>
              </a:spcAft>
              <a:buNone/>
            </a:pPr>
            <a:r>
              <a:rPr lang="ru-RU" sz="2900" b="1" dirty="0" smtClean="0">
                <a:solidFill>
                  <a:schemeClr val="tx1"/>
                </a:solidFill>
                <a:latin typeface="Bahnschrift SemiBold" panose="020B0502040204020203" pitchFamily="34" charset="0"/>
              </a:rPr>
              <a:t>В результате объем мусора кратно уменьшается. Также повышается эффективность транспортировки и переработки</a:t>
            </a:r>
            <a:endParaRPr lang="ru-RU" sz="2900" b="1" dirty="0">
              <a:solidFill>
                <a:schemeClr val="tx1"/>
              </a:solidFill>
              <a:latin typeface="Bahnschrift SemiBold" panose="020B0502040204020203" pitchFamily="34" charset="0"/>
            </a:endParaRPr>
          </a:p>
        </p:txBody>
      </p:sp>
      <p:pic>
        <p:nvPicPr>
          <p:cNvPr id="4098" name="Picture 2" descr="Picture background">
            <a:extLst>
              <a:ext uri="{FF2B5EF4-FFF2-40B4-BE49-F238E27FC236}">
                <a16:creationId xmlns="" xmlns:a16="http://schemas.microsoft.com/office/drawing/2014/main" id="{BE5DF7DB-6125-48F7-94D7-49EC60E795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78114" y="2292824"/>
            <a:ext cx="3666622" cy="273467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Picture background">
            <a:extLst>
              <a:ext uri="{FF2B5EF4-FFF2-40B4-BE49-F238E27FC236}">
                <a16:creationId xmlns="" xmlns:a16="http://schemas.microsoft.com/office/drawing/2014/main" id="{426CE8E6-CA0B-423A-8AD7-249F7358B04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8398" y="2292824"/>
            <a:ext cx="3797490" cy="273467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74320" y="919133"/>
            <a:ext cx="8622792" cy="1200329"/>
          </a:xfrm>
          <a:prstGeom prst="rect">
            <a:avLst/>
          </a:prstGeom>
        </p:spPr>
        <p:txBody>
          <a:bodyPr wrap="square">
            <a:spAutoFit/>
          </a:bodyPr>
          <a:lstStyle/>
          <a:p>
            <a:r>
              <a:rPr lang="ru-RU" sz="1800" dirty="0">
                <a:latin typeface="Open Sans"/>
              </a:rPr>
              <a:t>Более 13 миллиардов пластиковых бутылок производится в мире ежегодно. В </a:t>
            </a:r>
            <a:r>
              <a:rPr lang="ru-RU" sz="1800" dirty="0" smtClean="0">
                <a:latin typeface="Open Sans"/>
              </a:rPr>
              <a:t>2023 </a:t>
            </a:r>
            <a:r>
              <a:rPr lang="ru-RU" sz="1800" dirty="0">
                <a:latin typeface="Open Sans"/>
              </a:rPr>
              <a:t>г. общий объем производства ПЭТ в мире составил около </a:t>
            </a:r>
            <a:r>
              <a:rPr lang="ru-RU" sz="1800" dirty="0" smtClean="0">
                <a:latin typeface="Open Sans"/>
              </a:rPr>
              <a:t>80 </a:t>
            </a:r>
            <a:r>
              <a:rPr lang="ru-RU" sz="1800" dirty="0">
                <a:latin typeface="Open Sans"/>
              </a:rPr>
              <a:t>млн тонн. Ежегодное потребление ПЭТ в США составляет 8 кг/чел., в странах Западной Европы – около 6 кг/чел., в РФ – порядка </a:t>
            </a:r>
            <a:r>
              <a:rPr lang="ru-RU" sz="1800" b="1" dirty="0">
                <a:latin typeface="Open Sans"/>
              </a:rPr>
              <a:t>4 </a:t>
            </a:r>
            <a:r>
              <a:rPr lang="ru-RU" sz="1800" dirty="0">
                <a:latin typeface="Open Sans"/>
              </a:rPr>
              <a:t>кг/чел.</a:t>
            </a:r>
            <a:endParaRPr lang="ru-RU" sz="1800" dirty="0"/>
          </a:p>
        </p:txBody>
      </p:sp>
      <p:sp>
        <p:nvSpPr>
          <p:cNvPr id="5" name="Прямоугольник 4"/>
          <p:cNvSpPr/>
          <p:nvPr/>
        </p:nvSpPr>
        <p:spPr>
          <a:xfrm>
            <a:off x="483678" y="387894"/>
            <a:ext cx="1025082" cy="400110"/>
          </a:xfrm>
          <a:prstGeom prst="rect">
            <a:avLst/>
          </a:prstGeom>
        </p:spPr>
        <p:txBody>
          <a:bodyPr wrap="square">
            <a:spAutoFit/>
          </a:bodyPr>
          <a:lstStyle/>
          <a:p>
            <a:r>
              <a:rPr lang="ru" sz="2000" b="1" dirty="0" smtClean="0">
                <a:latin typeface="Bahnschrift SemiBold" panose="020B0502040204020203" pitchFamily="34" charset="0"/>
              </a:rPr>
              <a:t>Рынок</a:t>
            </a:r>
            <a:endParaRPr lang="ru-RU" sz="2000" b="1" dirty="0"/>
          </a:p>
        </p:txBody>
      </p:sp>
      <p:sp>
        <p:nvSpPr>
          <p:cNvPr id="6" name="Прямоугольник 5"/>
          <p:cNvSpPr/>
          <p:nvPr/>
        </p:nvSpPr>
        <p:spPr>
          <a:xfrm>
            <a:off x="424719" y="2466478"/>
            <a:ext cx="8321994" cy="738664"/>
          </a:xfrm>
          <a:prstGeom prst="rect">
            <a:avLst/>
          </a:prstGeom>
        </p:spPr>
        <p:txBody>
          <a:bodyPr wrap="square">
            <a:spAutoFit/>
          </a:bodyPr>
          <a:lstStyle/>
          <a:p>
            <a:pPr algn="just"/>
            <a:r>
              <a:rPr lang="ru-RU" dirty="0">
                <a:latin typeface="Montserrat"/>
              </a:rPr>
              <a:t>В офисе также часто возникают пластиковые отходы, такие как пластиковые бутылки, контейнеры и упаковочные материалы. Пластик можно собирать отдельно для последующей переработки.</a:t>
            </a:r>
            <a:endParaRPr lang="ru-RU" dirty="0"/>
          </a:p>
        </p:txBody>
      </p:sp>
      <p:sp>
        <p:nvSpPr>
          <p:cNvPr id="7" name="Прямоугольник 6"/>
          <p:cNvSpPr/>
          <p:nvPr/>
        </p:nvSpPr>
        <p:spPr>
          <a:xfrm>
            <a:off x="278415" y="3753327"/>
            <a:ext cx="8468298" cy="954107"/>
          </a:xfrm>
          <a:prstGeom prst="rect">
            <a:avLst/>
          </a:prstGeom>
        </p:spPr>
        <p:txBody>
          <a:bodyPr wrap="square">
            <a:spAutoFit/>
          </a:bodyPr>
          <a:lstStyle/>
          <a:p>
            <a:r>
              <a:rPr lang="ru-RU" dirty="0" smtClean="0">
                <a:latin typeface="Montserrat"/>
              </a:rPr>
              <a:t>По оценке специалистов только в г. Кемерово в офисах ежедневно выбрасывается более 3 тысяч бутылок из пластика. </a:t>
            </a:r>
            <a:r>
              <a:rPr lang="ru-RU" b="1" dirty="0" smtClean="0">
                <a:latin typeface="Montserrat"/>
              </a:rPr>
              <a:t>Каждый офис должен оптимально решать данную проблему.</a:t>
            </a:r>
          </a:p>
          <a:p>
            <a:endParaRPr lang="ru-RU" b="1" dirty="0" smtClean="0">
              <a:latin typeface="Montserrat"/>
            </a:endParaRPr>
          </a:p>
          <a:p>
            <a:r>
              <a:rPr lang="ru-RU" b="1" dirty="0" smtClean="0">
                <a:latin typeface="Montserrat"/>
              </a:rPr>
              <a:t>Рынок устройств для прессовки пластиковых бутылок в России около </a:t>
            </a:r>
            <a:r>
              <a:rPr lang="ru-RU" b="1" dirty="0" smtClean="0">
                <a:solidFill>
                  <a:srgbClr val="FF0000"/>
                </a:solidFill>
                <a:latin typeface="Montserrat"/>
              </a:rPr>
              <a:t>0,5 млн. ед</a:t>
            </a:r>
            <a:r>
              <a:rPr lang="ru-RU" b="1" dirty="0" smtClean="0">
                <a:latin typeface="Montserrat"/>
              </a:rPr>
              <a:t>. </a:t>
            </a:r>
            <a:endParaRPr lang="ru-RU" b="1" dirty="0"/>
          </a:p>
        </p:txBody>
      </p:sp>
    </p:spTree>
    <p:extLst>
      <p:ext uri="{BB962C8B-B14F-4D97-AF65-F5344CB8AC3E}">
        <p14:creationId xmlns:p14="http://schemas.microsoft.com/office/powerpoint/2010/main" val="28498076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Текст 7">
            <a:extLst>
              <a:ext uri="{FF2B5EF4-FFF2-40B4-BE49-F238E27FC236}">
                <a16:creationId xmlns="" xmlns:a16="http://schemas.microsoft.com/office/drawing/2014/main" id="{BEE84EF2-0F99-4FB8-9FCC-3895FBCC0A73}"/>
              </a:ext>
            </a:extLst>
          </p:cNvPr>
          <p:cNvSpPr>
            <a:spLocks noGrp="1"/>
          </p:cNvSpPr>
          <p:nvPr>
            <p:ph type="body" idx="1"/>
          </p:nvPr>
        </p:nvSpPr>
        <p:spPr>
          <a:xfrm>
            <a:off x="109728" y="225597"/>
            <a:ext cx="5001768" cy="4620723"/>
          </a:xfrm>
        </p:spPr>
        <p:txBody>
          <a:bodyPr>
            <a:noAutofit/>
          </a:bodyPr>
          <a:lstStyle/>
          <a:p>
            <a:pPr marL="114300" indent="425450" algn="just">
              <a:buNone/>
            </a:pPr>
            <a:r>
              <a:rPr lang="ru-RU" b="1" dirty="0">
                <a:solidFill>
                  <a:schemeClr val="tx1"/>
                </a:solidFill>
              </a:rPr>
              <a:t>Стоимость сбора, вывоза и переработки пластика в России может варьироваться в зависимости от различных факторов. Некоторые примеры цен на некоторые виды пластиковых отходов</a:t>
            </a:r>
            <a:r>
              <a:rPr lang="ru-RU" b="1" dirty="0" smtClean="0">
                <a:solidFill>
                  <a:schemeClr val="tx1"/>
                </a:solidFill>
              </a:rPr>
              <a:t>:</a:t>
            </a:r>
          </a:p>
          <a:p>
            <a:pPr marL="114300" indent="425450">
              <a:buNone/>
            </a:pPr>
            <a:endParaRPr lang="ru-RU" b="1" dirty="0" smtClean="0">
              <a:solidFill>
                <a:schemeClr val="tx1"/>
              </a:solidFill>
            </a:endParaRPr>
          </a:p>
          <a:p>
            <a:pPr marL="114300" indent="425450" algn="just">
              <a:buNone/>
            </a:pPr>
            <a:r>
              <a:rPr lang="ru-RU" b="1" dirty="0" smtClean="0">
                <a:solidFill>
                  <a:schemeClr val="tx1"/>
                </a:solidFill>
              </a:rPr>
              <a:t>ПЭТ</a:t>
            </a:r>
            <a:r>
              <a:rPr lang="ru-RU" b="1" dirty="0">
                <a:solidFill>
                  <a:schemeClr val="tx1"/>
                </a:solidFill>
              </a:rPr>
              <a:t>. Цена использованных пластиковых бутылок — от 12 рублей за килограмм. Цена прессованной ПЭТ-бутылки — от 27 рублей. </a:t>
            </a:r>
            <a:endParaRPr lang="ru-RU" b="1" dirty="0" smtClean="0">
              <a:solidFill>
                <a:schemeClr val="tx1"/>
              </a:solidFill>
            </a:endParaRPr>
          </a:p>
          <a:p>
            <a:pPr marL="114300" indent="425450">
              <a:buNone/>
            </a:pPr>
            <a:endParaRPr lang="ru-RU" b="1" dirty="0" smtClean="0">
              <a:solidFill>
                <a:schemeClr val="tx1"/>
              </a:solidFill>
            </a:endParaRPr>
          </a:p>
          <a:p>
            <a:pPr marL="114300" indent="425450" algn="just">
              <a:buNone/>
            </a:pPr>
            <a:r>
              <a:rPr lang="ru-RU" b="1" dirty="0" smtClean="0">
                <a:solidFill>
                  <a:schemeClr val="tx1"/>
                </a:solidFill>
              </a:rPr>
              <a:t>Прозрачные </a:t>
            </a:r>
            <a:r>
              <a:rPr lang="ru-RU" b="1" dirty="0">
                <a:solidFill>
                  <a:schemeClr val="tx1"/>
                </a:solidFill>
              </a:rPr>
              <a:t>бутылки стоят дороже, цветные и микс — дешевле. </a:t>
            </a:r>
            <a:endParaRPr lang="ru-RU" b="1" dirty="0" smtClean="0">
              <a:solidFill>
                <a:schemeClr val="tx1"/>
              </a:solidFill>
            </a:endParaRPr>
          </a:p>
        </p:txBody>
      </p:sp>
      <p:pic>
        <p:nvPicPr>
          <p:cNvPr id="11" name="Рисунок 10">
            <a:extLst>
              <a:ext uri="{FF2B5EF4-FFF2-40B4-BE49-F238E27FC236}">
                <a16:creationId xmlns="" xmlns:a16="http://schemas.microsoft.com/office/drawing/2014/main" id="{47EFD95E-9738-46ED-AB91-F6702B157D6A}"/>
              </a:ext>
            </a:extLst>
          </p:cNvPr>
          <p:cNvPicPr>
            <a:picLocks noChangeAspect="1"/>
          </p:cNvPicPr>
          <p:nvPr/>
        </p:nvPicPr>
        <p:blipFill>
          <a:blip r:embed="rId2"/>
          <a:stretch>
            <a:fillRect/>
          </a:stretch>
        </p:blipFill>
        <p:spPr>
          <a:xfrm>
            <a:off x="5221224" y="1161505"/>
            <a:ext cx="3758184" cy="2971583"/>
          </a:xfrm>
          <a:prstGeom prst="rect">
            <a:avLst/>
          </a:prstGeom>
        </p:spPr>
      </p:pic>
    </p:spTree>
    <p:extLst>
      <p:ext uri="{BB962C8B-B14F-4D97-AF65-F5344CB8AC3E}">
        <p14:creationId xmlns:p14="http://schemas.microsoft.com/office/powerpoint/2010/main" val="13419643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3529127189"/>
              </p:ext>
            </p:extLst>
          </p:nvPr>
        </p:nvGraphicFramePr>
        <p:xfrm>
          <a:off x="284226" y="1241298"/>
          <a:ext cx="8585454" cy="2251710"/>
        </p:xfrm>
        <a:graphic>
          <a:graphicData uri="http://schemas.openxmlformats.org/drawingml/2006/table">
            <a:tbl>
              <a:tblPr>
                <a:tableStyleId>{5C22544A-7EE6-4342-B048-85BDC9FD1C3A}</a:tableStyleId>
              </a:tblPr>
              <a:tblGrid>
                <a:gridCol w="5693512"/>
                <a:gridCol w="1445971"/>
                <a:gridCol w="1445971"/>
              </a:tblGrid>
              <a:tr h="190500">
                <a:tc>
                  <a:txBody>
                    <a:bodyPr/>
                    <a:lstStyle/>
                    <a:p>
                      <a:pPr algn="l" fontAlgn="ctr"/>
                      <a:r>
                        <a:rPr lang="ru-RU" sz="2400" b="1" u="none" strike="noStrike" dirty="0">
                          <a:effectLst/>
                        </a:rPr>
                        <a:t>Показатели</a:t>
                      </a:r>
                      <a:endParaRPr lang="ru-RU" sz="2400" b="1"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2400" b="1" u="none" strike="noStrike" dirty="0">
                          <a:effectLst/>
                        </a:rPr>
                        <a:t>1-й год</a:t>
                      </a:r>
                      <a:endParaRPr lang="ru-RU" sz="2400" b="1"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2400" b="1" u="none" strike="noStrike">
                          <a:effectLst/>
                        </a:rPr>
                        <a:t>2-й год</a:t>
                      </a:r>
                      <a:endParaRPr lang="ru-RU" sz="2400" b="1"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90500">
                <a:tc>
                  <a:txBody>
                    <a:bodyPr/>
                    <a:lstStyle/>
                    <a:p>
                      <a:pPr algn="l" fontAlgn="ctr"/>
                      <a:r>
                        <a:rPr lang="ru-RU" sz="2400" b="1" u="none" strike="noStrike" dirty="0">
                          <a:effectLst/>
                        </a:rPr>
                        <a:t>Объем производства, </a:t>
                      </a:r>
                      <a:r>
                        <a:rPr lang="ru-RU" sz="2400" b="1" u="none" strike="noStrike" dirty="0" smtClean="0">
                          <a:effectLst/>
                        </a:rPr>
                        <a:t>ед.</a:t>
                      </a:r>
                      <a:endParaRPr lang="ru-RU" sz="2400" b="1"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2400" b="1" u="none" strike="noStrike" dirty="0">
                          <a:effectLst/>
                        </a:rPr>
                        <a:t>7200</a:t>
                      </a:r>
                      <a:endParaRPr lang="ru-RU" sz="2400" b="1"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2400" b="1" u="none" strike="noStrike">
                          <a:effectLst/>
                        </a:rPr>
                        <a:t>18000</a:t>
                      </a:r>
                      <a:endParaRPr lang="ru-RU" sz="2400" b="1"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90500">
                <a:tc>
                  <a:txBody>
                    <a:bodyPr/>
                    <a:lstStyle/>
                    <a:p>
                      <a:pPr algn="l" fontAlgn="ctr"/>
                      <a:r>
                        <a:rPr lang="ru-RU" sz="2400" b="1" u="none" strike="noStrike">
                          <a:effectLst/>
                        </a:rPr>
                        <a:t>Инвестиции в проект, тыс. руб.</a:t>
                      </a:r>
                      <a:endParaRPr lang="ru-RU" sz="2400" b="1"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2400" b="1" u="none" strike="noStrike" dirty="0">
                          <a:effectLst/>
                        </a:rPr>
                        <a:t>4700</a:t>
                      </a:r>
                      <a:endParaRPr lang="ru-RU" sz="2400" b="1"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2400" b="1" u="none" strike="noStrike">
                          <a:effectLst/>
                        </a:rPr>
                        <a:t>900</a:t>
                      </a:r>
                      <a:endParaRPr lang="ru-RU" sz="2400" b="1"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90500">
                <a:tc>
                  <a:txBody>
                    <a:bodyPr/>
                    <a:lstStyle/>
                    <a:p>
                      <a:pPr algn="l" fontAlgn="ctr"/>
                      <a:r>
                        <a:rPr lang="ru-RU" sz="2400" b="1" u="none" strike="noStrike" dirty="0">
                          <a:effectLst/>
                        </a:rPr>
                        <a:t>Выручка от реализации, тыс. руб.</a:t>
                      </a:r>
                      <a:endParaRPr lang="ru-RU" sz="2400" b="1"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2400" b="1" u="none" strike="noStrike" dirty="0">
                          <a:effectLst/>
                        </a:rPr>
                        <a:t>18000</a:t>
                      </a:r>
                      <a:endParaRPr lang="ru-RU" sz="2400" b="1"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2400" b="1" u="none" strike="noStrike" dirty="0">
                          <a:effectLst/>
                        </a:rPr>
                        <a:t>47700</a:t>
                      </a:r>
                      <a:endParaRPr lang="ru-RU" sz="2400" b="1"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90500">
                <a:tc>
                  <a:txBody>
                    <a:bodyPr/>
                    <a:lstStyle/>
                    <a:p>
                      <a:pPr algn="l" fontAlgn="ctr"/>
                      <a:r>
                        <a:rPr lang="ru-RU" sz="2400" b="1" u="none" strike="noStrike">
                          <a:effectLst/>
                        </a:rPr>
                        <a:t>Финансовый результат, тыс. руб.</a:t>
                      </a:r>
                      <a:endParaRPr lang="ru-RU" sz="2400" b="1"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2400" b="1" u="none" strike="noStrike" dirty="0">
                          <a:effectLst/>
                        </a:rPr>
                        <a:t>2400</a:t>
                      </a:r>
                      <a:endParaRPr lang="ru-RU" sz="2400" b="1"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2400" b="1" u="none" strike="noStrike" dirty="0">
                          <a:effectLst/>
                        </a:rPr>
                        <a:t>9300</a:t>
                      </a:r>
                      <a:endParaRPr lang="ru-RU" sz="2400" b="1"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90500">
                <a:tc>
                  <a:txBody>
                    <a:bodyPr/>
                    <a:lstStyle/>
                    <a:p>
                      <a:pPr algn="l" fontAlgn="b"/>
                      <a:r>
                        <a:rPr lang="ru-RU" sz="2400" b="1" u="none" strike="noStrike">
                          <a:effectLst/>
                        </a:rPr>
                        <a:t>Рентабельность продаж, %</a:t>
                      </a:r>
                      <a:endParaRPr lang="ru-RU" sz="2400" b="1"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ru-RU" sz="2400" b="1" u="none" strike="noStrike" dirty="0">
                          <a:effectLst/>
                        </a:rPr>
                        <a:t>13,3</a:t>
                      </a:r>
                      <a:endParaRPr lang="ru-RU" sz="2400" b="1"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ru-RU" sz="2400" b="1" u="none" strike="noStrike" dirty="0">
                          <a:effectLst/>
                        </a:rPr>
                        <a:t>19,5</a:t>
                      </a:r>
                      <a:endParaRPr lang="ru-RU" sz="2400" b="1"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5" name="Прямоугольник 4"/>
          <p:cNvSpPr/>
          <p:nvPr/>
        </p:nvSpPr>
        <p:spPr>
          <a:xfrm>
            <a:off x="454323" y="369606"/>
            <a:ext cx="2584362" cy="307777"/>
          </a:xfrm>
          <a:prstGeom prst="rect">
            <a:avLst/>
          </a:prstGeom>
        </p:spPr>
        <p:txBody>
          <a:bodyPr wrap="none">
            <a:spAutoFit/>
          </a:bodyPr>
          <a:lstStyle/>
          <a:p>
            <a:r>
              <a:rPr lang="ru-RU" b="1" dirty="0"/>
              <a:t>Финансовый план проекта</a:t>
            </a:r>
            <a:endParaRPr lang="ru-RU" dirty="0"/>
          </a:p>
        </p:txBody>
      </p:sp>
    </p:spTree>
    <p:extLst>
      <p:ext uri="{BB962C8B-B14F-4D97-AF65-F5344CB8AC3E}">
        <p14:creationId xmlns:p14="http://schemas.microsoft.com/office/powerpoint/2010/main" val="9463848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ru" dirty="0">
                <a:latin typeface="Bahnschrift SemiBold" panose="020B0502040204020203" pitchFamily="34" charset="0"/>
              </a:rPr>
              <a:t>Команда </a:t>
            </a:r>
            <a:r>
              <a:rPr lang="ru-RU" dirty="0">
                <a:latin typeface="Bahnschrift SemiBold" panose="020B0502040204020203" pitchFamily="34" charset="0"/>
              </a:rPr>
              <a:t>ГАУ</a:t>
            </a:r>
            <a:endParaRPr dirty="0">
              <a:latin typeface="Bahnschrift SemiBold" panose="020B0502040204020203" pitchFamily="34" charset="0"/>
            </a:endParaRPr>
          </a:p>
        </p:txBody>
      </p:sp>
      <p:sp>
        <p:nvSpPr>
          <p:cNvPr id="92" name="Google Shape;92;p19"/>
          <p:cNvSpPr txBox="1">
            <a:spLocks noGrp="1"/>
          </p:cNvSpPr>
          <p:nvPr>
            <p:ph type="body" idx="1"/>
          </p:nvPr>
        </p:nvSpPr>
        <p:spPr>
          <a:xfrm>
            <a:off x="311700" y="1152475"/>
            <a:ext cx="3839676" cy="2102789"/>
          </a:xfrm>
          <a:prstGeom prst="rect">
            <a:avLst/>
          </a:prstGeom>
        </p:spPr>
        <p:txBody>
          <a:bodyPr spcFirstLastPara="1" wrap="square" lIns="91425" tIns="91425" rIns="91425" bIns="91425" anchor="t" anchorCtr="0">
            <a:normAutofit/>
          </a:bodyPr>
          <a:lstStyle/>
          <a:p>
            <a:pPr marL="285750" lvl="0" indent="-285750" algn="l" rtl="0">
              <a:spcBef>
                <a:spcPts val="0"/>
              </a:spcBef>
              <a:spcAft>
                <a:spcPts val="1200"/>
              </a:spcAft>
              <a:buFontTx/>
              <a:buChar char="-"/>
            </a:pPr>
            <a:r>
              <a:rPr lang="ru-RU" dirty="0">
                <a:solidFill>
                  <a:schemeClr val="tx1"/>
                </a:solidFill>
                <a:latin typeface="Bahnschrift SemiBold" panose="020B0502040204020203" pitchFamily="34" charset="0"/>
              </a:rPr>
              <a:t>Трофимов Павел</a:t>
            </a:r>
          </a:p>
          <a:p>
            <a:pPr marL="285750" lvl="0" indent="-285750" algn="l" rtl="0">
              <a:spcBef>
                <a:spcPts val="0"/>
              </a:spcBef>
              <a:spcAft>
                <a:spcPts val="1200"/>
              </a:spcAft>
              <a:buFontTx/>
              <a:buChar char="-"/>
            </a:pPr>
            <a:r>
              <a:rPr lang="ru-RU" dirty="0" err="1">
                <a:solidFill>
                  <a:schemeClr val="tx1"/>
                </a:solidFill>
                <a:latin typeface="Bahnschrift SemiBold" panose="020B0502040204020203" pitchFamily="34" charset="0"/>
              </a:rPr>
              <a:t>Крохалев</a:t>
            </a:r>
            <a:r>
              <a:rPr lang="ru-RU" dirty="0">
                <a:solidFill>
                  <a:schemeClr val="tx1"/>
                </a:solidFill>
                <a:latin typeface="Bahnschrift SemiBold" panose="020B0502040204020203" pitchFamily="34" charset="0"/>
              </a:rPr>
              <a:t> Матвей</a:t>
            </a:r>
          </a:p>
          <a:p>
            <a:pPr marL="285750" lvl="0" indent="-285750" algn="l" rtl="0">
              <a:spcBef>
                <a:spcPts val="0"/>
              </a:spcBef>
              <a:spcAft>
                <a:spcPts val="1200"/>
              </a:spcAft>
              <a:buFontTx/>
              <a:buChar char="-"/>
            </a:pPr>
            <a:r>
              <a:rPr lang="ru-RU" dirty="0">
                <a:solidFill>
                  <a:schemeClr val="tx1"/>
                </a:solidFill>
                <a:latin typeface="Bahnschrift SemiBold" panose="020B0502040204020203" pitchFamily="34" charset="0"/>
              </a:rPr>
              <a:t>Долгих Семён</a:t>
            </a:r>
          </a:p>
          <a:p>
            <a:pPr marL="285750" lvl="0" indent="-285750" algn="l" rtl="0">
              <a:spcBef>
                <a:spcPts val="0"/>
              </a:spcBef>
              <a:spcAft>
                <a:spcPts val="1200"/>
              </a:spcAft>
              <a:buFontTx/>
              <a:buChar char="-"/>
            </a:pPr>
            <a:r>
              <a:rPr lang="ru-RU" dirty="0" err="1">
                <a:solidFill>
                  <a:schemeClr val="tx1"/>
                </a:solidFill>
                <a:latin typeface="Bahnschrift SemiBold" panose="020B0502040204020203" pitchFamily="34" charset="0"/>
              </a:rPr>
              <a:t>Таглин</a:t>
            </a:r>
            <a:r>
              <a:rPr lang="ru-RU" dirty="0">
                <a:solidFill>
                  <a:schemeClr val="tx1"/>
                </a:solidFill>
                <a:latin typeface="Bahnschrift SemiBold" panose="020B0502040204020203" pitchFamily="34" charset="0"/>
              </a:rPr>
              <a:t> </a:t>
            </a:r>
            <a:r>
              <a:rPr lang="ru-RU" dirty="0" smtClean="0">
                <a:solidFill>
                  <a:schemeClr val="tx1"/>
                </a:solidFill>
                <a:latin typeface="Bahnschrift SemiBold" panose="020B0502040204020203" pitchFamily="34" charset="0"/>
              </a:rPr>
              <a:t>Сергей</a:t>
            </a:r>
            <a:endParaRPr lang="ru-RU" dirty="0">
              <a:solidFill>
                <a:schemeClr val="tx1"/>
              </a:solidFill>
              <a:latin typeface="Bahnschrift SemiBold" panose="020B0502040204020203" pitchFamily="34" charset="0"/>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148</TotalTime>
  <Words>1288</Words>
  <Application>Microsoft Office PowerPoint</Application>
  <PresentationFormat>Экран (16:9)</PresentationFormat>
  <Paragraphs>104</Paragraphs>
  <Slides>9</Slides>
  <Notes>6</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9</vt:i4>
      </vt:variant>
    </vt:vector>
  </HeadingPairs>
  <TitlesOfParts>
    <vt:vector size="16" baseType="lpstr">
      <vt:lpstr>Arial</vt:lpstr>
      <vt:lpstr>Bahnschrift SemiBold</vt:lpstr>
      <vt:lpstr>Calibri</vt:lpstr>
      <vt:lpstr>Montserrat</vt:lpstr>
      <vt:lpstr>Nunito</vt:lpstr>
      <vt:lpstr>Open Sans</vt:lpstr>
      <vt:lpstr>Simple Light</vt:lpstr>
      <vt:lpstr>Компактный пресс для пластиковых бутылок</vt:lpstr>
      <vt:lpstr>Актуальность проблемы</vt:lpstr>
      <vt:lpstr>Проблема и пользователь</vt:lpstr>
      <vt:lpstr>Как уже решается проблема</vt:lpstr>
      <vt:lpstr>Решение</vt:lpstr>
      <vt:lpstr>Презентация PowerPoint</vt:lpstr>
      <vt:lpstr>Презентация PowerPoint</vt:lpstr>
      <vt:lpstr>Презентация PowerPoint</vt:lpstr>
      <vt:lpstr>Команда ГАУ</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Скопируйте этот шаблон</dc:title>
  <dc:creator>aud_2206_02</dc:creator>
  <cp:lastModifiedBy>aud_2200_00</cp:lastModifiedBy>
  <cp:revision>18</cp:revision>
  <dcterms:modified xsi:type="dcterms:W3CDTF">2024-11-21T03:19:08Z</dcterms:modified>
</cp:coreProperties>
</file>