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7" r:id="rId2"/>
    <p:sldId id="258" r:id="rId3"/>
    <p:sldId id="259" r:id="rId4"/>
    <p:sldId id="260" r:id="rId5"/>
    <p:sldId id="265" r:id="rId6"/>
    <p:sldId id="261" r:id="rId7"/>
    <p:sldId id="262" r:id="rId8"/>
    <p:sldId id="263" r:id="rId9"/>
    <p:sldId id="264" r:id="rId10"/>
    <p:sldId id="266" r:id="rId11"/>
    <p:sldId id="267" r:id="rId12"/>
  </p:sldIdLst>
  <p:sldSz cx="9144000" cy="5143500" type="screen16x9"/>
  <p:notesSz cx="6858000" cy="9144000"/>
  <p:embeddedFontLst>
    <p:embeddedFont>
      <p:font typeface="Nunito" pitchFamily="2" charset="-52"/>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5" d="100"/>
          <a:sy n="155" d="100"/>
        </p:scale>
        <p:origin x="354" y="1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notesMaster" Target="notesMasters/notesMaster1.xml" /><Relationship Id="rId18" Type="http://schemas.openxmlformats.org/officeDocument/2006/relationships/presProps" Target="presProps.xml" /><Relationship Id="rId3" Type="http://schemas.openxmlformats.org/officeDocument/2006/relationships/slide" Target="slides/slide2.xml" /><Relationship Id="rId21"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font" Target="fonts/font4.fntdata" /><Relationship Id="rId2" Type="http://schemas.openxmlformats.org/officeDocument/2006/relationships/slide" Target="slides/slide1.xml" /><Relationship Id="rId16" Type="http://schemas.openxmlformats.org/officeDocument/2006/relationships/font" Target="fonts/font3.fntdata" /><Relationship Id="rId20"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font" Target="fonts/font2.fntdata" /><Relationship Id="rId10" Type="http://schemas.openxmlformats.org/officeDocument/2006/relationships/slide" Target="slides/slide9.xml" /><Relationship Id="rId19"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font" Target="fonts/font1.fntdata"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198F17-0AC4-4259-882E-98234320800F}" type="doc">
      <dgm:prSet loTypeId="urn:microsoft.com/office/officeart/2008/layout/LinedList" loCatId="list" qsTypeId="urn:microsoft.com/office/officeart/2005/8/quickstyle/simple4" qsCatId="simple" csTypeId="urn:microsoft.com/office/officeart/2005/8/colors/accent1_2" csCatId="accent1" phldr="1"/>
      <dgm:spPr/>
      <dgm:t>
        <a:bodyPr/>
        <a:lstStyle/>
        <a:p>
          <a:endParaRPr lang="en-US"/>
        </a:p>
      </dgm:t>
    </dgm:pt>
    <dgm:pt modelId="{ADC5362A-757D-4222-B34D-A743999B9B9D}">
      <dgm:prSet/>
      <dgm:spPr/>
      <dgm:t>
        <a:bodyPr/>
        <a:lstStyle/>
        <a:p>
          <a:r>
            <a:rPr lang="ru-RU" b="1" dirty="0"/>
            <a:t>Заказчик: </a:t>
          </a:r>
          <a:r>
            <a:rPr lang="ru-RU" dirty="0"/>
            <a:t>экономический факультет ЮФУ.</a:t>
          </a:r>
          <a:endParaRPr lang="en-US" dirty="0"/>
        </a:p>
      </dgm:t>
    </dgm:pt>
    <dgm:pt modelId="{03220AD5-1CE6-470A-9197-8C4C7ABD416C}" type="parTrans" cxnId="{81189CCC-F858-4AD1-B0DC-9420476203DF}">
      <dgm:prSet/>
      <dgm:spPr/>
      <dgm:t>
        <a:bodyPr/>
        <a:lstStyle/>
        <a:p>
          <a:endParaRPr lang="en-US"/>
        </a:p>
      </dgm:t>
    </dgm:pt>
    <dgm:pt modelId="{2926C950-2816-43B9-8969-BD645E6DAE3D}" type="sibTrans" cxnId="{81189CCC-F858-4AD1-B0DC-9420476203DF}">
      <dgm:prSet/>
      <dgm:spPr/>
      <dgm:t>
        <a:bodyPr/>
        <a:lstStyle/>
        <a:p>
          <a:endParaRPr lang="en-US"/>
        </a:p>
      </dgm:t>
    </dgm:pt>
    <dgm:pt modelId="{54323669-CF7A-48EA-A8C0-A68634FD1BB8}">
      <dgm:prSet/>
      <dgm:spPr/>
      <dgm:t>
        <a:bodyPr/>
        <a:lstStyle/>
        <a:p>
          <a:r>
            <a:rPr lang="ru-RU" b="1" dirty="0"/>
            <a:t>Задача: </a:t>
          </a:r>
          <a:r>
            <a:rPr lang="ru-RU" dirty="0"/>
            <a:t>разработка интеллектуального цифрового помощника (чат-бота с ИИ).</a:t>
          </a:r>
          <a:endParaRPr lang="en-US" dirty="0"/>
        </a:p>
      </dgm:t>
    </dgm:pt>
    <dgm:pt modelId="{4A944035-F1A4-4FDD-9E35-7922EBAA6B30}" type="parTrans" cxnId="{D12915DD-FBB6-46CA-BCA8-A91BDE8A9D16}">
      <dgm:prSet/>
      <dgm:spPr/>
      <dgm:t>
        <a:bodyPr/>
        <a:lstStyle/>
        <a:p>
          <a:endParaRPr lang="en-US"/>
        </a:p>
      </dgm:t>
    </dgm:pt>
    <dgm:pt modelId="{502D5366-1A10-442D-A9D2-60075B0B063A}" type="sibTrans" cxnId="{D12915DD-FBB6-46CA-BCA8-A91BDE8A9D16}">
      <dgm:prSet/>
      <dgm:spPr/>
      <dgm:t>
        <a:bodyPr/>
        <a:lstStyle/>
        <a:p>
          <a:endParaRPr lang="en-US"/>
        </a:p>
      </dgm:t>
    </dgm:pt>
    <dgm:pt modelId="{AC7A7091-63EC-41AC-A0DA-F68ED1B27948}">
      <dgm:prSet/>
      <dgm:spPr/>
      <dgm:t>
        <a:bodyPr/>
        <a:lstStyle/>
        <a:p>
          <a:r>
            <a:rPr lang="ru-RU" b="1" dirty="0"/>
            <a:t>Проблема:</a:t>
          </a:r>
          <a:r>
            <a:rPr lang="ru-RU" dirty="0"/>
            <a:t> отсутствие удобного справочника по поиску актуальной информации, касающейся как факультета, так и университета в целом.  </a:t>
          </a:r>
          <a:endParaRPr lang="en-US" dirty="0"/>
        </a:p>
      </dgm:t>
    </dgm:pt>
    <dgm:pt modelId="{1C417503-9390-4055-BAD2-6B63C6F2B8A8}" type="parTrans" cxnId="{C972EAB6-5935-47F1-B963-05A19A966602}">
      <dgm:prSet/>
      <dgm:spPr/>
      <dgm:t>
        <a:bodyPr/>
        <a:lstStyle/>
        <a:p>
          <a:endParaRPr lang="en-US"/>
        </a:p>
      </dgm:t>
    </dgm:pt>
    <dgm:pt modelId="{064DB6C2-3D49-48BC-83B8-AA37A82F80F7}" type="sibTrans" cxnId="{C972EAB6-5935-47F1-B963-05A19A966602}">
      <dgm:prSet/>
      <dgm:spPr/>
      <dgm:t>
        <a:bodyPr/>
        <a:lstStyle/>
        <a:p>
          <a:endParaRPr lang="en-US"/>
        </a:p>
      </dgm:t>
    </dgm:pt>
    <dgm:pt modelId="{D3A2D0EE-17DD-4B05-9A40-91D8BC79902D}">
      <dgm:prSet/>
      <dgm:spPr/>
      <dgm:t>
        <a:bodyPr/>
        <a:lstStyle/>
        <a:p>
          <a:r>
            <a:rPr lang="ru-RU" b="1" dirty="0"/>
            <a:t>Решение:</a:t>
          </a:r>
          <a:r>
            <a:rPr lang="ru-RU" dirty="0"/>
            <a:t> автоматизированный чат-бот с ИИ, предоставляющий мгновенные и точные ответы.</a:t>
          </a:r>
          <a:endParaRPr lang="en-US" dirty="0"/>
        </a:p>
      </dgm:t>
    </dgm:pt>
    <dgm:pt modelId="{A6E766A7-0D3E-46D7-ABA4-284D8F77D14C}" type="parTrans" cxnId="{9C91E3D5-F21F-4F2C-A755-0C63D238C465}">
      <dgm:prSet/>
      <dgm:spPr/>
      <dgm:t>
        <a:bodyPr/>
        <a:lstStyle/>
        <a:p>
          <a:endParaRPr lang="en-US"/>
        </a:p>
      </dgm:t>
    </dgm:pt>
    <dgm:pt modelId="{56F5FE5B-0D4C-4021-BA85-29AF09E56665}" type="sibTrans" cxnId="{9C91E3D5-F21F-4F2C-A755-0C63D238C465}">
      <dgm:prSet/>
      <dgm:spPr/>
      <dgm:t>
        <a:bodyPr/>
        <a:lstStyle/>
        <a:p>
          <a:endParaRPr lang="en-US"/>
        </a:p>
      </dgm:t>
    </dgm:pt>
    <dgm:pt modelId="{9EB263A9-5038-4E2F-AD09-7DD5AC561D99}">
      <dgm:prSet/>
      <dgm:spPr/>
      <dgm:t>
        <a:bodyPr/>
        <a:lstStyle/>
        <a:p>
          <a:r>
            <a:rPr lang="ru-RU" b="1" dirty="0"/>
            <a:t>Актуальность:</a:t>
          </a:r>
          <a:r>
            <a:rPr lang="ru-RU" dirty="0"/>
            <a:t> чат-бот, решающий огромный спектр вопросов в любое время суток, значительно повысит удобство и эффективность взаимодействия с факультетом и  университетом.</a:t>
          </a:r>
          <a:endParaRPr lang="en-US" dirty="0"/>
        </a:p>
      </dgm:t>
    </dgm:pt>
    <dgm:pt modelId="{748C34D1-C361-4A18-B911-0E00D8E2F3FE}" type="parTrans" cxnId="{A28FA9A4-9E78-471F-9EFA-7ABE673660DA}">
      <dgm:prSet/>
      <dgm:spPr/>
      <dgm:t>
        <a:bodyPr/>
        <a:lstStyle/>
        <a:p>
          <a:endParaRPr lang="en-US"/>
        </a:p>
      </dgm:t>
    </dgm:pt>
    <dgm:pt modelId="{84E354F2-F776-4FB7-95CF-64C977A82692}" type="sibTrans" cxnId="{A28FA9A4-9E78-471F-9EFA-7ABE673660DA}">
      <dgm:prSet/>
      <dgm:spPr/>
      <dgm:t>
        <a:bodyPr/>
        <a:lstStyle/>
        <a:p>
          <a:endParaRPr lang="en-US"/>
        </a:p>
      </dgm:t>
    </dgm:pt>
    <dgm:pt modelId="{FAB17DD5-4C88-6A41-B652-E7C2CCCFBDF4}" type="pres">
      <dgm:prSet presAssocID="{6A198F17-0AC4-4259-882E-98234320800F}" presName="vert0" presStyleCnt="0">
        <dgm:presLayoutVars>
          <dgm:dir/>
          <dgm:animOne val="branch"/>
          <dgm:animLvl val="lvl"/>
        </dgm:presLayoutVars>
      </dgm:prSet>
      <dgm:spPr/>
    </dgm:pt>
    <dgm:pt modelId="{E1981E0C-2AC3-B342-9778-CAED611B9B48}" type="pres">
      <dgm:prSet presAssocID="{ADC5362A-757D-4222-B34D-A743999B9B9D}" presName="thickLine" presStyleLbl="alignNode1" presStyleIdx="0" presStyleCnt="5"/>
      <dgm:spPr/>
    </dgm:pt>
    <dgm:pt modelId="{D59E0136-141B-4A4C-B23D-A63697E755C1}" type="pres">
      <dgm:prSet presAssocID="{ADC5362A-757D-4222-B34D-A743999B9B9D}" presName="horz1" presStyleCnt="0"/>
      <dgm:spPr/>
    </dgm:pt>
    <dgm:pt modelId="{03477F7E-AC71-2642-9387-E7060097A523}" type="pres">
      <dgm:prSet presAssocID="{ADC5362A-757D-4222-B34D-A743999B9B9D}" presName="tx1" presStyleLbl="revTx" presStyleIdx="0" presStyleCnt="5"/>
      <dgm:spPr/>
    </dgm:pt>
    <dgm:pt modelId="{95E02D81-D4B7-D148-A1DD-8B2CC3DBBA7F}" type="pres">
      <dgm:prSet presAssocID="{ADC5362A-757D-4222-B34D-A743999B9B9D}" presName="vert1" presStyleCnt="0"/>
      <dgm:spPr/>
    </dgm:pt>
    <dgm:pt modelId="{0AD15288-45EA-0D49-A88B-A64B5376BFAE}" type="pres">
      <dgm:prSet presAssocID="{54323669-CF7A-48EA-A8C0-A68634FD1BB8}" presName="thickLine" presStyleLbl="alignNode1" presStyleIdx="1" presStyleCnt="5"/>
      <dgm:spPr/>
    </dgm:pt>
    <dgm:pt modelId="{085A9F15-81F2-C140-AC4D-58AE5568EA75}" type="pres">
      <dgm:prSet presAssocID="{54323669-CF7A-48EA-A8C0-A68634FD1BB8}" presName="horz1" presStyleCnt="0"/>
      <dgm:spPr/>
    </dgm:pt>
    <dgm:pt modelId="{F0ECECC1-CD47-4B4E-98BD-C9EE04689307}" type="pres">
      <dgm:prSet presAssocID="{54323669-CF7A-48EA-A8C0-A68634FD1BB8}" presName="tx1" presStyleLbl="revTx" presStyleIdx="1" presStyleCnt="5"/>
      <dgm:spPr/>
    </dgm:pt>
    <dgm:pt modelId="{EC389DE1-49C5-9049-B936-6B61ABE0B323}" type="pres">
      <dgm:prSet presAssocID="{54323669-CF7A-48EA-A8C0-A68634FD1BB8}" presName="vert1" presStyleCnt="0"/>
      <dgm:spPr/>
    </dgm:pt>
    <dgm:pt modelId="{4BBADF9C-0B05-7F44-B100-965A948A7D5E}" type="pres">
      <dgm:prSet presAssocID="{AC7A7091-63EC-41AC-A0DA-F68ED1B27948}" presName="thickLine" presStyleLbl="alignNode1" presStyleIdx="2" presStyleCnt="5"/>
      <dgm:spPr/>
    </dgm:pt>
    <dgm:pt modelId="{BBEFC6DF-62B3-FA4A-9A84-AB4C28716CAB}" type="pres">
      <dgm:prSet presAssocID="{AC7A7091-63EC-41AC-A0DA-F68ED1B27948}" presName="horz1" presStyleCnt="0"/>
      <dgm:spPr/>
    </dgm:pt>
    <dgm:pt modelId="{A20782EB-A6FC-F842-9C97-4743D7555DBB}" type="pres">
      <dgm:prSet presAssocID="{AC7A7091-63EC-41AC-A0DA-F68ED1B27948}" presName="tx1" presStyleLbl="revTx" presStyleIdx="2" presStyleCnt="5"/>
      <dgm:spPr/>
    </dgm:pt>
    <dgm:pt modelId="{212682E8-7F3B-2D4B-8147-0384C2E3EA51}" type="pres">
      <dgm:prSet presAssocID="{AC7A7091-63EC-41AC-A0DA-F68ED1B27948}" presName="vert1" presStyleCnt="0"/>
      <dgm:spPr/>
    </dgm:pt>
    <dgm:pt modelId="{AF37D5D9-FC6F-9241-9836-DCFC6AF2CF64}" type="pres">
      <dgm:prSet presAssocID="{D3A2D0EE-17DD-4B05-9A40-91D8BC79902D}" presName="thickLine" presStyleLbl="alignNode1" presStyleIdx="3" presStyleCnt="5"/>
      <dgm:spPr/>
    </dgm:pt>
    <dgm:pt modelId="{347BBEA3-E220-2F43-97DC-6A38FDFE1FE0}" type="pres">
      <dgm:prSet presAssocID="{D3A2D0EE-17DD-4B05-9A40-91D8BC79902D}" presName="horz1" presStyleCnt="0"/>
      <dgm:spPr/>
    </dgm:pt>
    <dgm:pt modelId="{A9DADB85-FEBA-DA4D-BB02-78C054E56193}" type="pres">
      <dgm:prSet presAssocID="{D3A2D0EE-17DD-4B05-9A40-91D8BC79902D}" presName="tx1" presStyleLbl="revTx" presStyleIdx="3" presStyleCnt="5"/>
      <dgm:spPr/>
    </dgm:pt>
    <dgm:pt modelId="{550356FF-8A3F-3143-8C85-AF2EB3860934}" type="pres">
      <dgm:prSet presAssocID="{D3A2D0EE-17DD-4B05-9A40-91D8BC79902D}" presName="vert1" presStyleCnt="0"/>
      <dgm:spPr/>
    </dgm:pt>
    <dgm:pt modelId="{E154C681-D8EC-2E4A-8D35-69AF7BE9AD4E}" type="pres">
      <dgm:prSet presAssocID="{9EB263A9-5038-4E2F-AD09-7DD5AC561D99}" presName="thickLine" presStyleLbl="alignNode1" presStyleIdx="4" presStyleCnt="5"/>
      <dgm:spPr/>
    </dgm:pt>
    <dgm:pt modelId="{EE7A2DB5-F128-334D-9365-910BE2E9963F}" type="pres">
      <dgm:prSet presAssocID="{9EB263A9-5038-4E2F-AD09-7DD5AC561D99}" presName="horz1" presStyleCnt="0"/>
      <dgm:spPr/>
    </dgm:pt>
    <dgm:pt modelId="{D4A83683-A805-A242-B8A7-F9C9E11A038A}" type="pres">
      <dgm:prSet presAssocID="{9EB263A9-5038-4E2F-AD09-7DD5AC561D99}" presName="tx1" presStyleLbl="revTx" presStyleIdx="4" presStyleCnt="5"/>
      <dgm:spPr/>
    </dgm:pt>
    <dgm:pt modelId="{A095B811-1D95-9D48-A162-F65E2CE9FD39}" type="pres">
      <dgm:prSet presAssocID="{9EB263A9-5038-4E2F-AD09-7DD5AC561D99}" presName="vert1" presStyleCnt="0"/>
      <dgm:spPr/>
    </dgm:pt>
  </dgm:ptLst>
  <dgm:cxnLst>
    <dgm:cxn modelId="{EA132903-0B23-344F-A96C-2DFFA986849F}" type="presOf" srcId="{D3A2D0EE-17DD-4B05-9A40-91D8BC79902D}" destId="{A9DADB85-FEBA-DA4D-BB02-78C054E56193}" srcOrd="0" destOrd="0" presId="urn:microsoft.com/office/officeart/2008/layout/LinedList"/>
    <dgm:cxn modelId="{B5573148-77D2-9548-9D52-83E3C6D4932D}" type="presOf" srcId="{6A198F17-0AC4-4259-882E-98234320800F}" destId="{FAB17DD5-4C88-6A41-B652-E7C2CCCFBDF4}" srcOrd="0" destOrd="0" presId="urn:microsoft.com/office/officeart/2008/layout/LinedList"/>
    <dgm:cxn modelId="{5314A04A-31C9-5743-A479-5BCE8DC4D8CA}" type="presOf" srcId="{54323669-CF7A-48EA-A8C0-A68634FD1BB8}" destId="{F0ECECC1-CD47-4B4E-98BD-C9EE04689307}" srcOrd="0" destOrd="0" presId="urn:microsoft.com/office/officeart/2008/layout/LinedList"/>
    <dgm:cxn modelId="{FD0EE780-75B2-944C-BBA6-5209850AF7C2}" type="presOf" srcId="{9EB263A9-5038-4E2F-AD09-7DD5AC561D99}" destId="{D4A83683-A805-A242-B8A7-F9C9E11A038A}" srcOrd="0" destOrd="0" presId="urn:microsoft.com/office/officeart/2008/layout/LinedList"/>
    <dgm:cxn modelId="{A28FA9A4-9E78-471F-9EFA-7ABE673660DA}" srcId="{6A198F17-0AC4-4259-882E-98234320800F}" destId="{9EB263A9-5038-4E2F-AD09-7DD5AC561D99}" srcOrd="4" destOrd="0" parTransId="{748C34D1-C361-4A18-B911-0E00D8E2F3FE}" sibTransId="{84E354F2-F776-4FB7-95CF-64C977A82692}"/>
    <dgm:cxn modelId="{C972EAB6-5935-47F1-B963-05A19A966602}" srcId="{6A198F17-0AC4-4259-882E-98234320800F}" destId="{AC7A7091-63EC-41AC-A0DA-F68ED1B27948}" srcOrd="2" destOrd="0" parTransId="{1C417503-9390-4055-BAD2-6B63C6F2B8A8}" sibTransId="{064DB6C2-3D49-48BC-83B8-AA37A82F80F7}"/>
    <dgm:cxn modelId="{81189CCC-F858-4AD1-B0DC-9420476203DF}" srcId="{6A198F17-0AC4-4259-882E-98234320800F}" destId="{ADC5362A-757D-4222-B34D-A743999B9B9D}" srcOrd="0" destOrd="0" parTransId="{03220AD5-1CE6-470A-9197-8C4C7ABD416C}" sibTransId="{2926C950-2816-43B9-8969-BD645E6DAE3D}"/>
    <dgm:cxn modelId="{F32600D1-4EE0-924A-8388-B8950AFFB747}" type="presOf" srcId="{ADC5362A-757D-4222-B34D-A743999B9B9D}" destId="{03477F7E-AC71-2642-9387-E7060097A523}" srcOrd="0" destOrd="0" presId="urn:microsoft.com/office/officeart/2008/layout/LinedList"/>
    <dgm:cxn modelId="{9C91E3D5-F21F-4F2C-A755-0C63D238C465}" srcId="{6A198F17-0AC4-4259-882E-98234320800F}" destId="{D3A2D0EE-17DD-4B05-9A40-91D8BC79902D}" srcOrd="3" destOrd="0" parTransId="{A6E766A7-0D3E-46D7-ABA4-284D8F77D14C}" sibTransId="{56F5FE5B-0D4C-4021-BA85-29AF09E56665}"/>
    <dgm:cxn modelId="{D12915DD-FBB6-46CA-BCA8-A91BDE8A9D16}" srcId="{6A198F17-0AC4-4259-882E-98234320800F}" destId="{54323669-CF7A-48EA-A8C0-A68634FD1BB8}" srcOrd="1" destOrd="0" parTransId="{4A944035-F1A4-4FDD-9E35-7922EBAA6B30}" sibTransId="{502D5366-1A10-442D-A9D2-60075B0B063A}"/>
    <dgm:cxn modelId="{BD0D6BEC-D3C8-AA48-8259-23694B7AF37A}" type="presOf" srcId="{AC7A7091-63EC-41AC-A0DA-F68ED1B27948}" destId="{A20782EB-A6FC-F842-9C97-4743D7555DBB}" srcOrd="0" destOrd="0" presId="urn:microsoft.com/office/officeart/2008/layout/LinedList"/>
    <dgm:cxn modelId="{24991260-62D6-A842-BEA0-7907DE275786}" type="presParOf" srcId="{FAB17DD5-4C88-6A41-B652-E7C2CCCFBDF4}" destId="{E1981E0C-2AC3-B342-9778-CAED611B9B48}" srcOrd="0" destOrd="0" presId="urn:microsoft.com/office/officeart/2008/layout/LinedList"/>
    <dgm:cxn modelId="{8AF2493E-CF6B-3B48-BCA2-8A18300DFB53}" type="presParOf" srcId="{FAB17DD5-4C88-6A41-B652-E7C2CCCFBDF4}" destId="{D59E0136-141B-4A4C-B23D-A63697E755C1}" srcOrd="1" destOrd="0" presId="urn:microsoft.com/office/officeart/2008/layout/LinedList"/>
    <dgm:cxn modelId="{5A14523F-7700-E746-B73F-E9CD6F61EC42}" type="presParOf" srcId="{D59E0136-141B-4A4C-B23D-A63697E755C1}" destId="{03477F7E-AC71-2642-9387-E7060097A523}" srcOrd="0" destOrd="0" presId="urn:microsoft.com/office/officeart/2008/layout/LinedList"/>
    <dgm:cxn modelId="{DE55CF43-8515-2F41-99ED-0C13896D4F0A}" type="presParOf" srcId="{D59E0136-141B-4A4C-B23D-A63697E755C1}" destId="{95E02D81-D4B7-D148-A1DD-8B2CC3DBBA7F}" srcOrd="1" destOrd="0" presId="urn:microsoft.com/office/officeart/2008/layout/LinedList"/>
    <dgm:cxn modelId="{58A28B7B-5404-B642-9CEA-7EB32DAE8C93}" type="presParOf" srcId="{FAB17DD5-4C88-6A41-B652-E7C2CCCFBDF4}" destId="{0AD15288-45EA-0D49-A88B-A64B5376BFAE}" srcOrd="2" destOrd="0" presId="urn:microsoft.com/office/officeart/2008/layout/LinedList"/>
    <dgm:cxn modelId="{51DDBC7D-8CEB-9F45-AB7D-9D9E3E798E0A}" type="presParOf" srcId="{FAB17DD5-4C88-6A41-B652-E7C2CCCFBDF4}" destId="{085A9F15-81F2-C140-AC4D-58AE5568EA75}" srcOrd="3" destOrd="0" presId="urn:microsoft.com/office/officeart/2008/layout/LinedList"/>
    <dgm:cxn modelId="{995BF92B-28FB-054B-953E-152D2967A66C}" type="presParOf" srcId="{085A9F15-81F2-C140-AC4D-58AE5568EA75}" destId="{F0ECECC1-CD47-4B4E-98BD-C9EE04689307}" srcOrd="0" destOrd="0" presId="urn:microsoft.com/office/officeart/2008/layout/LinedList"/>
    <dgm:cxn modelId="{B599E676-B0EC-C74E-8624-E13BB7E36AE8}" type="presParOf" srcId="{085A9F15-81F2-C140-AC4D-58AE5568EA75}" destId="{EC389DE1-49C5-9049-B936-6B61ABE0B323}" srcOrd="1" destOrd="0" presId="urn:microsoft.com/office/officeart/2008/layout/LinedList"/>
    <dgm:cxn modelId="{2B002915-1E62-9B4B-B824-06560014730F}" type="presParOf" srcId="{FAB17DD5-4C88-6A41-B652-E7C2CCCFBDF4}" destId="{4BBADF9C-0B05-7F44-B100-965A948A7D5E}" srcOrd="4" destOrd="0" presId="urn:microsoft.com/office/officeart/2008/layout/LinedList"/>
    <dgm:cxn modelId="{51055A3F-3D41-B342-B39E-B163A4D91976}" type="presParOf" srcId="{FAB17DD5-4C88-6A41-B652-E7C2CCCFBDF4}" destId="{BBEFC6DF-62B3-FA4A-9A84-AB4C28716CAB}" srcOrd="5" destOrd="0" presId="urn:microsoft.com/office/officeart/2008/layout/LinedList"/>
    <dgm:cxn modelId="{F77FE16C-2A42-9B4C-850E-5F315E077706}" type="presParOf" srcId="{BBEFC6DF-62B3-FA4A-9A84-AB4C28716CAB}" destId="{A20782EB-A6FC-F842-9C97-4743D7555DBB}" srcOrd="0" destOrd="0" presId="urn:microsoft.com/office/officeart/2008/layout/LinedList"/>
    <dgm:cxn modelId="{671D7DF0-3A75-4C41-85AE-AD0B48133941}" type="presParOf" srcId="{BBEFC6DF-62B3-FA4A-9A84-AB4C28716CAB}" destId="{212682E8-7F3B-2D4B-8147-0384C2E3EA51}" srcOrd="1" destOrd="0" presId="urn:microsoft.com/office/officeart/2008/layout/LinedList"/>
    <dgm:cxn modelId="{952A8192-0492-9949-8789-E1D0EC8BA87C}" type="presParOf" srcId="{FAB17DD5-4C88-6A41-B652-E7C2CCCFBDF4}" destId="{AF37D5D9-FC6F-9241-9836-DCFC6AF2CF64}" srcOrd="6" destOrd="0" presId="urn:microsoft.com/office/officeart/2008/layout/LinedList"/>
    <dgm:cxn modelId="{E4EAB39A-D447-9C4F-9C5C-C938C142DB45}" type="presParOf" srcId="{FAB17DD5-4C88-6A41-B652-E7C2CCCFBDF4}" destId="{347BBEA3-E220-2F43-97DC-6A38FDFE1FE0}" srcOrd="7" destOrd="0" presId="urn:microsoft.com/office/officeart/2008/layout/LinedList"/>
    <dgm:cxn modelId="{B72BEF9F-4703-E247-B7A9-1E74DD1A44E7}" type="presParOf" srcId="{347BBEA3-E220-2F43-97DC-6A38FDFE1FE0}" destId="{A9DADB85-FEBA-DA4D-BB02-78C054E56193}" srcOrd="0" destOrd="0" presId="urn:microsoft.com/office/officeart/2008/layout/LinedList"/>
    <dgm:cxn modelId="{7A279C0A-A40A-4545-80C6-52B8B833BC8D}" type="presParOf" srcId="{347BBEA3-E220-2F43-97DC-6A38FDFE1FE0}" destId="{550356FF-8A3F-3143-8C85-AF2EB3860934}" srcOrd="1" destOrd="0" presId="urn:microsoft.com/office/officeart/2008/layout/LinedList"/>
    <dgm:cxn modelId="{3338E3E9-A411-CB47-981D-71CC470AD775}" type="presParOf" srcId="{FAB17DD5-4C88-6A41-B652-E7C2CCCFBDF4}" destId="{E154C681-D8EC-2E4A-8D35-69AF7BE9AD4E}" srcOrd="8" destOrd="0" presId="urn:microsoft.com/office/officeart/2008/layout/LinedList"/>
    <dgm:cxn modelId="{B6907698-F617-B747-830A-44D0A1BC76C6}" type="presParOf" srcId="{FAB17DD5-4C88-6A41-B652-E7C2CCCFBDF4}" destId="{EE7A2DB5-F128-334D-9365-910BE2E9963F}" srcOrd="9" destOrd="0" presId="urn:microsoft.com/office/officeart/2008/layout/LinedList"/>
    <dgm:cxn modelId="{C781E06B-2CB8-914E-9EE7-1A6D983200CC}" type="presParOf" srcId="{EE7A2DB5-F128-334D-9365-910BE2E9963F}" destId="{D4A83683-A805-A242-B8A7-F9C9E11A038A}" srcOrd="0" destOrd="0" presId="urn:microsoft.com/office/officeart/2008/layout/LinedList"/>
    <dgm:cxn modelId="{63D45E1D-6B37-0D4D-8004-AE4AE867B922}" type="presParOf" srcId="{EE7A2DB5-F128-334D-9365-910BE2E9963F}" destId="{A095B811-1D95-9D48-A162-F65E2CE9FD3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C6D320-19EF-4A14-AB1D-3EBBB3224E3B}" type="doc">
      <dgm:prSet loTypeId="urn:microsoft.com/office/officeart/2005/8/layout/vList2" loCatId="list" qsTypeId="urn:microsoft.com/office/officeart/2005/8/quickstyle/simple2" qsCatId="simple" csTypeId="urn:microsoft.com/office/officeart/2005/8/colors/accent2_2" csCatId="accent2" phldr="1"/>
      <dgm:spPr/>
      <dgm:t>
        <a:bodyPr/>
        <a:lstStyle/>
        <a:p>
          <a:endParaRPr lang="en-US"/>
        </a:p>
      </dgm:t>
    </dgm:pt>
    <dgm:pt modelId="{8E8AC628-71B3-4DA7-BA29-BD9DBF0C97E5}">
      <dgm:prSet/>
      <dgm:spPr/>
      <dgm:t>
        <a:bodyPr/>
        <a:lstStyle/>
        <a:p>
          <a:r>
            <a:rPr lang="ru-RU" b="0" i="0" dirty="0"/>
            <a:t>Чат-бот должен помогать абитуриентам и студентам получать актуальную информацию о:  </a:t>
          </a:r>
          <a:endParaRPr lang="en-US" dirty="0"/>
        </a:p>
      </dgm:t>
    </dgm:pt>
    <dgm:pt modelId="{1C172C74-0EE6-43DD-ADFB-3C4876A5C82D}" type="parTrans" cxnId="{67DF9C97-2912-47C6-9915-05054E4B091A}">
      <dgm:prSet/>
      <dgm:spPr/>
      <dgm:t>
        <a:bodyPr/>
        <a:lstStyle/>
        <a:p>
          <a:endParaRPr lang="en-US"/>
        </a:p>
      </dgm:t>
    </dgm:pt>
    <dgm:pt modelId="{CA3AD371-6CF9-4C5D-BE46-7E9DEF76D570}" type="sibTrans" cxnId="{67DF9C97-2912-47C6-9915-05054E4B091A}">
      <dgm:prSet/>
      <dgm:spPr/>
      <dgm:t>
        <a:bodyPr/>
        <a:lstStyle/>
        <a:p>
          <a:endParaRPr lang="en-US"/>
        </a:p>
      </dgm:t>
    </dgm:pt>
    <dgm:pt modelId="{5B1018DC-07BD-4BFF-82D3-382FF52BDFE8}">
      <dgm:prSet/>
      <dgm:spPr/>
      <dgm:t>
        <a:bodyPr/>
        <a:lstStyle/>
        <a:p>
          <a:r>
            <a:rPr lang="ru-RU" b="0" i="0" dirty="0"/>
            <a:t>Поступлении. </a:t>
          </a:r>
          <a:endParaRPr lang="en-US" dirty="0"/>
        </a:p>
      </dgm:t>
    </dgm:pt>
    <dgm:pt modelId="{C563D033-9BDE-4AB0-8F71-4AA01A07FDCA}" type="parTrans" cxnId="{F6AFE09E-00CE-4830-9376-95BF1FA89BD5}">
      <dgm:prSet/>
      <dgm:spPr/>
      <dgm:t>
        <a:bodyPr/>
        <a:lstStyle/>
        <a:p>
          <a:endParaRPr lang="en-US"/>
        </a:p>
      </dgm:t>
    </dgm:pt>
    <dgm:pt modelId="{16A8BF03-5828-410A-B033-389935FFACB6}" type="sibTrans" cxnId="{F6AFE09E-00CE-4830-9376-95BF1FA89BD5}">
      <dgm:prSet/>
      <dgm:spPr/>
      <dgm:t>
        <a:bodyPr/>
        <a:lstStyle/>
        <a:p>
          <a:endParaRPr lang="en-US"/>
        </a:p>
      </dgm:t>
    </dgm:pt>
    <dgm:pt modelId="{AC709974-1516-4A76-A99B-5B018E6585FB}">
      <dgm:prSet/>
      <dgm:spPr/>
      <dgm:t>
        <a:bodyPr/>
        <a:lstStyle/>
        <a:p>
          <a:r>
            <a:rPr lang="ru-RU" b="0" i="0" dirty="0"/>
            <a:t>Учебном процессе.</a:t>
          </a:r>
          <a:endParaRPr lang="en-US" dirty="0"/>
        </a:p>
      </dgm:t>
    </dgm:pt>
    <dgm:pt modelId="{AE0D7057-8CC3-4BA5-8AE2-8564422A0BEC}" type="parTrans" cxnId="{9E3C5606-B09B-404A-AC7E-898725E81CE2}">
      <dgm:prSet/>
      <dgm:spPr/>
      <dgm:t>
        <a:bodyPr/>
        <a:lstStyle/>
        <a:p>
          <a:endParaRPr lang="en-US"/>
        </a:p>
      </dgm:t>
    </dgm:pt>
    <dgm:pt modelId="{2163E1E2-B571-423F-B9E0-14BCB0B71E9D}" type="sibTrans" cxnId="{9E3C5606-B09B-404A-AC7E-898725E81CE2}">
      <dgm:prSet/>
      <dgm:spPr/>
      <dgm:t>
        <a:bodyPr/>
        <a:lstStyle/>
        <a:p>
          <a:endParaRPr lang="en-US"/>
        </a:p>
      </dgm:t>
    </dgm:pt>
    <dgm:pt modelId="{674E2029-9801-45B7-A7CC-22FFD3126228}">
      <dgm:prSet/>
      <dgm:spPr/>
      <dgm:t>
        <a:bodyPr/>
        <a:lstStyle/>
        <a:p>
          <a:r>
            <a:rPr lang="ru-RU" b="0" i="0" dirty="0"/>
            <a:t>Студенческой жизни.</a:t>
          </a:r>
          <a:endParaRPr lang="en-US" dirty="0"/>
        </a:p>
      </dgm:t>
    </dgm:pt>
    <dgm:pt modelId="{56186343-B356-4786-AAA4-127116EDE211}" type="parTrans" cxnId="{D5678834-4346-4951-8334-1896B85781D1}">
      <dgm:prSet/>
      <dgm:spPr/>
      <dgm:t>
        <a:bodyPr/>
        <a:lstStyle/>
        <a:p>
          <a:endParaRPr lang="en-US"/>
        </a:p>
      </dgm:t>
    </dgm:pt>
    <dgm:pt modelId="{ABE023F3-818E-41BC-AFB7-8928EDA80490}" type="sibTrans" cxnId="{D5678834-4346-4951-8334-1896B85781D1}">
      <dgm:prSet/>
      <dgm:spPr/>
      <dgm:t>
        <a:bodyPr/>
        <a:lstStyle/>
        <a:p>
          <a:endParaRPr lang="en-US"/>
        </a:p>
      </dgm:t>
    </dgm:pt>
    <dgm:pt modelId="{C6CA87CD-F1C3-4E40-8F81-030FCE5541B7}">
      <dgm:prSet/>
      <dgm:spPr/>
      <dgm:t>
        <a:bodyPr/>
        <a:lstStyle/>
        <a:p>
          <a:r>
            <a:rPr lang="ru-RU" b="0" i="0" dirty="0"/>
            <a:t>Часто задаваемых вопросах.  </a:t>
          </a:r>
          <a:endParaRPr lang="en-US" dirty="0"/>
        </a:p>
      </dgm:t>
    </dgm:pt>
    <dgm:pt modelId="{5C170F7B-45B3-4E98-B9A0-3274D26F7620}" type="parTrans" cxnId="{3A884414-0345-4DB3-9694-ACB43C85A73B}">
      <dgm:prSet/>
      <dgm:spPr/>
      <dgm:t>
        <a:bodyPr/>
        <a:lstStyle/>
        <a:p>
          <a:endParaRPr lang="en-US"/>
        </a:p>
      </dgm:t>
    </dgm:pt>
    <dgm:pt modelId="{A5FD1051-7A44-40BC-B566-14A44D3084E5}" type="sibTrans" cxnId="{3A884414-0345-4DB3-9694-ACB43C85A73B}">
      <dgm:prSet/>
      <dgm:spPr/>
      <dgm:t>
        <a:bodyPr/>
        <a:lstStyle/>
        <a:p>
          <a:endParaRPr lang="en-US"/>
        </a:p>
      </dgm:t>
    </dgm:pt>
    <dgm:pt modelId="{26159F8F-5FC4-40D1-8146-FBFF3F1CC919}">
      <dgm:prSet/>
      <dgm:spPr/>
      <dgm:t>
        <a:bodyPr/>
        <a:lstStyle/>
        <a:p>
          <a:r>
            <a:rPr lang="ru-RU" b="0" i="0" dirty="0"/>
            <a:t>Поддержка мультимедиа. </a:t>
          </a:r>
          <a:endParaRPr lang="en-US" dirty="0"/>
        </a:p>
      </dgm:t>
    </dgm:pt>
    <dgm:pt modelId="{A44F102D-875B-4964-BC45-8502DD430CE9}" type="parTrans" cxnId="{C09019ED-F2C9-4BBB-B2B1-4E09289C3493}">
      <dgm:prSet/>
      <dgm:spPr/>
      <dgm:t>
        <a:bodyPr/>
        <a:lstStyle/>
        <a:p>
          <a:endParaRPr lang="en-US"/>
        </a:p>
      </dgm:t>
    </dgm:pt>
    <dgm:pt modelId="{0DC4BC44-937A-42E1-8AAC-B42BDB905004}" type="sibTrans" cxnId="{C09019ED-F2C9-4BBB-B2B1-4E09289C3493}">
      <dgm:prSet/>
      <dgm:spPr/>
      <dgm:t>
        <a:bodyPr/>
        <a:lstStyle/>
        <a:p>
          <a:endParaRPr lang="en-US"/>
        </a:p>
      </dgm:t>
    </dgm:pt>
    <dgm:pt modelId="{B2D9C564-C360-4594-A3A0-B90BF4B1E191}">
      <dgm:prSet/>
      <dgm:spPr/>
      <dgm:t>
        <a:bodyPr/>
        <a:lstStyle/>
        <a:p>
          <a:r>
            <a:rPr lang="ru-RU" b="0" i="0" dirty="0"/>
            <a:t>Возможность переключения на оператора (человека) в сложных случаях.</a:t>
          </a:r>
          <a:endParaRPr lang="en-US" dirty="0"/>
        </a:p>
      </dgm:t>
    </dgm:pt>
    <dgm:pt modelId="{2F5B0550-8214-4F77-8E7C-2134925B084D}" type="parTrans" cxnId="{7832AB27-493D-4195-9D04-DCFC0FAF0226}">
      <dgm:prSet/>
      <dgm:spPr/>
      <dgm:t>
        <a:bodyPr/>
        <a:lstStyle/>
        <a:p>
          <a:endParaRPr lang="en-US"/>
        </a:p>
      </dgm:t>
    </dgm:pt>
    <dgm:pt modelId="{0DDCBB31-643C-49FF-97A8-E614D8E73A35}" type="sibTrans" cxnId="{7832AB27-493D-4195-9D04-DCFC0FAF0226}">
      <dgm:prSet/>
      <dgm:spPr/>
      <dgm:t>
        <a:bodyPr/>
        <a:lstStyle/>
        <a:p>
          <a:endParaRPr lang="en-US"/>
        </a:p>
      </dgm:t>
    </dgm:pt>
    <dgm:pt modelId="{67A1D581-DA36-469A-84ED-42B3F7D3E5AC}">
      <dgm:prSet/>
      <dgm:spPr/>
      <dgm:t>
        <a:bodyPr/>
        <a:lstStyle/>
        <a:p>
          <a:r>
            <a:rPr lang="ru-RU" b="0" i="0" dirty="0"/>
            <a:t>Персонализация.</a:t>
          </a:r>
          <a:endParaRPr lang="en-US" dirty="0"/>
        </a:p>
      </dgm:t>
    </dgm:pt>
    <dgm:pt modelId="{D8FD89C9-46FA-485A-86EB-5E74702994FF}" type="parTrans" cxnId="{04E1D7C2-8B90-4D24-AD70-6F9AC1A9F2E1}">
      <dgm:prSet/>
      <dgm:spPr/>
      <dgm:t>
        <a:bodyPr/>
        <a:lstStyle/>
        <a:p>
          <a:endParaRPr lang="en-US"/>
        </a:p>
      </dgm:t>
    </dgm:pt>
    <dgm:pt modelId="{1435DFB5-6022-4665-AEA4-82BFFCDF4A76}" type="sibTrans" cxnId="{04E1D7C2-8B90-4D24-AD70-6F9AC1A9F2E1}">
      <dgm:prSet/>
      <dgm:spPr/>
      <dgm:t>
        <a:bodyPr/>
        <a:lstStyle/>
        <a:p>
          <a:endParaRPr lang="en-US"/>
        </a:p>
      </dgm:t>
    </dgm:pt>
    <dgm:pt modelId="{ED756A38-E4BF-4C45-9E65-8D52E1F628B7}" type="pres">
      <dgm:prSet presAssocID="{50C6D320-19EF-4A14-AB1D-3EBBB3224E3B}" presName="linear" presStyleCnt="0">
        <dgm:presLayoutVars>
          <dgm:animLvl val="lvl"/>
          <dgm:resizeHandles val="exact"/>
        </dgm:presLayoutVars>
      </dgm:prSet>
      <dgm:spPr/>
    </dgm:pt>
    <dgm:pt modelId="{0BF2D763-5DA5-4F35-B019-33E7B8F57E47}" type="pres">
      <dgm:prSet presAssocID="{8E8AC628-71B3-4DA7-BA29-BD9DBF0C97E5}" presName="parentText" presStyleLbl="node1" presStyleIdx="0" presStyleCnt="1">
        <dgm:presLayoutVars>
          <dgm:chMax val="0"/>
          <dgm:bulletEnabled val="1"/>
        </dgm:presLayoutVars>
      </dgm:prSet>
      <dgm:spPr/>
    </dgm:pt>
    <dgm:pt modelId="{40E42E6D-B765-4FA9-802E-0581ACC09634}" type="pres">
      <dgm:prSet presAssocID="{8E8AC628-71B3-4DA7-BA29-BD9DBF0C97E5}" presName="childText" presStyleLbl="revTx" presStyleIdx="0" presStyleCnt="1">
        <dgm:presLayoutVars>
          <dgm:bulletEnabled val="1"/>
        </dgm:presLayoutVars>
      </dgm:prSet>
      <dgm:spPr/>
    </dgm:pt>
  </dgm:ptLst>
  <dgm:cxnLst>
    <dgm:cxn modelId="{9E3C5606-B09B-404A-AC7E-898725E81CE2}" srcId="{8E8AC628-71B3-4DA7-BA29-BD9DBF0C97E5}" destId="{AC709974-1516-4A76-A99B-5B018E6585FB}" srcOrd="1" destOrd="0" parTransId="{AE0D7057-8CC3-4BA5-8AE2-8564422A0BEC}" sibTransId="{2163E1E2-B571-423F-B9E0-14BCB0B71E9D}"/>
    <dgm:cxn modelId="{3A884414-0345-4DB3-9694-ACB43C85A73B}" srcId="{8E8AC628-71B3-4DA7-BA29-BD9DBF0C97E5}" destId="{C6CA87CD-F1C3-4E40-8F81-030FCE5541B7}" srcOrd="3" destOrd="0" parTransId="{5C170F7B-45B3-4E98-B9A0-3274D26F7620}" sibTransId="{A5FD1051-7A44-40BC-B566-14A44D3084E5}"/>
    <dgm:cxn modelId="{1EAE2D26-CFF9-440A-AE20-F7578C1813B3}" type="presOf" srcId="{5B1018DC-07BD-4BFF-82D3-382FF52BDFE8}" destId="{40E42E6D-B765-4FA9-802E-0581ACC09634}" srcOrd="0" destOrd="0" presId="urn:microsoft.com/office/officeart/2005/8/layout/vList2"/>
    <dgm:cxn modelId="{16905B27-9336-4B76-BEF9-0A291F49615B}" type="presOf" srcId="{AC709974-1516-4A76-A99B-5B018E6585FB}" destId="{40E42E6D-B765-4FA9-802E-0581ACC09634}" srcOrd="0" destOrd="1" presId="urn:microsoft.com/office/officeart/2005/8/layout/vList2"/>
    <dgm:cxn modelId="{7832AB27-493D-4195-9D04-DCFC0FAF0226}" srcId="{8E8AC628-71B3-4DA7-BA29-BD9DBF0C97E5}" destId="{B2D9C564-C360-4594-A3A0-B90BF4B1E191}" srcOrd="5" destOrd="0" parTransId="{2F5B0550-8214-4F77-8E7C-2134925B084D}" sibTransId="{0DDCBB31-643C-49FF-97A8-E614D8E73A35}"/>
    <dgm:cxn modelId="{2EB94D34-4E8D-49CA-913B-B11D03E270CA}" type="presOf" srcId="{8E8AC628-71B3-4DA7-BA29-BD9DBF0C97E5}" destId="{0BF2D763-5DA5-4F35-B019-33E7B8F57E47}" srcOrd="0" destOrd="0" presId="urn:microsoft.com/office/officeart/2005/8/layout/vList2"/>
    <dgm:cxn modelId="{D5678834-4346-4951-8334-1896B85781D1}" srcId="{8E8AC628-71B3-4DA7-BA29-BD9DBF0C97E5}" destId="{674E2029-9801-45B7-A7CC-22FFD3126228}" srcOrd="2" destOrd="0" parTransId="{56186343-B356-4786-AAA4-127116EDE211}" sibTransId="{ABE023F3-818E-41BC-AFB7-8928EDA80490}"/>
    <dgm:cxn modelId="{5D27C44D-8359-4FFF-8CDC-36D25985FD89}" type="presOf" srcId="{67A1D581-DA36-469A-84ED-42B3F7D3E5AC}" destId="{40E42E6D-B765-4FA9-802E-0581ACC09634}" srcOrd="0" destOrd="6" presId="urn:microsoft.com/office/officeart/2005/8/layout/vList2"/>
    <dgm:cxn modelId="{CBCF9153-3BB5-478A-A60D-2E3B2AC0F893}" type="presOf" srcId="{B2D9C564-C360-4594-A3A0-B90BF4B1E191}" destId="{40E42E6D-B765-4FA9-802E-0581ACC09634}" srcOrd="0" destOrd="5" presId="urn:microsoft.com/office/officeart/2005/8/layout/vList2"/>
    <dgm:cxn modelId="{8B560377-FD06-4385-897F-CE9EEEEAD1A2}" type="presOf" srcId="{C6CA87CD-F1C3-4E40-8F81-030FCE5541B7}" destId="{40E42E6D-B765-4FA9-802E-0581ACC09634}" srcOrd="0" destOrd="3" presId="urn:microsoft.com/office/officeart/2005/8/layout/vList2"/>
    <dgm:cxn modelId="{FC9CB87D-D23F-49FA-A888-C3754EED6D12}" type="presOf" srcId="{50C6D320-19EF-4A14-AB1D-3EBBB3224E3B}" destId="{ED756A38-E4BF-4C45-9E65-8D52E1F628B7}" srcOrd="0" destOrd="0" presId="urn:microsoft.com/office/officeart/2005/8/layout/vList2"/>
    <dgm:cxn modelId="{0D92B47E-920B-4ABC-B090-0D8383376600}" type="presOf" srcId="{674E2029-9801-45B7-A7CC-22FFD3126228}" destId="{40E42E6D-B765-4FA9-802E-0581ACC09634}" srcOrd="0" destOrd="2" presId="urn:microsoft.com/office/officeart/2005/8/layout/vList2"/>
    <dgm:cxn modelId="{344F4090-4C23-4669-8468-D97C47451576}" type="presOf" srcId="{26159F8F-5FC4-40D1-8146-FBFF3F1CC919}" destId="{40E42E6D-B765-4FA9-802E-0581ACC09634}" srcOrd="0" destOrd="4" presId="urn:microsoft.com/office/officeart/2005/8/layout/vList2"/>
    <dgm:cxn modelId="{67DF9C97-2912-47C6-9915-05054E4B091A}" srcId="{50C6D320-19EF-4A14-AB1D-3EBBB3224E3B}" destId="{8E8AC628-71B3-4DA7-BA29-BD9DBF0C97E5}" srcOrd="0" destOrd="0" parTransId="{1C172C74-0EE6-43DD-ADFB-3C4876A5C82D}" sibTransId="{CA3AD371-6CF9-4C5D-BE46-7E9DEF76D570}"/>
    <dgm:cxn modelId="{F6AFE09E-00CE-4830-9376-95BF1FA89BD5}" srcId="{8E8AC628-71B3-4DA7-BA29-BD9DBF0C97E5}" destId="{5B1018DC-07BD-4BFF-82D3-382FF52BDFE8}" srcOrd="0" destOrd="0" parTransId="{C563D033-9BDE-4AB0-8F71-4AA01A07FDCA}" sibTransId="{16A8BF03-5828-410A-B033-389935FFACB6}"/>
    <dgm:cxn modelId="{04E1D7C2-8B90-4D24-AD70-6F9AC1A9F2E1}" srcId="{8E8AC628-71B3-4DA7-BA29-BD9DBF0C97E5}" destId="{67A1D581-DA36-469A-84ED-42B3F7D3E5AC}" srcOrd="6" destOrd="0" parTransId="{D8FD89C9-46FA-485A-86EB-5E74702994FF}" sibTransId="{1435DFB5-6022-4665-AEA4-82BFFCDF4A76}"/>
    <dgm:cxn modelId="{C09019ED-F2C9-4BBB-B2B1-4E09289C3493}" srcId="{8E8AC628-71B3-4DA7-BA29-BD9DBF0C97E5}" destId="{26159F8F-5FC4-40D1-8146-FBFF3F1CC919}" srcOrd="4" destOrd="0" parTransId="{A44F102D-875B-4964-BC45-8502DD430CE9}" sibTransId="{0DC4BC44-937A-42E1-8AAC-B42BDB905004}"/>
    <dgm:cxn modelId="{65311995-4215-4501-92DC-A2890FB52CB0}" type="presParOf" srcId="{ED756A38-E4BF-4C45-9E65-8D52E1F628B7}" destId="{0BF2D763-5DA5-4F35-B019-33E7B8F57E47}" srcOrd="0" destOrd="0" presId="urn:microsoft.com/office/officeart/2005/8/layout/vList2"/>
    <dgm:cxn modelId="{996D1DBF-0580-48CD-95CD-70BF9EC231E5}" type="presParOf" srcId="{ED756A38-E4BF-4C45-9E65-8D52E1F628B7}" destId="{40E42E6D-B765-4FA9-802E-0581ACC09634}"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3C5471-1432-4763-A7FD-205B0C2BA5C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750D612-6A4C-44DE-B6FE-8A2B47E316E9}">
      <dgm:prSet/>
      <dgm:spPr/>
      <dgm:t>
        <a:bodyPr/>
        <a:lstStyle/>
        <a:p>
          <a:r>
            <a:rPr lang="ru-RU" b="0" i="0" dirty="0"/>
            <a:t>Продукт рассчитан на абитуриентов и студентов Экономического Факультета ЮФУ.</a:t>
          </a:r>
          <a:endParaRPr lang="en-US" dirty="0"/>
        </a:p>
      </dgm:t>
    </dgm:pt>
    <dgm:pt modelId="{5CEDF906-949C-444C-BAF0-3047D5D809C2}" type="parTrans" cxnId="{CB417C67-11CB-4B89-A199-1803D244CA8D}">
      <dgm:prSet/>
      <dgm:spPr/>
      <dgm:t>
        <a:bodyPr/>
        <a:lstStyle/>
        <a:p>
          <a:endParaRPr lang="en-US"/>
        </a:p>
      </dgm:t>
    </dgm:pt>
    <dgm:pt modelId="{7E96F819-A505-40E5-824C-6734FD9650D8}" type="sibTrans" cxnId="{CB417C67-11CB-4B89-A199-1803D244CA8D}">
      <dgm:prSet/>
      <dgm:spPr/>
      <dgm:t>
        <a:bodyPr/>
        <a:lstStyle/>
        <a:p>
          <a:endParaRPr lang="en-US"/>
        </a:p>
      </dgm:t>
    </dgm:pt>
    <dgm:pt modelId="{C3E7C725-55E6-4472-A2DC-40A0691AAA75}">
      <dgm:prSet/>
      <dgm:spPr/>
      <dgm:t>
        <a:bodyPr/>
        <a:lstStyle/>
        <a:p>
          <a:r>
            <a:rPr lang="ru-RU" b="0" i="0" dirty="0"/>
            <a:t>Социально-экономическим эффектом данного продукта является быстрая адаптация абитуриентов и студентов, а  также снижение нагрузки на сотрудников факультета посредством автоматизации ответов на типичные вопросы обучающихся.</a:t>
          </a:r>
          <a:endParaRPr lang="en-US" dirty="0"/>
        </a:p>
      </dgm:t>
    </dgm:pt>
    <dgm:pt modelId="{9330687C-1920-4A44-B358-595DF66D6E3D}" type="parTrans" cxnId="{73D3DA0B-7CE1-451B-A3A8-49BC102D2A18}">
      <dgm:prSet/>
      <dgm:spPr/>
      <dgm:t>
        <a:bodyPr/>
        <a:lstStyle/>
        <a:p>
          <a:endParaRPr lang="en-US"/>
        </a:p>
      </dgm:t>
    </dgm:pt>
    <dgm:pt modelId="{71B660CC-90AF-4B85-BC45-B76EC1BB9DDA}" type="sibTrans" cxnId="{73D3DA0B-7CE1-451B-A3A8-49BC102D2A18}">
      <dgm:prSet/>
      <dgm:spPr/>
      <dgm:t>
        <a:bodyPr/>
        <a:lstStyle/>
        <a:p>
          <a:endParaRPr lang="en-US"/>
        </a:p>
      </dgm:t>
    </dgm:pt>
    <dgm:pt modelId="{7618821C-0B46-4649-8FB7-78572D0B74A8}" type="pres">
      <dgm:prSet presAssocID="{5A3C5471-1432-4763-A7FD-205B0C2BA5C7}" presName="linear" presStyleCnt="0">
        <dgm:presLayoutVars>
          <dgm:animLvl val="lvl"/>
          <dgm:resizeHandles val="exact"/>
        </dgm:presLayoutVars>
      </dgm:prSet>
      <dgm:spPr/>
    </dgm:pt>
    <dgm:pt modelId="{FC076600-47B9-475E-A906-D0308629B715}" type="pres">
      <dgm:prSet presAssocID="{8750D612-6A4C-44DE-B6FE-8A2B47E316E9}" presName="parentText" presStyleLbl="node1" presStyleIdx="0" presStyleCnt="2">
        <dgm:presLayoutVars>
          <dgm:chMax val="0"/>
          <dgm:bulletEnabled val="1"/>
        </dgm:presLayoutVars>
      </dgm:prSet>
      <dgm:spPr/>
    </dgm:pt>
    <dgm:pt modelId="{8EB3CF6F-1FA2-4630-B6F0-554E189E1E14}" type="pres">
      <dgm:prSet presAssocID="{7E96F819-A505-40E5-824C-6734FD9650D8}" presName="spacer" presStyleCnt="0"/>
      <dgm:spPr/>
    </dgm:pt>
    <dgm:pt modelId="{E886E20C-D309-403B-A55E-025B6A9BF578}" type="pres">
      <dgm:prSet presAssocID="{C3E7C725-55E6-4472-A2DC-40A0691AAA75}" presName="parentText" presStyleLbl="node1" presStyleIdx="1" presStyleCnt="2">
        <dgm:presLayoutVars>
          <dgm:chMax val="0"/>
          <dgm:bulletEnabled val="1"/>
        </dgm:presLayoutVars>
      </dgm:prSet>
      <dgm:spPr/>
    </dgm:pt>
  </dgm:ptLst>
  <dgm:cxnLst>
    <dgm:cxn modelId="{73D3DA0B-7CE1-451B-A3A8-49BC102D2A18}" srcId="{5A3C5471-1432-4763-A7FD-205B0C2BA5C7}" destId="{C3E7C725-55E6-4472-A2DC-40A0691AAA75}" srcOrd="1" destOrd="0" parTransId="{9330687C-1920-4A44-B358-595DF66D6E3D}" sibTransId="{71B660CC-90AF-4B85-BC45-B76EC1BB9DDA}"/>
    <dgm:cxn modelId="{6CA10E26-758B-4B6B-A86E-8962721CA014}" type="presOf" srcId="{C3E7C725-55E6-4472-A2DC-40A0691AAA75}" destId="{E886E20C-D309-403B-A55E-025B6A9BF578}" srcOrd="0" destOrd="0" presId="urn:microsoft.com/office/officeart/2005/8/layout/vList2"/>
    <dgm:cxn modelId="{BDBAE15B-D6CD-4BAD-BBE4-325FEAE781C8}" type="presOf" srcId="{8750D612-6A4C-44DE-B6FE-8A2B47E316E9}" destId="{FC076600-47B9-475E-A906-D0308629B715}" srcOrd="0" destOrd="0" presId="urn:microsoft.com/office/officeart/2005/8/layout/vList2"/>
    <dgm:cxn modelId="{CB417C67-11CB-4B89-A199-1803D244CA8D}" srcId="{5A3C5471-1432-4763-A7FD-205B0C2BA5C7}" destId="{8750D612-6A4C-44DE-B6FE-8A2B47E316E9}" srcOrd="0" destOrd="0" parTransId="{5CEDF906-949C-444C-BAF0-3047D5D809C2}" sibTransId="{7E96F819-A505-40E5-824C-6734FD9650D8}"/>
    <dgm:cxn modelId="{3E8E56B1-1BDA-4454-90D5-3E09501AD085}" type="presOf" srcId="{5A3C5471-1432-4763-A7FD-205B0C2BA5C7}" destId="{7618821C-0B46-4649-8FB7-78572D0B74A8}" srcOrd="0" destOrd="0" presId="urn:microsoft.com/office/officeart/2005/8/layout/vList2"/>
    <dgm:cxn modelId="{CC1B19A6-7AA6-4D1D-87B2-37AB15424C00}" type="presParOf" srcId="{7618821C-0B46-4649-8FB7-78572D0B74A8}" destId="{FC076600-47B9-475E-A906-D0308629B715}" srcOrd="0" destOrd="0" presId="urn:microsoft.com/office/officeart/2005/8/layout/vList2"/>
    <dgm:cxn modelId="{D1D46A6E-6D4E-4B8F-BFC9-CB1B7CBCB0EA}" type="presParOf" srcId="{7618821C-0B46-4649-8FB7-78572D0B74A8}" destId="{8EB3CF6F-1FA2-4630-B6F0-554E189E1E14}" srcOrd="1" destOrd="0" presId="urn:microsoft.com/office/officeart/2005/8/layout/vList2"/>
    <dgm:cxn modelId="{0E0F6817-4E39-4A82-A2B7-4EF1416A19D2}" type="presParOf" srcId="{7618821C-0B46-4649-8FB7-78572D0B74A8}" destId="{E886E20C-D309-403B-A55E-025B6A9BF578}"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81E0C-2AC3-B342-9778-CAED611B9B48}">
      <dsp:nvSpPr>
        <dsp:cNvPr id="0" name=""/>
        <dsp:cNvSpPr/>
      </dsp:nvSpPr>
      <dsp:spPr>
        <a:xfrm>
          <a:off x="0" y="398"/>
          <a:ext cx="85206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03477F7E-AC71-2642-9387-E7060097A523}">
      <dsp:nvSpPr>
        <dsp:cNvPr id="0" name=""/>
        <dsp:cNvSpPr/>
      </dsp:nvSpPr>
      <dsp:spPr>
        <a:xfrm>
          <a:off x="0" y="398"/>
          <a:ext cx="8520600" cy="652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dirty="0"/>
            <a:t>Заказчик: </a:t>
          </a:r>
          <a:r>
            <a:rPr lang="ru-RU" sz="1400" kern="1200" dirty="0"/>
            <a:t>экономический факультет ЮФУ.</a:t>
          </a:r>
          <a:endParaRPr lang="en-US" sz="1400" kern="1200" dirty="0"/>
        </a:p>
      </dsp:txBody>
      <dsp:txXfrm>
        <a:off x="0" y="398"/>
        <a:ext cx="8520600" cy="652722"/>
      </dsp:txXfrm>
    </dsp:sp>
    <dsp:sp modelId="{0AD15288-45EA-0D49-A88B-A64B5376BFAE}">
      <dsp:nvSpPr>
        <dsp:cNvPr id="0" name=""/>
        <dsp:cNvSpPr/>
      </dsp:nvSpPr>
      <dsp:spPr>
        <a:xfrm>
          <a:off x="0" y="653120"/>
          <a:ext cx="85206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0ECECC1-CD47-4B4E-98BD-C9EE04689307}">
      <dsp:nvSpPr>
        <dsp:cNvPr id="0" name=""/>
        <dsp:cNvSpPr/>
      </dsp:nvSpPr>
      <dsp:spPr>
        <a:xfrm>
          <a:off x="0" y="653120"/>
          <a:ext cx="8520600" cy="652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dirty="0"/>
            <a:t>Задача: </a:t>
          </a:r>
          <a:r>
            <a:rPr lang="ru-RU" sz="1400" kern="1200" dirty="0"/>
            <a:t>разработка интеллектуального цифрового помощника (чат-бота с ИИ).</a:t>
          </a:r>
          <a:endParaRPr lang="en-US" sz="1400" kern="1200" dirty="0"/>
        </a:p>
      </dsp:txBody>
      <dsp:txXfrm>
        <a:off x="0" y="653120"/>
        <a:ext cx="8520600" cy="652722"/>
      </dsp:txXfrm>
    </dsp:sp>
    <dsp:sp modelId="{4BBADF9C-0B05-7F44-B100-965A948A7D5E}">
      <dsp:nvSpPr>
        <dsp:cNvPr id="0" name=""/>
        <dsp:cNvSpPr/>
      </dsp:nvSpPr>
      <dsp:spPr>
        <a:xfrm>
          <a:off x="0" y="1305842"/>
          <a:ext cx="85206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20782EB-A6FC-F842-9C97-4743D7555DBB}">
      <dsp:nvSpPr>
        <dsp:cNvPr id="0" name=""/>
        <dsp:cNvSpPr/>
      </dsp:nvSpPr>
      <dsp:spPr>
        <a:xfrm>
          <a:off x="0" y="1305842"/>
          <a:ext cx="8520600" cy="652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dirty="0"/>
            <a:t>Проблема:</a:t>
          </a:r>
          <a:r>
            <a:rPr lang="ru-RU" sz="1400" kern="1200" dirty="0"/>
            <a:t> отсутствие удобного справочника по поиску актуальной информации, касающейся как факультета, так и университета в целом.  </a:t>
          </a:r>
          <a:endParaRPr lang="en-US" sz="1400" kern="1200" dirty="0"/>
        </a:p>
      </dsp:txBody>
      <dsp:txXfrm>
        <a:off x="0" y="1305842"/>
        <a:ext cx="8520600" cy="652722"/>
      </dsp:txXfrm>
    </dsp:sp>
    <dsp:sp modelId="{AF37D5D9-FC6F-9241-9836-DCFC6AF2CF64}">
      <dsp:nvSpPr>
        <dsp:cNvPr id="0" name=""/>
        <dsp:cNvSpPr/>
      </dsp:nvSpPr>
      <dsp:spPr>
        <a:xfrm>
          <a:off x="0" y="1958565"/>
          <a:ext cx="85206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9DADB85-FEBA-DA4D-BB02-78C054E56193}">
      <dsp:nvSpPr>
        <dsp:cNvPr id="0" name=""/>
        <dsp:cNvSpPr/>
      </dsp:nvSpPr>
      <dsp:spPr>
        <a:xfrm>
          <a:off x="0" y="1958565"/>
          <a:ext cx="8520600" cy="652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dirty="0"/>
            <a:t>Решение:</a:t>
          </a:r>
          <a:r>
            <a:rPr lang="ru-RU" sz="1400" kern="1200" dirty="0"/>
            <a:t> автоматизированный чат-бот с ИИ, предоставляющий мгновенные и точные ответы.</a:t>
          </a:r>
          <a:endParaRPr lang="en-US" sz="1400" kern="1200" dirty="0"/>
        </a:p>
      </dsp:txBody>
      <dsp:txXfrm>
        <a:off x="0" y="1958565"/>
        <a:ext cx="8520600" cy="652722"/>
      </dsp:txXfrm>
    </dsp:sp>
    <dsp:sp modelId="{E154C681-D8EC-2E4A-8D35-69AF7BE9AD4E}">
      <dsp:nvSpPr>
        <dsp:cNvPr id="0" name=""/>
        <dsp:cNvSpPr/>
      </dsp:nvSpPr>
      <dsp:spPr>
        <a:xfrm>
          <a:off x="0" y="2611287"/>
          <a:ext cx="85206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4A83683-A805-A242-B8A7-F9C9E11A038A}">
      <dsp:nvSpPr>
        <dsp:cNvPr id="0" name=""/>
        <dsp:cNvSpPr/>
      </dsp:nvSpPr>
      <dsp:spPr>
        <a:xfrm>
          <a:off x="0" y="2611287"/>
          <a:ext cx="8520600" cy="652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dirty="0"/>
            <a:t>Актуальность:</a:t>
          </a:r>
          <a:r>
            <a:rPr lang="ru-RU" sz="1400" kern="1200" dirty="0"/>
            <a:t> чат-бот, решающий огромный спектр вопросов в любое время суток, значительно повысит удобство и эффективность взаимодействия с факультетом и  университетом.</a:t>
          </a:r>
          <a:endParaRPr lang="en-US" sz="1400" kern="1200" dirty="0"/>
        </a:p>
      </dsp:txBody>
      <dsp:txXfrm>
        <a:off x="0" y="2611287"/>
        <a:ext cx="8520600" cy="6527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2D763-5DA5-4F35-B019-33E7B8F57E47}">
      <dsp:nvSpPr>
        <dsp:cNvPr id="0" name=""/>
        <dsp:cNvSpPr/>
      </dsp:nvSpPr>
      <dsp:spPr>
        <a:xfrm>
          <a:off x="0" y="32640"/>
          <a:ext cx="8520600" cy="100386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ru-RU" sz="2600" b="0" i="0" kern="1200" dirty="0"/>
            <a:t>Чат-бот должен помогать абитуриентам и студентам получать актуальную информацию о:  </a:t>
          </a:r>
          <a:endParaRPr lang="en-US" sz="2600" kern="1200" dirty="0"/>
        </a:p>
      </dsp:txBody>
      <dsp:txXfrm>
        <a:off x="49004" y="81644"/>
        <a:ext cx="8422592" cy="905852"/>
      </dsp:txXfrm>
    </dsp:sp>
    <dsp:sp modelId="{40E42E6D-B765-4FA9-802E-0581ACC09634}">
      <dsp:nvSpPr>
        <dsp:cNvPr id="0" name=""/>
        <dsp:cNvSpPr/>
      </dsp:nvSpPr>
      <dsp:spPr>
        <a:xfrm>
          <a:off x="0" y="1036500"/>
          <a:ext cx="8520600" cy="2529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529"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ru-RU" sz="2000" b="0" i="0" kern="1200" dirty="0"/>
            <a:t>Поступлении. </a:t>
          </a:r>
          <a:endParaRPr lang="en-US" sz="2000" kern="1200" dirty="0"/>
        </a:p>
        <a:p>
          <a:pPr marL="228600" lvl="1" indent="-228600" algn="l" defTabSz="889000">
            <a:lnSpc>
              <a:spcPct val="90000"/>
            </a:lnSpc>
            <a:spcBef>
              <a:spcPct val="0"/>
            </a:spcBef>
            <a:spcAft>
              <a:spcPct val="20000"/>
            </a:spcAft>
            <a:buChar char="•"/>
          </a:pPr>
          <a:r>
            <a:rPr lang="ru-RU" sz="2000" b="0" i="0" kern="1200" dirty="0"/>
            <a:t>Учебном процессе.</a:t>
          </a:r>
          <a:endParaRPr lang="en-US" sz="2000" kern="1200" dirty="0"/>
        </a:p>
        <a:p>
          <a:pPr marL="228600" lvl="1" indent="-228600" algn="l" defTabSz="889000">
            <a:lnSpc>
              <a:spcPct val="90000"/>
            </a:lnSpc>
            <a:spcBef>
              <a:spcPct val="0"/>
            </a:spcBef>
            <a:spcAft>
              <a:spcPct val="20000"/>
            </a:spcAft>
            <a:buChar char="•"/>
          </a:pPr>
          <a:r>
            <a:rPr lang="ru-RU" sz="2000" b="0" i="0" kern="1200" dirty="0"/>
            <a:t>Студенческой жизни.</a:t>
          </a:r>
          <a:endParaRPr lang="en-US" sz="2000" kern="1200" dirty="0"/>
        </a:p>
        <a:p>
          <a:pPr marL="228600" lvl="1" indent="-228600" algn="l" defTabSz="889000">
            <a:lnSpc>
              <a:spcPct val="90000"/>
            </a:lnSpc>
            <a:spcBef>
              <a:spcPct val="0"/>
            </a:spcBef>
            <a:spcAft>
              <a:spcPct val="20000"/>
            </a:spcAft>
            <a:buChar char="•"/>
          </a:pPr>
          <a:r>
            <a:rPr lang="ru-RU" sz="2000" b="0" i="0" kern="1200" dirty="0"/>
            <a:t>Часто задаваемых вопросах.  </a:t>
          </a:r>
          <a:endParaRPr lang="en-US" sz="2000" kern="1200" dirty="0"/>
        </a:p>
        <a:p>
          <a:pPr marL="228600" lvl="1" indent="-228600" algn="l" defTabSz="889000">
            <a:lnSpc>
              <a:spcPct val="90000"/>
            </a:lnSpc>
            <a:spcBef>
              <a:spcPct val="0"/>
            </a:spcBef>
            <a:spcAft>
              <a:spcPct val="20000"/>
            </a:spcAft>
            <a:buChar char="•"/>
          </a:pPr>
          <a:r>
            <a:rPr lang="ru-RU" sz="2000" b="0" i="0" kern="1200" dirty="0"/>
            <a:t>Поддержка мультимедиа. </a:t>
          </a:r>
          <a:endParaRPr lang="en-US" sz="2000" kern="1200" dirty="0"/>
        </a:p>
        <a:p>
          <a:pPr marL="228600" lvl="1" indent="-228600" algn="l" defTabSz="889000">
            <a:lnSpc>
              <a:spcPct val="90000"/>
            </a:lnSpc>
            <a:spcBef>
              <a:spcPct val="0"/>
            </a:spcBef>
            <a:spcAft>
              <a:spcPct val="20000"/>
            </a:spcAft>
            <a:buChar char="•"/>
          </a:pPr>
          <a:r>
            <a:rPr lang="ru-RU" sz="2000" b="0" i="0" kern="1200" dirty="0"/>
            <a:t>Возможность переключения на оператора (человека) в сложных случаях.</a:t>
          </a:r>
          <a:endParaRPr lang="en-US" sz="2000" kern="1200" dirty="0"/>
        </a:p>
        <a:p>
          <a:pPr marL="228600" lvl="1" indent="-228600" algn="l" defTabSz="889000">
            <a:lnSpc>
              <a:spcPct val="90000"/>
            </a:lnSpc>
            <a:spcBef>
              <a:spcPct val="0"/>
            </a:spcBef>
            <a:spcAft>
              <a:spcPct val="20000"/>
            </a:spcAft>
            <a:buChar char="•"/>
          </a:pPr>
          <a:r>
            <a:rPr lang="ru-RU" sz="2000" b="0" i="0" kern="1200" dirty="0"/>
            <a:t>Персонализация.</a:t>
          </a:r>
          <a:endParaRPr lang="en-US" sz="2000" kern="1200" dirty="0"/>
        </a:p>
      </dsp:txBody>
      <dsp:txXfrm>
        <a:off x="0" y="1036500"/>
        <a:ext cx="8520600" cy="2529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076600-47B9-475E-A906-D0308629B715}">
      <dsp:nvSpPr>
        <dsp:cNvPr id="0" name=""/>
        <dsp:cNvSpPr/>
      </dsp:nvSpPr>
      <dsp:spPr>
        <a:xfrm>
          <a:off x="0" y="183046"/>
          <a:ext cx="8520600" cy="141891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ru-RU" sz="2100" b="0" i="0" kern="1200" dirty="0"/>
            <a:t>Продукт рассчитан на абитуриентов и студентов Экономического Факультета ЮФУ.</a:t>
          </a:r>
          <a:endParaRPr lang="en-US" sz="2100" kern="1200" dirty="0"/>
        </a:p>
      </dsp:txBody>
      <dsp:txXfrm>
        <a:off x="69266" y="252312"/>
        <a:ext cx="8382068" cy="1280385"/>
      </dsp:txXfrm>
    </dsp:sp>
    <dsp:sp modelId="{E886E20C-D309-403B-A55E-025B6A9BF578}">
      <dsp:nvSpPr>
        <dsp:cNvPr id="0" name=""/>
        <dsp:cNvSpPr/>
      </dsp:nvSpPr>
      <dsp:spPr>
        <a:xfrm>
          <a:off x="0" y="1662444"/>
          <a:ext cx="8520600" cy="141891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ru-RU" sz="2100" b="0" i="0" kern="1200" dirty="0"/>
            <a:t>Социально-экономическим эффектом данного продукта является быстрая адаптация абитуриентов и студентов, а  также снижение нагрузки на сотрудников факультета посредством автоматизации ответов на типичные вопросы обучающихся.</a:t>
          </a:r>
          <a:endParaRPr lang="en-US" sz="2100" kern="1200" dirty="0"/>
        </a:p>
      </dsp:txBody>
      <dsp:txXfrm>
        <a:off x="69266" y="1731710"/>
        <a:ext cx="8382068" cy="128038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P_EJlLG5X9TajLcdDMlIB6N-YzJzRSxWy2468J04-FA/edit?usp=drive_link" TargetMode="External" /><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br>
              <a:rPr lang="ru">
                <a:solidFill>
                  <a:schemeClr val="dk1"/>
                </a:solidFill>
                <a:latin typeface="Nunito"/>
                <a:ea typeface="Nunito"/>
                <a:cs typeface="Nunito"/>
                <a:sym typeface="Nunito"/>
              </a:rPr>
            </a:b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При необходимости любой слайд можно разбить на два и более.</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На титульном слайде укажите: </a:t>
            </a: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 название вашего проекта</a:t>
            </a: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 ваш вуз (принятая аббревиатура)</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компании, чью задачу вы решаете</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полное название задачи</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заказной разработкой. Это значит, что шаблон подходит для команд, которые работают над задачами из Банка задач или над задачами от отраслевых партнеров своих вузов. Если ваша команда придумала проектную идею самостоятельно и конкретного заказчика у вас нет, воспользуйтесь другим шаблоном </a:t>
            </a:r>
            <a:r>
              <a:rPr lang="ru" u="sng">
                <a:solidFill>
                  <a:srgbClr val="1155CC"/>
                </a:solidFill>
                <a:hlinkClick r:id="rId3">
                  <a:extLst>
                    <a:ext uri="{A12FA001-AC4F-418D-AE19-62706E023703}">
                      <ahyp:hlinkClr xmlns:ahyp="http://schemas.microsoft.com/office/drawing/2018/hyperlinkcolor" val="tx"/>
                    </a:ext>
                  </a:extLst>
                </a:hlinkClick>
              </a:rPr>
              <a:t>Шаблон К1 Инициативная</a:t>
            </a:r>
            <a:endParaRPr b="1"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Какую задачу вы решаете? </a:t>
            </a:r>
            <a:endParaRPr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если вы решаете задачу из Банка задач, сделайте краткое описание в несколько предложений: какая проблема решается, кто будет пользоваться решением, что ожидает заказчик; </a:t>
            </a:r>
            <a:r>
              <a:rPr lang="ru" b="1">
                <a:solidFill>
                  <a:schemeClr val="dk1"/>
                </a:solidFill>
                <a:latin typeface="Nunito"/>
                <a:ea typeface="Nunito"/>
                <a:cs typeface="Nunito"/>
                <a:sym typeface="Nunito"/>
              </a:rPr>
              <a:t>задача должна иметь точно такое же название, как на платформе — иначе могут возникнуть технические трудности</a:t>
            </a:r>
            <a:endParaRPr b="1"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если вы работаете над задачей не из Банка задач, также должно быть понятно, какая проблема решается, кто будет пользоваться решением, что ожидает заказчик; название задачи должно отражать её суть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Чем занимается компания-заказчик, в связи с чем у нее возникла задача, в чём важность / актуальность этой задачи, как будут использоваться результаты</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Заказчик не обязательно является конечным пользователем вашего решения. Например, если вы разрабатываете товары и услуги для определённых групп населения (например, линейку детской одежды, интерфейсные решения для слабовидящих и так далее).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Если это ваш случай, опишите, какие особенности заказчика необходимо учитывать при разработке вашего решения. Не ограничивайтесь демографическими характеристиками типа возраста, пола и места проживания. Можно указать навыки, физические ограничения, культурные особенности, образование и так далее и как вы их будете учитывать.</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какой форме заказчик ждет результата? </a:t>
            </a:r>
            <a:r>
              <a:rPr lang="ru" i="1">
                <a:solidFill>
                  <a:schemeClr val="dk1"/>
                </a:solidFill>
                <a:latin typeface="Nunito"/>
                <a:ea typeface="Nunito"/>
                <a:cs typeface="Nunito"/>
                <a:sym typeface="Nunito"/>
              </a:rPr>
              <a:t>Например, сайт или приложение, техническая документация, чертежи и визуализации, прототип изделия, что-то иное в зависимости от типа проекта.</a:t>
            </a:r>
            <a:endParaRPr i="1"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Какие технические, экономические и этические ограничения необходимо учитывать при решении задачи? С какими системами заказчика придется работать? </a:t>
            </a:r>
            <a:r>
              <a:rPr lang="ru" i="1">
                <a:solidFill>
                  <a:schemeClr val="dk1"/>
                </a:solidFill>
                <a:latin typeface="Nunito"/>
                <a:ea typeface="Nunito"/>
                <a:cs typeface="Nunito"/>
                <a:sym typeface="Nunito"/>
              </a:rPr>
              <a:t>Например, специфическое ПО или оборудование, бюджет на разработку, требование к стоимости и обслуживанию изделия, требования к экологичности изделия или упаковки и так далее в зависимости от типа проекта.</a:t>
            </a:r>
            <a:r>
              <a:rPr lang="ru">
                <a:solidFill>
                  <a:schemeClr val="dk1"/>
                </a:solidFill>
                <a:latin typeface="Nunito"/>
                <a:ea typeface="Nunito"/>
                <a:cs typeface="Nunito"/>
                <a:sym typeface="Nunito"/>
              </a:rPr>
              <a:t>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5b67986b6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5b67986b6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ru">
                <a:solidFill>
                  <a:schemeClr val="dk1"/>
                </a:solidFill>
                <a:latin typeface="Nunito"/>
                <a:ea typeface="Nunito"/>
                <a:cs typeface="Nunito"/>
                <a:sym typeface="Nunito"/>
              </a:rPr>
              <a:t>В случае с заказной разработкой под аналогами чаще всего подразумевается те способы, которыми проблема решается сейчас.</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5b67986b6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5b67986b6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Чего вы собираетесь достичь к концу интенсива (за 3 месяца работы). Какую версию решения или прототип вы сможете сделать, чтобы он решал проблему заказчика минимально необходимым для этого способом?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Какие ключевые подзадачи вы видите на следующий месяц?</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Экономический эффект от внедрения решения: экономия или рост (гипотезы)</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Если ваша задача получена от компании, которая работает с вашим вузом или Университетом 2035, то задачи изначально подобраны так, чтобы их могли решить студенты в течение 2-3 месяцев. Таким образом, вам не нужно доказывать, что вы способны решить задачу — мы и так это знаем.</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1.xml" /><Relationship Id="rId4" Type="http://schemas.openxmlformats.org/officeDocument/2006/relationships/image" Target="../media/image2.png" /></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notesSlide" Target="../notesSlides/notesSlide2.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3.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notesSlide" Target="../notesSlides/notesSlide3.xml"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 /><Relationship Id="rId7" Type="http://schemas.microsoft.com/office/2007/relationships/diagramDrawing" Target="../diagrams/drawing2.xml" /><Relationship Id="rId2" Type="http://schemas.openxmlformats.org/officeDocument/2006/relationships/notesSlide" Target="../notesSlides/notesSlide4.xml" /><Relationship Id="rId1" Type="http://schemas.openxmlformats.org/officeDocument/2006/relationships/slideLayout" Target="../slideLayouts/slideLayout7.xml" /><Relationship Id="rId6" Type="http://schemas.openxmlformats.org/officeDocument/2006/relationships/diagramColors" Target="../diagrams/colors2.xml" /><Relationship Id="rId5" Type="http://schemas.openxmlformats.org/officeDocument/2006/relationships/diagramQuickStyle" Target="../diagrams/quickStyle2.xml" /><Relationship Id="rId4" Type="http://schemas.openxmlformats.org/officeDocument/2006/relationships/diagramLayout" Target="../diagrams/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8.xml" /></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 /><Relationship Id="rId7" Type="http://schemas.microsoft.com/office/2007/relationships/diagramDrawing" Target="../diagrams/drawing3.xml" /><Relationship Id="rId2" Type="http://schemas.openxmlformats.org/officeDocument/2006/relationships/notesSlide" Target="../notesSlides/notesSlide7.xml" /><Relationship Id="rId1" Type="http://schemas.openxmlformats.org/officeDocument/2006/relationships/slideLayout" Target="../slideLayouts/slideLayout7.xml" /><Relationship Id="rId6" Type="http://schemas.openxmlformats.org/officeDocument/2006/relationships/diagramColors" Target="../diagrams/colors3.xml" /><Relationship Id="rId5" Type="http://schemas.openxmlformats.org/officeDocument/2006/relationships/diagramQuickStyle" Target="../diagrams/quickStyle3.xml" /><Relationship Id="rId4" Type="http://schemas.openxmlformats.org/officeDocument/2006/relationships/diagramLayout" Target="../diagrams/layout3.xml" /></Relationships>
</file>

<file path=ppt/slides/_rels/slide9.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notesSlide" Target="../notesSlides/notesSlide8.xml" /><Relationship Id="rId1" Type="http://schemas.openxmlformats.org/officeDocument/2006/relationships/slideLayout" Target="../slideLayouts/slideLayout3.xml" /><Relationship Id="rId5" Type="http://schemas.openxmlformats.org/officeDocument/2006/relationships/image" Target="../media/image6.jpeg" /><Relationship Id="rId4" Type="http://schemas.openxmlformats.org/officeDocument/2006/relationships/image" Target="../media/image5.jpeg" /></Relationships>
</file>

<file path=ppt/slides/_rels/slide10.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image" Target="../media/image7.jpeg" /><Relationship Id="rId1" Type="http://schemas.openxmlformats.org/officeDocument/2006/relationships/slideLayout" Target="../slideLayouts/slideLayout3.xml" /><Relationship Id="rId4" Type="http://schemas.openxmlformats.org/officeDocument/2006/relationships/image" Target="../media/image9.jpeg" /></Relationships>
</file>

<file path=ppt/slides/_rels/slide11.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image" Target="../media/image10.jpeg" /><Relationship Id="rId1" Type="http://schemas.openxmlformats.org/officeDocument/2006/relationships/slideLayout" Target="../slideLayouts/slideLayout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1" name="Google Shape;61;p14"/>
          <p:cNvSpPr txBox="1">
            <a:spLocks noGrp="1"/>
          </p:cNvSpPr>
          <p:nvPr>
            <p:ph type="subTitle" idx="1"/>
          </p:nvPr>
        </p:nvSpPr>
        <p:spPr>
          <a:xfrm>
            <a:off x="311700" y="2834125"/>
            <a:ext cx="8520600" cy="1098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RU" dirty="0">
                <a:solidFill>
                  <a:schemeClr val="tx1"/>
                </a:solidFill>
              </a:rPr>
              <a:t>ЮФУ</a:t>
            </a:r>
          </a:p>
          <a:p>
            <a:pPr marL="0" lvl="0" indent="0" algn="ctr" rtl="0">
              <a:spcBef>
                <a:spcPts val="0"/>
              </a:spcBef>
              <a:spcAft>
                <a:spcPts val="0"/>
              </a:spcAft>
              <a:buNone/>
            </a:pPr>
            <a:r>
              <a:rPr lang="ru-RU" dirty="0">
                <a:solidFill>
                  <a:schemeClr val="tx1"/>
                </a:solidFill>
              </a:rPr>
              <a:t>Экономический факультет</a:t>
            </a:r>
            <a:endParaRPr dirty="0">
              <a:solidFill>
                <a:schemeClr val="tx1"/>
              </a:solidFill>
            </a:endParaRPr>
          </a:p>
        </p:txBody>
      </p:sp>
      <p:sp>
        <p:nvSpPr>
          <p:cNvPr id="63" name="Google Shape;63;p14"/>
          <p:cNvSpPr txBox="1">
            <a:spLocks noGrp="1"/>
          </p:cNvSpPr>
          <p:nvPr>
            <p:ph type="subTitle" idx="1"/>
          </p:nvPr>
        </p:nvSpPr>
        <p:spPr>
          <a:xfrm>
            <a:off x="311700" y="42819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a:solidFill>
                  <a:schemeClr val="tx1"/>
                </a:solidFill>
              </a:rPr>
              <a:t>Заказная разработка</a:t>
            </a:r>
            <a:endParaRPr dirty="0">
              <a:solidFill>
                <a:schemeClr val="tx1"/>
              </a:solidFill>
            </a:endParaRPr>
          </a:p>
        </p:txBody>
      </p:sp>
      <p:sp>
        <p:nvSpPr>
          <p:cNvPr id="3" name="Заголовок 2">
            <a:extLst>
              <a:ext uri="{FF2B5EF4-FFF2-40B4-BE49-F238E27FC236}">
                <a16:creationId xmlns:a16="http://schemas.microsoft.com/office/drawing/2014/main" id="{F9859673-667E-8457-7BD4-642245D23D54}"/>
              </a:ext>
            </a:extLst>
          </p:cNvPr>
          <p:cNvSpPr>
            <a:spLocks noGrp="1"/>
          </p:cNvSpPr>
          <p:nvPr>
            <p:ph type="ctrTitle"/>
          </p:nvPr>
        </p:nvSpPr>
        <p:spPr/>
        <p:txBody>
          <a:bodyPr>
            <a:normAutofit fontScale="90000"/>
          </a:bodyPr>
          <a:lstStyle/>
          <a:p>
            <a:r>
              <a:rPr lang="ru-RU" dirty="0"/>
              <a:t>Цифровой наставник Экономического факультета ЮФУ</a:t>
            </a:r>
          </a:p>
        </p:txBody>
      </p:sp>
      <p:pic>
        <p:nvPicPr>
          <p:cNvPr id="4" name="Рисунок 3">
            <a:extLst>
              <a:ext uri="{FF2B5EF4-FFF2-40B4-BE49-F238E27FC236}">
                <a16:creationId xmlns:a16="http://schemas.microsoft.com/office/drawing/2014/main" id="{608FCAC9-0EF4-8F9F-DE80-E989A2E54415}"/>
              </a:ext>
            </a:extLst>
          </p:cNvPr>
          <p:cNvPicPr>
            <a:picLocks noChangeAspect="1"/>
          </p:cNvPicPr>
          <p:nvPr/>
        </p:nvPicPr>
        <p:blipFill>
          <a:blip r:embed="rId3"/>
          <a:stretch>
            <a:fillRect/>
          </a:stretch>
        </p:blipFill>
        <p:spPr>
          <a:xfrm>
            <a:off x="176372" y="3791068"/>
            <a:ext cx="1310136" cy="1215713"/>
          </a:xfrm>
          <a:prstGeom prst="rect">
            <a:avLst/>
          </a:prstGeom>
        </p:spPr>
      </p:pic>
      <p:pic>
        <p:nvPicPr>
          <p:cNvPr id="5" name="Рисунок 4">
            <a:extLst>
              <a:ext uri="{FF2B5EF4-FFF2-40B4-BE49-F238E27FC236}">
                <a16:creationId xmlns:a16="http://schemas.microsoft.com/office/drawing/2014/main" id="{3318CFE3-15D6-7AA3-E3F7-A36172EC83E8}"/>
              </a:ext>
            </a:extLst>
          </p:cNvPr>
          <p:cNvPicPr>
            <a:picLocks noChangeAspect="1"/>
          </p:cNvPicPr>
          <p:nvPr/>
        </p:nvPicPr>
        <p:blipFill>
          <a:blip r:embed="rId4"/>
          <a:stretch>
            <a:fillRect/>
          </a:stretch>
        </p:blipFill>
        <p:spPr>
          <a:xfrm>
            <a:off x="7657492" y="3591934"/>
            <a:ext cx="1310136" cy="137998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p:spPr>
        <p:txBody>
          <a:bodyPr spcFirstLastPara="1" wrap="square" lIns="91425" tIns="91425" rIns="91425" bIns="91425" anchor="ctr" anchorCtr="0">
            <a:normAutofit/>
          </a:bodyPr>
          <a:lstStyle/>
          <a:p>
            <a:pPr marL="0" lvl="0" indent="0" rtl="0">
              <a:lnSpc>
                <a:spcPct val="90000"/>
              </a:lnSpc>
              <a:spcBef>
                <a:spcPts val="0"/>
              </a:spcBef>
              <a:spcAft>
                <a:spcPts val="0"/>
              </a:spcAft>
              <a:buNone/>
            </a:pPr>
            <a:r>
              <a:rPr lang="ru-RU" sz="2800" dirty="0">
                <a:latin typeface="Times New Roman" panose="02020603050405020304" pitchFamily="18" charset="0"/>
                <a:cs typeface="Times New Roman" panose="02020603050405020304" pitchFamily="18" charset="0"/>
              </a:rPr>
              <a:t>О заказчике и задаче</a:t>
            </a:r>
          </a:p>
        </p:txBody>
      </p:sp>
      <p:graphicFrame>
        <p:nvGraphicFramePr>
          <p:cNvPr id="71" name="Google Shape;69;p15">
            <a:extLst>
              <a:ext uri="{FF2B5EF4-FFF2-40B4-BE49-F238E27FC236}">
                <a16:creationId xmlns:a16="http://schemas.microsoft.com/office/drawing/2014/main" id="{FFDE8446-5D47-D435-CAEB-15B88054F5DF}"/>
              </a:ext>
            </a:extLst>
          </p:cNvPr>
          <p:cNvGraphicFramePr/>
          <p:nvPr>
            <p:extLst>
              <p:ext uri="{D42A27DB-BD31-4B8C-83A1-F6EECF244321}">
                <p14:modId xmlns:p14="http://schemas.microsoft.com/office/powerpoint/2010/main" val="1700182606"/>
              </p:ext>
            </p:extLst>
          </p:nvPr>
        </p:nvGraphicFramePr>
        <p:xfrm>
          <a:off x="311700" y="1208225"/>
          <a:ext cx="8520600" cy="3264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5025"/>
            <a:ext cx="8520600" cy="572700"/>
          </a:xfrm>
        </p:spPr>
        <p:txBody>
          <a:bodyPr spcFirstLastPara="1" wrap="square" lIns="91425" tIns="91425" rIns="91425" bIns="91425" anchor="ctr" anchorCtr="0">
            <a:normAutofit/>
          </a:bodyPr>
          <a:lstStyle/>
          <a:p>
            <a:pPr marL="0" lvl="0" indent="0" rtl="0">
              <a:lnSpc>
                <a:spcPct val="90000"/>
              </a:lnSpc>
              <a:spcBef>
                <a:spcPts val="0"/>
              </a:spcBef>
              <a:spcAft>
                <a:spcPts val="0"/>
              </a:spcAft>
              <a:buNone/>
            </a:pPr>
            <a:r>
              <a:rPr lang="ru-RU" sz="2600" dirty="0"/>
              <a:t>О пользователе заказчика</a:t>
            </a:r>
          </a:p>
        </p:txBody>
      </p:sp>
      <p:pic>
        <p:nvPicPr>
          <p:cNvPr id="3" name="Рисунок 2" descr="Изображение выглядит как треугольник, Графика, Красочность, снимок экрана&#10;&#10;Содержимое, созданное искусственным интеллектом, может быть неверным.">
            <a:extLst>
              <a:ext uri="{FF2B5EF4-FFF2-40B4-BE49-F238E27FC236}">
                <a16:creationId xmlns:a16="http://schemas.microsoft.com/office/drawing/2014/main" id="{787D3962-BFEB-2DD4-AAC0-724BB2606802}"/>
              </a:ext>
            </a:extLst>
          </p:cNvPr>
          <p:cNvPicPr>
            <a:picLocks noChangeAspect="1"/>
          </p:cNvPicPr>
          <p:nvPr/>
        </p:nvPicPr>
        <p:blipFill>
          <a:blip r:embed="rId3"/>
          <a:srcRect l="12974" r="8286"/>
          <a:stretch/>
        </p:blipFill>
        <p:spPr>
          <a:xfrm>
            <a:off x="515587" y="1208225"/>
            <a:ext cx="2441879" cy="3264408"/>
          </a:xfrm>
          <a:prstGeom prst="rect">
            <a:avLst/>
          </a:prstGeom>
          <a:noFill/>
          <a:ln>
            <a:noFill/>
          </a:ln>
        </p:spPr>
      </p:pic>
      <p:sp>
        <p:nvSpPr>
          <p:cNvPr id="75" name="Google Shape;75;p16"/>
          <p:cNvSpPr txBox="1">
            <a:spLocks noGrp="1"/>
          </p:cNvSpPr>
          <p:nvPr>
            <p:ph type="body" idx="4294967295"/>
          </p:nvPr>
        </p:nvSpPr>
        <p:spPr>
          <a:xfrm>
            <a:off x="3134579" y="1208225"/>
            <a:ext cx="5697720" cy="3264408"/>
          </a:xfrm>
        </p:spPr>
        <p:txBody>
          <a:bodyPr spcFirstLastPara="1" lIns="91425" tIns="91425" rIns="91425" bIns="91425" anchor="t" anchorCtr="0">
            <a:normAutofit/>
          </a:bodyPr>
          <a:lstStyle/>
          <a:p>
            <a:pPr marL="0" lvl="0" indent="0">
              <a:spcAft>
                <a:spcPts val="600"/>
              </a:spcAft>
              <a:buClr>
                <a:srgbClr val="000000"/>
              </a:buClr>
              <a:buFont typeface="Arial"/>
              <a:buNone/>
            </a:pPr>
            <a:r>
              <a:rPr lang="en-US" b="0" i="0" u="none" strike="noStrike" cap="none" dirty="0">
                <a:solidFill>
                  <a:schemeClr val="dk1"/>
                </a:solidFill>
              </a:rPr>
              <a:t>Пользователями интеллектуального цифрового помощника (чат-бота с ИИ) являются абитуриенты, студенты экономического факультета ЮФУ бакалавриата и магистратуры не только из России, но </a:t>
            </a:r>
            <a:r>
              <a:rPr lang="ru-RU" dirty="0">
                <a:solidFill>
                  <a:schemeClr val="dk1"/>
                </a:solidFill>
              </a:rPr>
              <a:t>также </a:t>
            </a:r>
            <a:r>
              <a:rPr lang="en-US" b="0" i="0" u="none" strike="noStrike" cap="none" dirty="0">
                <a:solidFill>
                  <a:schemeClr val="dk1"/>
                </a:solidFill>
              </a:rPr>
              <a:t>из других стран.</a:t>
            </a:r>
          </a:p>
          <a:p>
            <a:pPr marL="0" lvl="0" indent="0">
              <a:spcAft>
                <a:spcPts val="600"/>
              </a:spcAft>
              <a:buClr>
                <a:srgbClr val="000000"/>
              </a:buClr>
              <a:buFont typeface="Arial"/>
              <a:buNone/>
            </a:pPr>
            <a:endParaRPr lang="en-US" b="0" i="0" u="none" strike="noStrike" cap="none" dirty="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311700" y="445025"/>
            <a:ext cx="8520600" cy="572700"/>
          </a:xfrm>
        </p:spPr>
        <p:txBody>
          <a:bodyPr spcFirstLastPara="1" wrap="square" lIns="91425" tIns="91425" rIns="91425" bIns="91425" anchor="ctr" anchorCtr="0">
            <a:normAutofit/>
          </a:bodyPr>
          <a:lstStyle/>
          <a:p>
            <a:pPr marL="0" lvl="0" indent="0" rtl="0">
              <a:lnSpc>
                <a:spcPct val="90000"/>
              </a:lnSpc>
              <a:spcBef>
                <a:spcPts val="0"/>
              </a:spcBef>
              <a:spcAft>
                <a:spcPts val="0"/>
              </a:spcAft>
              <a:buNone/>
            </a:pPr>
            <a:r>
              <a:rPr lang="ru-RU" sz="2600" dirty="0"/>
              <a:t>Пожелания и ограничения заказчика</a:t>
            </a:r>
          </a:p>
        </p:txBody>
      </p:sp>
      <p:graphicFrame>
        <p:nvGraphicFramePr>
          <p:cNvPr id="83" name="Google Shape;81;p17">
            <a:extLst>
              <a:ext uri="{FF2B5EF4-FFF2-40B4-BE49-F238E27FC236}">
                <a16:creationId xmlns:a16="http://schemas.microsoft.com/office/drawing/2014/main" id="{6DF868A1-53BE-86C9-FD73-FC301B42B47E}"/>
              </a:ext>
            </a:extLst>
          </p:cNvPr>
          <p:cNvGraphicFramePr/>
          <p:nvPr>
            <p:extLst>
              <p:ext uri="{D42A27DB-BD31-4B8C-83A1-F6EECF244321}">
                <p14:modId xmlns:p14="http://schemas.microsoft.com/office/powerpoint/2010/main" val="1048781336"/>
              </p:ext>
            </p:extLst>
          </p:nvPr>
        </p:nvGraphicFramePr>
        <p:xfrm>
          <a:off x="311700" y="1208225"/>
          <a:ext cx="8520600" cy="35986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4ED5B1EE-D0B2-4D9B-C46F-6B9BBDD610B9}"/>
              </a:ext>
            </a:extLst>
          </p:cNvPr>
          <p:cNvSpPr>
            <a:spLocks noGrp="1"/>
          </p:cNvSpPr>
          <p:nvPr>
            <p:ph type="body" idx="1"/>
          </p:nvPr>
        </p:nvSpPr>
        <p:spPr>
          <a:xfrm>
            <a:off x="290134" y="235918"/>
            <a:ext cx="3999900" cy="3416400"/>
          </a:xfrm>
        </p:spPr>
        <p:txBody>
          <a:bodyPr spcFirstLastPara="1" wrap="square" lIns="91425" tIns="91425" rIns="91425" bIns="91425" anchor="t" anchorCtr="0">
            <a:normAutofit/>
          </a:bodyPr>
          <a:lstStyle/>
          <a:p>
            <a:pPr marL="139700" indent="0">
              <a:lnSpc>
                <a:spcPct val="105000"/>
              </a:lnSpc>
              <a:spcAft>
                <a:spcPts val="600"/>
              </a:spcAft>
              <a:buNone/>
            </a:pPr>
            <a:r>
              <a:rPr lang="ru-RU" sz="1600" b="1" i="0" u="none" strike="noStrike" cap="none" dirty="0">
                <a:solidFill>
                  <a:schemeClr val="tx1"/>
                </a:solidFill>
                <a:latin typeface="Arial"/>
                <a:ea typeface="Arial"/>
                <a:cs typeface="Arial"/>
                <a:sym typeface="Arial"/>
              </a:rPr>
              <a:t>1. Технические ограничения: </a:t>
            </a:r>
          </a:p>
          <a:p>
            <a:pPr marL="139700" indent="0">
              <a:lnSpc>
                <a:spcPct val="105000"/>
              </a:lnSpc>
              <a:spcAft>
                <a:spcPts val="600"/>
              </a:spcAft>
              <a:buNone/>
            </a:pPr>
            <a:r>
              <a:rPr lang="ru-RU" sz="1200" b="0" i="0" u="none" strike="noStrike" cap="none" dirty="0">
                <a:solidFill>
                  <a:schemeClr val="tx1"/>
                </a:solidFill>
                <a:latin typeface="Arial"/>
                <a:ea typeface="Arial"/>
                <a:cs typeface="Arial"/>
                <a:sym typeface="Arial"/>
              </a:rPr>
              <a:t>Основная платформа – </a:t>
            </a:r>
            <a:r>
              <a:rPr lang="en" sz="1200" b="0" i="0" u="none" strike="noStrike" cap="none" dirty="0">
                <a:solidFill>
                  <a:schemeClr val="tx1"/>
                </a:solidFill>
                <a:latin typeface="Arial"/>
                <a:ea typeface="Arial"/>
                <a:cs typeface="Arial"/>
                <a:sym typeface="Arial"/>
              </a:rPr>
              <a:t>Telegram</a:t>
            </a:r>
            <a:r>
              <a:rPr lang="ru-RU" sz="1200" b="0" i="0" u="none" strike="noStrike" cap="none" dirty="0">
                <a:solidFill>
                  <a:schemeClr val="tx1"/>
                </a:solidFill>
                <a:latin typeface="Arial"/>
                <a:ea typeface="Arial"/>
                <a:cs typeface="Arial"/>
                <a:sym typeface="Arial"/>
              </a:rPr>
              <a:t>.</a:t>
            </a:r>
            <a:endParaRPr lang="en" sz="1200" b="0" i="0" u="none" strike="noStrike" cap="none" dirty="0">
              <a:solidFill>
                <a:schemeClr val="tx1"/>
              </a:solidFill>
              <a:latin typeface="Arial"/>
              <a:ea typeface="Arial"/>
              <a:cs typeface="Arial"/>
              <a:sym typeface="Arial"/>
            </a:endParaRPr>
          </a:p>
          <a:p>
            <a:pPr marL="139700" indent="0">
              <a:lnSpc>
                <a:spcPct val="105000"/>
              </a:lnSpc>
              <a:spcAft>
                <a:spcPts val="600"/>
              </a:spcAft>
              <a:buNone/>
            </a:pPr>
            <a:r>
              <a:rPr lang="ru-RU" sz="1600" b="1" i="0" u="none" strike="noStrike" cap="none" dirty="0">
                <a:solidFill>
                  <a:schemeClr val="tx1"/>
                </a:solidFill>
                <a:latin typeface="Arial"/>
                <a:ea typeface="Arial"/>
                <a:cs typeface="Arial"/>
                <a:sym typeface="Arial"/>
              </a:rPr>
              <a:t>2. Бюджетные ограничения: </a:t>
            </a:r>
          </a:p>
          <a:p>
            <a:pPr marL="139700" indent="0">
              <a:lnSpc>
                <a:spcPct val="105000"/>
              </a:lnSpc>
              <a:spcAft>
                <a:spcPts val="600"/>
              </a:spcAft>
              <a:buNone/>
            </a:pPr>
            <a:r>
              <a:rPr lang="ru-RU" sz="1200" b="0" i="0" u="none" strike="noStrike" cap="none" dirty="0">
                <a:solidFill>
                  <a:schemeClr val="tx1"/>
                </a:solidFill>
                <a:latin typeface="Arial"/>
                <a:ea typeface="Arial"/>
                <a:cs typeface="Arial"/>
                <a:sym typeface="Arial"/>
              </a:rPr>
              <a:t>Ограниченное финансирование, предпочтение готовым решениям.</a:t>
            </a:r>
          </a:p>
          <a:p>
            <a:pPr marL="139700" indent="0">
              <a:lnSpc>
                <a:spcPct val="105000"/>
              </a:lnSpc>
              <a:spcAft>
                <a:spcPts val="600"/>
              </a:spcAft>
              <a:buNone/>
            </a:pPr>
            <a:r>
              <a:rPr lang="ru-RU" sz="1600" b="1" i="0" u="none" strike="noStrike" cap="none" dirty="0">
                <a:solidFill>
                  <a:schemeClr val="tx1"/>
                </a:solidFill>
                <a:latin typeface="Arial"/>
                <a:ea typeface="Arial"/>
                <a:cs typeface="Arial"/>
                <a:sym typeface="Arial"/>
              </a:rPr>
              <a:t>3. Контент-ограничения: </a:t>
            </a:r>
          </a:p>
          <a:p>
            <a:pPr marL="139700" indent="0">
              <a:lnSpc>
                <a:spcPct val="105000"/>
              </a:lnSpc>
              <a:spcAft>
                <a:spcPts val="600"/>
              </a:spcAft>
              <a:buNone/>
            </a:pPr>
            <a:r>
              <a:rPr lang="ru-RU" sz="1200" b="0" i="0" u="none" strike="noStrike" cap="none" dirty="0">
                <a:solidFill>
                  <a:schemeClr val="tx1"/>
                </a:solidFill>
                <a:latin typeface="Arial"/>
                <a:ea typeface="Arial"/>
                <a:cs typeface="Arial"/>
                <a:sym typeface="Arial"/>
              </a:rPr>
              <a:t>- Бот должен давать только официально подтвержденную информацию.</a:t>
            </a:r>
          </a:p>
          <a:p>
            <a:pPr marL="139700" indent="0">
              <a:lnSpc>
                <a:spcPct val="105000"/>
              </a:lnSpc>
              <a:spcAft>
                <a:spcPts val="600"/>
              </a:spcAft>
              <a:buNone/>
            </a:pPr>
            <a:r>
              <a:rPr lang="ru-RU" sz="1200" b="0" i="0" u="none" strike="noStrike" cap="none" dirty="0">
                <a:solidFill>
                  <a:schemeClr val="tx1"/>
                </a:solidFill>
                <a:latin typeface="Arial"/>
                <a:ea typeface="Arial"/>
                <a:cs typeface="Arial"/>
                <a:sym typeface="Arial"/>
              </a:rPr>
              <a:t>- ИИ не должен давать советы по гендерным, национальным или религиозным признакам.</a:t>
            </a:r>
          </a:p>
          <a:p>
            <a:pPr marL="139700" indent="0">
              <a:lnSpc>
                <a:spcPct val="105000"/>
              </a:lnSpc>
              <a:spcAft>
                <a:spcPts val="600"/>
              </a:spcAft>
              <a:buNone/>
            </a:pPr>
            <a:r>
              <a:rPr lang="ru-RU" sz="1200" b="0" i="0" u="none" strike="noStrike" cap="none" dirty="0">
                <a:solidFill>
                  <a:schemeClr val="tx1"/>
                </a:solidFill>
                <a:latin typeface="Arial"/>
                <a:ea typeface="Arial"/>
                <a:cs typeface="Arial"/>
                <a:sym typeface="Arial"/>
              </a:rPr>
              <a:t>- Работа с сайтами заказчика для получения достоверной информации.</a:t>
            </a:r>
          </a:p>
          <a:p>
            <a:pPr marL="139700" indent="0">
              <a:lnSpc>
                <a:spcPct val="105000"/>
              </a:lnSpc>
              <a:spcAft>
                <a:spcPts val="600"/>
              </a:spcAft>
              <a:buNone/>
            </a:pPr>
            <a:endParaRPr lang="ru-RU" sz="1200" b="0" i="0" u="none" strike="noStrike" cap="none" dirty="0">
              <a:latin typeface="Arial"/>
              <a:ea typeface="Arial"/>
              <a:cs typeface="Arial"/>
              <a:sym typeface="Arial"/>
            </a:endParaRPr>
          </a:p>
        </p:txBody>
      </p:sp>
      <p:sp>
        <p:nvSpPr>
          <p:cNvPr id="6" name="TextBox 5">
            <a:extLst>
              <a:ext uri="{FF2B5EF4-FFF2-40B4-BE49-F238E27FC236}">
                <a16:creationId xmlns:a16="http://schemas.microsoft.com/office/drawing/2014/main" id="{49CE1693-19A0-9D13-6679-66AC7FA660CD}"/>
              </a:ext>
            </a:extLst>
          </p:cNvPr>
          <p:cNvSpPr txBox="1"/>
          <p:nvPr/>
        </p:nvSpPr>
        <p:spPr>
          <a:xfrm>
            <a:off x="4767702" y="235918"/>
            <a:ext cx="3999900" cy="3416400"/>
          </a:xfrm>
          <a:prstGeom prst="rect">
            <a:avLst/>
          </a:prstGeom>
          <a:noFill/>
          <a:ln>
            <a:noFill/>
          </a:ln>
        </p:spPr>
        <p:txBody>
          <a:bodyPr rot="0" spcFirstLastPara="1" vertOverflow="overflow" horzOverflow="overflow" vert="horz" wrap="square" lIns="91425" tIns="91425" rIns="91425" bIns="91425" numCol="1" spcCol="0" rtlCol="0" fromWordArt="0" anchor="t" anchorCtr="0" forceAA="0" compatLnSpc="1">
            <a:prstTxWarp prst="textNoShape">
              <a:avLst/>
            </a:prstTxWarp>
            <a:normAutofit/>
          </a:bodyPr>
          <a:lstStyle/>
          <a:p>
            <a:pPr marL="139700">
              <a:lnSpc>
                <a:spcPct val="115000"/>
              </a:lnSpc>
              <a:spcAft>
                <a:spcPts val="600"/>
              </a:spcAft>
              <a:buClr>
                <a:schemeClr val="dk2"/>
              </a:buClr>
              <a:buSzPts val="1400"/>
            </a:pPr>
            <a:r>
              <a:rPr lang="ru-RU" sz="1600" b="1" i="0" u="none" strike="noStrike" cap="none" dirty="0">
                <a:solidFill>
                  <a:schemeClr val="tx1"/>
                </a:solidFill>
                <a:latin typeface="Arial"/>
                <a:ea typeface="Arial"/>
                <a:cs typeface="Arial"/>
                <a:sym typeface="Arial"/>
              </a:rPr>
              <a:t>4. </a:t>
            </a:r>
            <a:r>
              <a:rPr lang="en-US" sz="1600" b="1" i="0" u="none" strike="noStrike" cap="none" dirty="0">
                <a:solidFill>
                  <a:schemeClr val="tx1"/>
                </a:solidFill>
                <a:latin typeface="Arial"/>
                <a:ea typeface="Arial"/>
                <a:cs typeface="Arial"/>
                <a:sym typeface="Arial"/>
              </a:rPr>
              <a:t>Модерация: </a:t>
            </a:r>
          </a:p>
          <a:p>
            <a:pPr marL="139700">
              <a:lnSpc>
                <a:spcPct val="115000"/>
              </a:lnSpc>
              <a:spcAft>
                <a:spcPts val="600"/>
              </a:spcAft>
              <a:buClr>
                <a:schemeClr val="dk2"/>
              </a:buClr>
              <a:buSzPts val="1400"/>
            </a:pPr>
            <a:r>
              <a:rPr lang="ru-RU" b="0" i="0" u="none" strike="noStrike" cap="none" dirty="0">
                <a:solidFill>
                  <a:schemeClr val="tx1"/>
                </a:solidFill>
                <a:latin typeface="Arial"/>
                <a:ea typeface="Arial"/>
                <a:cs typeface="Arial"/>
                <a:sym typeface="Arial"/>
              </a:rPr>
              <a:t>- </a:t>
            </a:r>
            <a:r>
              <a:rPr lang="en-US" b="0" i="0" u="none" strike="noStrike" cap="none" dirty="0">
                <a:solidFill>
                  <a:schemeClr val="tx1"/>
                </a:solidFill>
                <a:latin typeface="Arial"/>
                <a:ea typeface="Arial"/>
                <a:cs typeface="Arial"/>
                <a:sym typeface="Arial"/>
              </a:rPr>
              <a:t>Возможность блокировки некорректных запросов</a:t>
            </a:r>
            <a:r>
              <a:rPr lang="ru-RU" dirty="0">
                <a:solidFill>
                  <a:schemeClr val="tx1"/>
                </a:solidFill>
              </a:rPr>
              <a:t>.</a:t>
            </a:r>
            <a:endParaRPr lang="en-US" b="0" i="0" u="none" strike="noStrike" cap="none" dirty="0">
              <a:solidFill>
                <a:schemeClr val="tx1"/>
              </a:solidFill>
              <a:latin typeface="Arial"/>
              <a:ea typeface="Arial"/>
              <a:cs typeface="Arial"/>
              <a:sym typeface="Arial"/>
            </a:endParaRPr>
          </a:p>
          <a:p>
            <a:pPr marL="139700">
              <a:lnSpc>
                <a:spcPct val="115000"/>
              </a:lnSpc>
              <a:spcAft>
                <a:spcPts val="600"/>
              </a:spcAft>
              <a:buClr>
                <a:schemeClr val="dk2"/>
              </a:buClr>
              <a:buSzPts val="1400"/>
            </a:pPr>
            <a:r>
              <a:rPr lang="ru-RU" b="0" i="0" u="none" strike="noStrike" cap="none" dirty="0">
                <a:solidFill>
                  <a:schemeClr val="tx1"/>
                </a:solidFill>
                <a:latin typeface="Arial"/>
                <a:ea typeface="Arial"/>
                <a:cs typeface="Arial"/>
                <a:sym typeface="Arial"/>
              </a:rPr>
              <a:t>- </a:t>
            </a:r>
            <a:r>
              <a:rPr lang="en-US" b="0" i="0" u="none" strike="noStrike" cap="none" dirty="0">
                <a:solidFill>
                  <a:schemeClr val="tx1"/>
                </a:solidFill>
                <a:latin typeface="Arial"/>
                <a:ea typeface="Arial"/>
                <a:cs typeface="Arial"/>
                <a:sym typeface="Arial"/>
              </a:rPr>
              <a:t>Если бот дал неверную информацию, должен быть механизм исправления.</a:t>
            </a:r>
          </a:p>
          <a:p>
            <a:pPr marL="139700">
              <a:lnSpc>
                <a:spcPct val="115000"/>
              </a:lnSpc>
              <a:spcAft>
                <a:spcPts val="600"/>
              </a:spcAft>
              <a:buClr>
                <a:schemeClr val="dk2"/>
              </a:buClr>
              <a:buSzPts val="1400"/>
            </a:pPr>
            <a:r>
              <a:rPr lang="ru-RU" sz="1600" b="1" i="0" u="none" strike="noStrike" cap="none" dirty="0">
                <a:solidFill>
                  <a:schemeClr val="tx1"/>
                </a:solidFill>
                <a:latin typeface="Arial"/>
                <a:ea typeface="Arial"/>
                <a:cs typeface="Arial"/>
                <a:sym typeface="Arial"/>
              </a:rPr>
              <a:t>5. </a:t>
            </a:r>
            <a:r>
              <a:rPr lang="en-US" sz="1600" b="1" i="0" u="none" strike="noStrike" cap="none" dirty="0">
                <a:solidFill>
                  <a:schemeClr val="tx1"/>
                </a:solidFill>
                <a:latin typeface="Arial"/>
                <a:ea typeface="Arial"/>
                <a:cs typeface="Arial"/>
                <a:sym typeface="Arial"/>
              </a:rPr>
              <a:t>Дополнительные пожелания:</a:t>
            </a:r>
          </a:p>
          <a:p>
            <a:pPr marL="139700">
              <a:lnSpc>
                <a:spcPct val="115000"/>
              </a:lnSpc>
              <a:spcAft>
                <a:spcPts val="600"/>
              </a:spcAft>
              <a:buClr>
                <a:schemeClr val="dk2"/>
              </a:buClr>
              <a:buSzPts val="1400"/>
            </a:pPr>
            <a:r>
              <a:rPr lang="ru-RU" b="0" i="0" u="none" strike="noStrike" cap="none" dirty="0">
                <a:solidFill>
                  <a:schemeClr val="tx1"/>
                </a:solidFill>
                <a:latin typeface="Arial"/>
                <a:ea typeface="Arial"/>
                <a:cs typeface="Arial"/>
                <a:sym typeface="Arial"/>
              </a:rPr>
              <a:t>- </a:t>
            </a:r>
            <a:r>
              <a:rPr lang="en-US" b="0" i="0" u="none" strike="noStrike" cap="none" dirty="0">
                <a:solidFill>
                  <a:schemeClr val="tx1"/>
                </a:solidFill>
                <a:latin typeface="Arial"/>
                <a:ea typeface="Arial"/>
                <a:cs typeface="Arial"/>
                <a:sym typeface="Arial"/>
              </a:rPr>
              <a:t>Геймификация для абитуриентов</a:t>
            </a:r>
            <a:r>
              <a:rPr lang="ru-RU" b="0" i="0" u="none" strike="noStrike" cap="none" dirty="0">
                <a:solidFill>
                  <a:schemeClr val="tx1"/>
                </a:solidFill>
                <a:latin typeface="Arial"/>
                <a:ea typeface="Arial"/>
                <a:cs typeface="Arial"/>
                <a:sym typeface="Arial"/>
              </a:rPr>
              <a:t>.</a:t>
            </a:r>
            <a:r>
              <a:rPr lang="en-US" b="0" i="0" u="none" strike="noStrike" cap="none" dirty="0">
                <a:solidFill>
                  <a:schemeClr val="tx1"/>
                </a:solidFill>
                <a:latin typeface="Arial"/>
                <a:ea typeface="Arial"/>
                <a:cs typeface="Arial"/>
                <a:sym typeface="Arial"/>
              </a:rPr>
              <a:t> </a:t>
            </a:r>
          </a:p>
          <a:p>
            <a:pPr marL="139700">
              <a:lnSpc>
                <a:spcPct val="115000"/>
              </a:lnSpc>
              <a:spcAft>
                <a:spcPts val="600"/>
              </a:spcAft>
              <a:buClr>
                <a:schemeClr val="dk2"/>
              </a:buClr>
              <a:buSzPts val="1400"/>
            </a:pPr>
            <a:r>
              <a:rPr lang="ru-RU" b="0" i="0" u="none" strike="noStrike" cap="none" dirty="0">
                <a:solidFill>
                  <a:schemeClr val="tx1"/>
                </a:solidFill>
                <a:latin typeface="Arial"/>
                <a:ea typeface="Arial"/>
                <a:cs typeface="Arial"/>
                <a:sym typeface="Arial"/>
              </a:rPr>
              <a:t>- </a:t>
            </a:r>
            <a:r>
              <a:rPr lang="en-US" b="0" i="0" u="none" strike="noStrike" cap="none" dirty="0">
                <a:solidFill>
                  <a:schemeClr val="tx1"/>
                </a:solidFill>
                <a:latin typeface="Arial"/>
                <a:ea typeface="Arial"/>
                <a:cs typeface="Arial"/>
                <a:sym typeface="Arial"/>
              </a:rPr>
              <a:t>Многоязычность</a:t>
            </a:r>
            <a:r>
              <a:rPr lang="ru-RU" b="0" i="0" u="none" strike="noStrike" cap="none" dirty="0">
                <a:solidFill>
                  <a:schemeClr val="tx1"/>
                </a:solidFill>
                <a:latin typeface="Arial"/>
                <a:ea typeface="Arial"/>
                <a:cs typeface="Arial"/>
                <a:sym typeface="Arial"/>
              </a:rPr>
              <a:t>.</a:t>
            </a:r>
            <a:endParaRPr lang="en-US" b="0" i="0" u="none" strike="noStrike" cap="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1082267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8"/>
          <p:cNvSpPr txBox="1">
            <a:spLocks noGrp="1"/>
          </p:cNvSpPr>
          <p:nvPr>
            <p:ph type="title"/>
          </p:nvPr>
        </p:nvSpPr>
        <p:spPr>
          <a:xfrm>
            <a:off x="311700" y="445025"/>
            <a:ext cx="8520600" cy="572700"/>
          </a:xfrm>
        </p:spPr>
        <p:txBody>
          <a:bodyPr spcFirstLastPara="1" wrap="square" lIns="91425" tIns="91425" rIns="91425" bIns="91425" anchor="ctr" anchorCtr="0">
            <a:normAutofit/>
          </a:bodyPr>
          <a:lstStyle/>
          <a:p>
            <a:pPr marL="0" lvl="0" indent="0" rtl="0">
              <a:lnSpc>
                <a:spcPct val="90000"/>
              </a:lnSpc>
              <a:spcBef>
                <a:spcPts val="0"/>
              </a:spcBef>
              <a:spcAft>
                <a:spcPts val="0"/>
              </a:spcAft>
              <a:buNone/>
            </a:pPr>
            <a:r>
              <a:rPr lang="ru-RU" sz="2800" dirty="0"/>
              <a:t>Как уже решается проблема</a:t>
            </a:r>
          </a:p>
        </p:txBody>
      </p:sp>
      <p:pic>
        <p:nvPicPr>
          <p:cNvPr id="2" name="Рисунок 1">
            <a:extLst>
              <a:ext uri="{FF2B5EF4-FFF2-40B4-BE49-F238E27FC236}">
                <a16:creationId xmlns:a16="http://schemas.microsoft.com/office/drawing/2014/main" id="{3724DE51-4E3C-9A16-EC65-B97EA1C69270}"/>
              </a:ext>
            </a:extLst>
          </p:cNvPr>
          <p:cNvPicPr>
            <a:picLocks noChangeAspect="1"/>
          </p:cNvPicPr>
          <p:nvPr/>
        </p:nvPicPr>
        <p:blipFill>
          <a:blip r:embed="rId3"/>
          <a:srcRect t="6253" r="-4" b="28573"/>
          <a:stretch/>
        </p:blipFill>
        <p:spPr>
          <a:xfrm>
            <a:off x="311700" y="1208225"/>
            <a:ext cx="4069800" cy="3264408"/>
          </a:xfrm>
          <a:prstGeom prst="rect">
            <a:avLst/>
          </a:prstGeom>
          <a:noFill/>
          <a:ln>
            <a:noFill/>
          </a:ln>
        </p:spPr>
      </p:pic>
      <p:sp>
        <p:nvSpPr>
          <p:cNvPr id="87" name="Google Shape;87;p18"/>
          <p:cNvSpPr txBox="1">
            <a:spLocks noGrp="1"/>
          </p:cNvSpPr>
          <p:nvPr>
            <p:ph type="body" idx="4294967295"/>
          </p:nvPr>
        </p:nvSpPr>
        <p:spPr>
          <a:xfrm>
            <a:off x="4762500" y="1208225"/>
            <a:ext cx="4069800" cy="3264408"/>
          </a:xfrm>
        </p:spPr>
        <p:txBody>
          <a:bodyPr spcFirstLastPara="1" lIns="91425" tIns="91425" rIns="91425" bIns="91425" anchor="t" anchorCtr="0">
            <a:normAutofit/>
          </a:bodyPr>
          <a:lstStyle/>
          <a:p>
            <a:pPr marL="0" lvl="0" indent="0" algn="ctr">
              <a:spcAft>
                <a:spcPts val="600"/>
              </a:spcAft>
              <a:buClr>
                <a:srgbClr val="000000"/>
              </a:buClr>
              <a:buFont typeface="Arial"/>
              <a:buNone/>
            </a:pPr>
            <a:r>
              <a:rPr lang="en-US" b="0" i="0" u="none" strike="noStrike" cap="none" dirty="0">
                <a:solidFill>
                  <a:schemeClr val="dk1"/>
                </a:solidFill>
              </a:rPr>
              <a:t>Ведётся сбор и обработка информации бля разработки чат-бота с использованием ИИ на платформе от Сбера.</a:t>
            </a:r>
          </a:p>
          <a:p>
            <a:pPr marL="0" lvl="0" indent="0" algn="ctr">
              <a:spcAft>
                <a:spcPts val="600"/>
              </a:spcAft>
              <a:buClr>
                <a:srgbClr val="000000"/>
              </a:buClr>
              <a:buFont typeface="Arial"/>
              <a:buNone/>
            </a:pPr>
            <a:endParaRPr lang="en-US" b="0" i="0" u="none" strike="noStrike" cap="none" dirty="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9"/>
          <p:cNvSpPr txBox="1">
            <a:spLocks noGrp="1"/>
          </p:cNvSpPr>
          <p:nvPr>
            <p:ph type="title"/>
          </p:nvPr>
        </p:nvSpPr>
        <p:spPr>
          <a:xfrm>
            <a:off x="265500" y="1233175"/>
            <a:ext cx="4045200" cy="1482300"/>
          </a:xfrm>
        </p:spPr>
        <p:txBody>
          <a:bodyPr spcFirstLastPara="1" wrap="square" lIns="91425" tIns="91425" rIns="91425" bIns="91425" anchor="b" anchorCtr="0">
            <a:normAutofit/>
          </a:bodyPr>
          <a:lstStyle/>
          <a:p>
            <a:pPr marL="0" lvl="0" indent="0" rtl="0">
              <a:spcBef>
                <a:spcPts val="0"/>
              </a:spcBef>
              <a:spcAft>
                <a:spcPts val="0"/>
              </a:spcAft>
              <a:buNone/>
            </a:pPr>
            <a:r>
              <a:rPr lang="ru-RU" dirty="0"/>
              <a:t>Решение</a:t>
            </a:r>
          </a:p>
        </p:txBody>
      </p:sp>
      <p:sp>
        <p:nvSpPr>
          <p:cNvPr id="93" name="Google Shape;93;p19"/>
          <p:cNvSpPr txBox="1">
            <a:spLocks noGrp="1"/>
          </p:cNvSpPr>
          <p:nvPr>
            <p:ph type="body" idx="2"/>
          </p:nvPr>
        </p:nvSpPr>
        <p:spPr>
          <a:xfrm>
            <a:off x="4939500" y="724075"/>
            <a:ext cx="3837000" cy="3695100"/>
          </a:xfrm>
        </p:spPr>
        <p:txBody>
          <a:bodyPr spcFirstLastPara="1" wrap="square" lIns="91425" tIns="91425" rIns="91425" bIns="91425" anchor="ctr" anchorCtr="0">
            <a:normAutofit/>
          </a:bodyPr>
          <a:lstStyle/>
          <a:p>
            <a:pPr marL="0" lvl="0" indent="0" rtl="0">
              <a:spcBef>
                <a:spcPts val="0"/>
              </a:spcBef>
              <a:spcAft>
                <a:spcPts val="1200"/>
              </a:spcAft>
              <a:buNone/>
            </a:pPr>
            <a:r>
              <a:rPr lang="ru-RU" dirty="0">
                <a:solidFill>
                  <a:schemeClr val="tx1"/>
                </a:solidFill>
              </a:rPr>
              <a:t>Разработать автоматизированный инструмент, который позволит находить информацию при помощи бота в телеграмме, без участия оператора.</a:t>
            </a:r>
          </a:p>
          <a:p>
            <a:pPr marL="0" lvl="0" indent="0" rtl="0">
              <a:spcBef>
                <a:spcPts val="0"/>
              </a:spcBef>
              <a:spcAft>
                <a:spcPts val="1200"/>
              </a:spcAft>
              <a:buNone/>
            </a:pPr>
            <a:r>
              <a:rPr lang="ru-RU" dirty="0">
                <a:solidFill>
                  <a:schemeClr val="tx1"/>
                </a:solidFill>
              </a:rPr>
              <a:t>Собрать информацию о факультете, обработать информацию и начать разработку бота.</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0"/>
          <p:cNvSpPr txBox="1">
            <a:spLocks noGrp="1"/>
          </p:cNvSpPr>
          <p:nvPr>
            <p:ph type="title"/>
          </p:nvPr>
        </p:nvSpPr>
        <p:spPr>
          <a:xfrm>
            <a:off x="311700" y="445025"/>
            <a:ext cx="8520600" cy="572700"/>
          </a:xfrm>
        </p:spPr>
        <p:txBody>
          <a:bodyPr spcFirstLastPara="1" wrap="square" lIns="91425" tIns="91425" rIns="91425" bIns="91425" anchor="ctr" anchorCtr="0">
            <a:normAutofit/>
          </a:bodyPr>
          <a:lstStyle/>
          <a:p>
            <a:pPr marL="0" lvl="0" indent="0" rtl="0">
              <a:lnSpc>
                <a:spcPct val="90000"/>
              </a:lnSpc>
              <a:spcBef>
                <a:spcPts val="0"/>
              </a:spcBef>
              <a:spcAft>
                <a:spcPts val="0"/>
              </a:spcAft>
              <a:buNone/>
            </a:pPr>
            <a:r>
              <a:rPr lang="ru-RU" sz="2600" dirty="0"/>
              <a:t>Рынок</a:t>
            </a:r>
          </a:p>
        </p:txBody>
      </p:sp>
      <p:graphicFrame>
        <p:nvGraphicFramePr>
          <p:cNvPr id="101" name="Google Shape;99;p20">
            <a:extLst>
              <a:ext uri="{FF2B5EF4-FFF2-40B4-BE49-F238E27FC236}">
                <a16:creationId xmlns:a16="http://schemas.microsoft.com/office/drawing/2014/main" id="{DCADE676-FEB2-FD5D-37B8-0DAA55DA7115}"/>
              </a:ext>
            </a:extLst>
          </p:cNvPr>
          <p:cNvGraphicFramePr/>
          <p:nvPr>
            <p:extLst>
              <p:ext uri="{D42A27DB-BD31-4B8C-83A1-F6EECF244321}">
                <p14:modId xmlns:p14="http://schemas.microsoft.com/office/powerpoint/2010/main" val="3140561705"/>
              </p:ext>
            </p:extLst>
          </p:nvPr>
        </p:nvGraphicFramePr>
        <p:xfrm>
          <a:off x="311700" y="1208225"/>
          <a:ext cx="8520600" cy="3264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1"/>
          <p:cNvSpPr txBox="1">
            <a:spLocks noGrp="1"/>
          </p:cNvSpPr>
          <p:nvPr>
            <p:ph type="title"/>
          </p:nvPr>
        </p:nvSpPr>
        <p:spPr>
          <a:xfrm>
            <a:off x="311700" y="230712"/>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Команда</a:t>
            </a:r>
            <a:endParaRPr dirty="0"/>
          </a:p>
        </p:txBody>
      </p:sp>
      <p:pic>
        <p:nvPicPr>
          <p:cNvPr id="3" name="Рисунок 2" descr="Изображение выглядит как на открытом воздухе, Человеческое лицо, облако, человек&#10;&#10;Контент, сгенерированный ИИ, может содержать ошибки.">
            <a:extLst>
              <a:ext uri="{FF2B5EF4-FFF2-40B4-BE49-F238E27FC236}">
                <a16:creationId xmlns:a16="http://schemas.microsoft.com/office/drawing/2014/main" id="{3E748165-8C58-F0EF-79B4-30D8CCC3655E}"/>
              </a:ext>
            </a:extLst>
          </p:cNvPr>
          <p:cNvPicPr>
            <a:picLocks noChangeAspect="1"/>
          </p:cNvPicPr>
          <p:nvPr/>
        </p:nvPicPr>
        <p:blipFill>
          <a:blip r:embed="rId3"/>
          <a:stretch>
            <a:fillRect/>
          </a:stretch>
        </p:blipFill>
        <p:spPr>
          <a:xfrm>
            <a:off x="809245" y="1016950"/>
            <a:ext cx="1558012" cy="1553143"/>
          </a:xfrm>
          <a:prstGeom prst="rect">
            <a:avLst/>
          </a:prstGeom>
        </p:spPr>
      </p:pic>
      <p:pic>
        <p:nvPicPr>
          <p:cNvPr id="5" name="Рисунок 4" descr="Изображение выглядит как Человеческое лицо, человек, портрет, стена&#10;&#10;Контент, сгенерированный ИИ, может содержать ошибки.">
            <a:extLst>
              <a:ext uri="{FF2B5EF4-FFF2-40B4-BE49-F238E27FC236}">
                <a16:creationId xmlns:a16="http://schemas.microsoft.com/office/drawing/2014/main" id="{995C1419-745F-A2CC-CDDE-8AC2C2394B36}"/>
              </a:ext>
            </a:extLst>
          </p:cNvPr>
          <p:cNvPicPr>
            <a:picLocks noChangeAspect="1"/>
          </p:cNvPicPr>
          <p:nvPr/>
        </p:nvPicPr>
        <p:blipFill>
          <a:blip r:embed="rId4"/>
          <a:stretch>
            <a:fillRect/>
          </a:stretch>
        </p:blipFill>
        <p:spPr>
          <a:xfrm>
            <a:off x="3792994" y="1016950"/>
            <a:ext cx="1558012" cy="1553143"/>
          </a:xfrm>
          <a:prstGeom prst="rect">
            <a:avLst/>
          </a:prstGeom>
        </p:spPr>
      </p:pic>
      <p:pic>
        <p:nvPicPr>
          <p:cNvPr id="7" name="Рисунок 6" descr="Изображение выглядит как Человеческое лицо, Лоб, Селфи, человек&#10;&#10;Контент, сгенерированный ИИ, может содержать ошибки.">
            <a:extLst>
              <a:ext uri="{FF2B5EF4-FFF2-40B4-BE49-F238E27FC236}">
                <a16:creationId xmlns:a16="http://schemas.microsoft.com/office/drawing/2014/main" id="{22527EC5-0D13-1DC9-8C0E-2CE0F0C3D1CF}"/>
              </a:ext>
            </a:extLst>
          </p:cNvPr>
          <p:cNvPicPr>
            <a:picLocks noChangeAspect="1"/>
          </p:cNvPicPr>
          <p:nvPr/>
        </p:nvPicPr>
        <p:blipFill>
          <a:blip r:embed="rId5"/>
          <a:stretch>
            <a:fillRect/>
          </a:stretch>
        </p:blipFill>
        <p:spPr>
          <a:xfrm>
            <a:off x="6776743" y="1016950"/>
            <a:ext cx="1558013" cy="1553143"/>
          </a:xfrm>
          <a:prstGeom prst="rect">
            <a:avLst/>
          </a:prstGeom>
        </p:spPr>
      </p:pic>
      <p:sp>
        <p:nvSpPr>
          <p:cNvPr id="10" name="TextBox 9">
            <a:extLst>
              <a:ext uri="{FF2B5EF4-FFF2-40B4-BE49-F238E27FC236}">
                <a16:creationId xmlns:a16="http://schemas.microsoft.com/office/drawing/2014/main" id="{93C65CA7-BA14-DF90-FE7E-5ED5BEC29C1A}"/>
              </a:ext>
            </a:extLst>
          </p:cNvPr>
          <p:cNvSpPr txBox="1"/>
          <p:nvPr/>
        </p:nvSpPr>
        <p:spPr>
          <a:xfrm>
            <a:off x="720143" y="2570093"/>
            <a:ext cx="1736216" cy="2123658"/>
          </a:xfrm>
          <a:prstGeom prst="rect">
            <a:avLst/>
          </a:prstGeom>
          <a:noFill/>
        </p:spPr>
        <p:txBody>
          <a:bodyPr wrap="square" rtlCol="0">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Жужнева Екатерина Олеговна</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Веб-разработчик</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веб-дизайн и графический дизайн: </a:t>
            </a:r>
            <a:r>
              <a:rPr lang="en" sz="1100" dirty="0">
                <a:solidFill>
                  <a:schemeClr val="tx1"/>
                </a:solidFill>
                <a:effectLst/>
                <a:latin typeface="Times New Roman" panose="02020603050405020304" pitchFamily="18" charset="0"/>
                <a:cs typeface="Times New Roman" panose="02020603050405020304" pitchFamily="18" charset="0"/>
              </a:rPr>
              <a:t>Adobe Photoshop, Adobe Illustrator, Figma</a:t>
            </a:r>
          </a:p>
          <a:p>
            <a:pPr algn="ctr"/>
            <a:r>
              <a:rPr lang="en" sz="1100" dirty="0">
                <a:solidFill>
                  <a:schemeClr val="tx1"/>
                </a:solidFill>
                <a:effectLst/>
                <a:latin typeface="Times New Roman" panose="02020603050405020304" pitchFamily="18" charset="0"/>
                <a:cs typeface="Times New Roman" panose="02020603050405020304" pitchFamily="18" charset="0"/>
              </a:rPr>
              <a:t>UX/UI-</a:t>
            </a:r>
            <a:r>
              <a:rPr lang="ru-RU" sz="1100" dirty="0">
                <a:solidFill>
                  <a:schemeClr val="tx1"/>
                </a:solidFill>
                <a:effectLst/>
                <a:latin typeface="Times New Roman" panose="02020603050405020304" pitchFamily="18" charset="0"/>
                <a:cs typeface="Times New Roman" panose="02020603050405020304" pitchFamily="18" charset="0"/>
              </a:rPr>
              <a:t>дизайн</a:t>
            </a:r>
          </a:p>
        </p:txBody>
      </p:sp>
      <p:sp>
        <p:nvSpPr>
          <p:cNvPr id="12" name="TextBox 11">
            <a:extLst>
              <a:ext uri="{FF2B5EF4-FFF2-40B4-BE49-F238E27FC236}">
                <a16:creationId xmlns:a16="http://schemas.microsoft.com/office/drawing/2014/main" id="{03732076-E593-1031-F8D1-C3EA0E59D241}"/>
              </a:ext>
            </a:extLst>
          </p:cNvPr>
          <p:cNvSpPr txBox="1"/>
          <p:nvPr/>
        </p:nvSpPr>
        <p:spPr>
          <a:xfrm>
            <a:off x="3792994" y="2579866"/>
            <a:ext cx="1558012" cy="2123658"/>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Коротков Герман Вячеславович</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Веб-разработчик</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en" sz="1100" err="1">
                <a:solidFill>
                  <a:schemeClr val="tx1"/>
                </a:solidFill>
                <a:effectLst/>
                <a:latin typeface="Times New Roman" panose="02020603050405020304" pitchFamily="18" charset="0"/>
                <a:cs typeface="Times New Roman" panose="02020603050405020304" pitchFamily="18" charset="0"/>
              </a:rPr>
              <a:t>Jivo</a:t>
            </a:r>
            <a:endParaRPr lang="en" sz="110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Цифровая витрина Сбер</a:t>
            </a:r>
          </a:p>
          <a:p>
            <a:pPr algn="ctr"/>
            <a:r>
              <a:rPr lang="en" sz="1100">
                <a:solidFill>
                  <a:schemeClr val="tx1"/>
                </a:solidFill>
                <a:effectLst/>
                <a:latin typeface="Times New Roman" panose="02020603050405020304" pitchFamily="18" charset="0"/>
                <a:cs typeface="Times New Roman" panose="02020603050405020304" pitchFamily="18" charset="0"/>
              </a:rPr>
              <a:t>UX/UI-</a:t>
            </a:r>
            <a:r>
              <a:rPr lang="ru-RU" sz="1100" dirty="0">
                <a:solidFill>
                  <a:schemeClr val="tx1"/>
                </a:solidFill>
                <a:effectLst/>
                <a:latin typeface="Times New Roman" panose="02020603050405020304" pitchFamily="18" charset="0"/>
                <a:cs typeface="Times New Roman" panose="02020603050405020304" pitchFamily="18" charset="0"/>
              </a:rPr>
              <a:t>копирайтинг</a:t>
            </a:r>
          </a:p>
        </p:txBody>
      </p:sp>
      <p:sp>
        <p:nvSpPr>
          <p:cNvPr id="14" name="TextBox 13">
            <a:extLst>
              <a:ext uri="{FF2B5EF4-FFF2-40B4-BE49-F238E27FC236}">
                <a16:creationId xmlns:a16="http://schemas.microsoft.com/office/drawing/2014/main" id="{237A0C10-A98B-059F-518D-37D017AC239A}"/>
              </a:ext>
            </a:extLst>
          </p:cNvPr>
          <p:cNvSpPr txBox="1"/>
          <p:nvPr/>
        </p:nvSpPr>
        <p:spPr>
          <a:xfrm>
            <a:off x="6554481" y="2579866"/>
            <a:ext cx="2002536" cy="1785104"/>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Москаленко Олег Викторович</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Аналитик данных </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 </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Работа с данными</a:t>
            </a:r>
          </a:p>
          <a:p>
            <a:pPr algn="ctr"/>
            <a:r>
              <a:rPr lang="ru-RU" sz="1100" dirty="0">
                <a:solidFill>
                  <a:schemeClr val="tx1"/>
                </a:solidFill>
                <a:effectLst/>
                <a:latin typeface="Times New Roman" panose="02020603050405020304" pitchFamily="18" charset="0"/>
                <a:cs typeface="Times New Roman" panose="02020603050405020304" pitchFamily="18" charset="0"/>
              </a:rPr>
              <a:t>Обработка данных</a:t>
            </a:r>
          </a:p>
          <a:p>
            <a:pPr algn="ctr"/>
            <a:r>
              <a:rPr lang="ru-RU" sz="1100" dirty="0">
                <a:solidFill>
                  <a:schemeClr val="tx1"/>
                </a:solidFill>
                <a:effectLst/>
                <a:latin typeface="Times New Roman" panose="02020603050405020304" pitchFamily="18" charset="0"/>
                <a:cs typeface="Times New Roman" panose="02020603050405020304" pitchFamily="18" charset="0"/>
              </a:rPr>
              <a:t>Структурирование информации</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Изображение выглядит как Человеческое лицо, человек, одежда, улыбка&#10;&#10;Контент, сгенерированный ИИ, может содержать ошибки.">
            <a:extLst>
              <a:ext uri="{FF2B5EF4-FFF2-40B4-BE49-F238E27FC236}">
                <a16:creationId xmlns:a16="http://schemas.microsoft.com/office/drawing/2014/main" id="{4928EAB3-ECCA-E831-F694-206B2909AACC}"/>
              </a:ext>
            </a:extLst>
          </p:cNvPr>
          <p:cNvPicPr>
            <a:picLocks noChangeAspect="1"/>
          </p:cNvPicPr>
          <p:nvPr/>
        </p:nvPicPr>
        <p:blipFill>
          <a:blip r:embed="rId2"/>
          <a:stretch>
            <a:fillRect/>
          </a:stretch>
        </p:blipFill>
        <p:spPr>
          <a:xfrm>
            <a:off x="838202" y="615950"/>
            <a:ext cx="1711821" cy="1555200"/>
          </a:xfrm>
          <a:prstGeom prst="rect">
            <a:avLst/>
          </a:prstGeom>
        </p:spPr>
      </p:pic>
      <p:pic>
        <p:nvPicPr>
          <p:cNvPr id="7" name="Рисунок 6" descr="Изображение выглядит как небо, человек, Человеческое лицо, одежда&#10;&#10;Контент, сгенерированный ИИ, может содержать ошибки.">
            <a:extLst>
              <a:ext uri="{FF2B5EF4-FFF2-40B4-BE49-F238E27FC236}">
                <a16:creationId xmlns:a16="http://schemas.microsoft.com/office/drawing/2014/main" id="{AEC89C4E-1AD6-C7B6-418F-1EB35556FFE0}"/>
              </a:ext>
            </a:extLst>
          </p:cNvPr>
          <p:cNvPicPr>
            <a:picLocks noChangeAspect="1"/>
          </p:cNvPicPr>
          <p:nvPr/>
        </p:nvPicPr>
        <p:blipFill>
          <a:blip r:embed="rId3"/>
          <a:stretch>
            <a:fillRect/>
          </a:stretch>
        </p:blipFill>
        <p:spPr>
          <a:xfrm>
            <a:off x="3716089" y="292100"/>
            <a:ext cx="1711821" cy="2279650"/>
          </a:xfrm>
          <a:prstGeom prst="rect">
            <a:avLst/>
          </a:prstGeom>
        </p:spPr>
      </p:pic>
      <p:pic>
        <p:nvPicPr>
          <p:cNvPr id="9" name="Рисунок 8" descr="Изображение выглядит как человек, Человеческое лицо, одежда, губа&#10;&#10;Контент, сгенерированный ИИ, может содержать ошибки.">
            <a:extLst>
              <a:ext uri="{FF2B5EF4-FFF2-40B4-BE49-F238E27FC236}">
                <a16:creationId xmlns:a16="http://schemas.microsoft.com/office/drawing/2014/main" id="{48FC8A19-9293-D9B0-DA93-7314C9D7E338}"/>
              </a:ext>
            </a:extLst>
          </p:cNvPr>
          <p:cNvPicPr>
            <a:picLocks noChangeAspect="1"/>
          </p:cNvPicPr>
          <p:nvPr/>
        </p:nvPicPr>
        <p:blipFill>
          <a:blip r:embed="rId4"/>
          <a:stretch>
            <a:fillRect/>
          </a:stretch>
        </p:blipFill>
        <p:spPr>
          <a:xfrm>
            <a:off x="6593977" y="615950"/>
            <a:ext cx="1711821" cy="1555200"/>
          </a:xfrm>
          <a:prstGeom prst="rect">
            <a:avLst/>
          </a:prstGeom>
        </p:spPr>
      </p:pic>
      <p:sp>
        <p:nvSpPr>
          <p:cNvPr id="11" name="TextBox 10">
            <a:extLst>
              <a:ext uri="{FF2B5EF4-FFF2-40B4-BE49-F238E27FC236}">
                <a16:creationId xmlns:a16="http://schemas.microsoft.com/office/drawing/2014/main" id="{6135B4F2-BABF-11EB-8C54-24BC6FFB0860}"/>
              </a:ext>
            </a:extLst>
          </p:cNvPr>
          <p:cNvSpPr txBox="1"/>
          <p:nvPr/>
        </p:nvSpPr>
        <p:spPr>
          <a:xfrm>
            <a:off x="628836" y="2571750"/>
            <a:ext cx="2130552" cy="1785104"/>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Олейникова Анастасия Вячеславовна</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Аналитик данных </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 </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Работа с данными </a:t>
            </a:r>
          </a:p>
          <a:p>
            <a:pPr algn="ctr"/>
            <a:r>
              <a:rPr lang="ru-RU" sz="1100" dirty="0">
                <a:solidFill>
                  <a:schemeClr val="tx1"/>
                </a:solidFill>
                <a:effectLst/>
                <a:latin typeface="Times New Roman" panose="02020603050405020304" pitchFamily="18" charset="0"/>
                <a:cs typeface="Times New Roman" panose="02020603050405020304" pitchFamily="18" charset="0"/>
              </a:rPr>
              <a:t>Копирайтинг</a:t>
            </a:r>
          </a:p>
          <a:p>
            <a:pPr algn="ctr"/>
            <a:r>
              <a:rPr lang="ru-RU" sz="1100" dirty="0">
                <a:solidFill>
                  <a:schemeClr val="tx1"/>
                </a:solidFill>
                <a:effectLst/>
                <a:latin typeface="Times New Roman" panose="02020603050405020304" pitchFamily="18" charset="0"/>
                <a:cs typeface="Times New Roman" panose="02020603050405020304" pitchFamily="18" charset="0"/>
              </a:rPr>
              <a:t>Верификация данных</a:t>
            </a:r>
          </a:p>
        </p:txBody>
      </p:sp>
      <p:sp>
        <p:nvSpPr>
          <p:cNvPr id="13" name="TextBox 12">
            <a:extLst>
              <a:ext uri="{FF2B5EF4-FFF2-40B4-BE49-F238E27FC236}">
                <a16:creationId xmlns:a16="http://schemas.microsoft.com/office/drawing/2014/main" id="{37802F34-62B1-6EF6-9F6B-1AEE782571B4}"/>
              </a:ext>
            </a:extLst>
          </p:cNvPr>
          <p:cNvSpPr txBox="1"/>
          <p:nvPr/>
        </p:nvSpPr>
        <p:spPr>
          <a:xfrm>
            <a:off x="3662171" y="2571750"/>
            <a:ext cx="1819656" cy="2123658"/>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Прокопова Алиса Сергеевна</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Тестировщик </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 </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Ручное тестирование</a:t>
            </a:r>
          </a:p>
          <a:p>
            <a:pPr algn="ctr"/>
            <a:r>
              <a:rPr lang="en" sz="1100" err="1">
                <a:solidFill>
                  <a:schemeClr val="tx1"/>
                </a:solidFill>
                <a:effectLst/>
                <a:latin typeface="Times New Roman" panose="02020603050405020304" pitchFamily="18" charset="0"/>
                <a:cs typeface="Times New Roman" panose="02020603050405020304" pitchFamily="18" charset="0"/>
              </a:rPr>
              <a:t>Jivo</a:t>
            </a:r>
            <a:endParaRPr lang="en" sz="110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Цифровая витрина Сбер</a:t>
            </a:r>
          </a:p>
          <a:p>
            <a:pPr algn="ctr"/>
            <a:br>
              <a:rPr lang="ru-RU" sz="1100" dirty="0">
                <a:solidFill>
                  <a:schemeClr val="tx1"/>
                </a:solidFill>
                <a:effectLst/>
                <a:latin typeface="Times New Roman" panose="02020603050405020304" pitchFamily="18" charset="0"/>
                <a:cs typeface="Times New Roman" panose="02020603050405020304" pitchFamily="18" charset="0"/>
              </a:rPr>
            </a:br>
            <a:endParaRPr lang="ru-RU" sz="1100" dirty="0">
              <a:solidFill>
                <a:schemeClr val="tx1"/>
              </a:solidFill>
              <a:effectLst/>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FD12A2F6-B842-01AB-116C-81AD563EC4C4}"/>
              </a:ext>
            </a:extLst>
          </p:cNvPr>
          <p:cNvSpPr txBox="1"/>
          <p:nvPr/>
        </p:nvSpPr>
        <p:spPr>
          <a:xfrm>
            <a:off x="6384610" y="2571750"/>
            <a:ext cx="2130552" cy="1615827"/>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Растегаева Елизавета Сергеевна </a:t>
            </a:r>
          </a:p>
          <a:p>
            <a:pPr algn="ctr"/>
            <a:br>
              <a:rPr lang="ru-RU" sz="1100" dirty="0">
                <a:solidFill>
                  <a:schemeClr val="tx1"/>
                </a:solidFill>
                <a:effectLst/>
                <a:latin typeface="Times New Roman" panose="02020603050405020304" pitchFamily="18" charset="0"/>
                <a:cs typeface="Times New Roman" panose="02020603050405020304" pitchFamily="18" charset="0"/>
              </a:rPr>
            </a:b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Тестировщик</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 </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Ручное тестирование</a:t>
            </a:r>
          </a:p>
          <a:p>
            <a:pPr algn="ctr"/>
            <a:r>
              <a:rPr lang="ru-RU" sz="1100" dirty="0">
                <a:solidFill>
                  <a:schemeClr val="tx1"/>
                </a:solidFill>
                <a:effectLst/>
                <a:latin typeface="Times New Roman" panose="02020603050405020304" pitchFamily="18" charset="0"/>
                <a:cs typeface="Times New Roman" panose="02020603050405020304" pitchFamily="18" charset="0"/>
              </a:rPr>
              <a:t>Цифровые кафедры: управление </a:t>
            </a:r>
            <a:r>
              <a:rPr lang="en" sz="1100">
                <a:solidFill>
                  <a:schemeClr val="tx1"/>
                </a:solidFill>
                <a:effectLst/>
                <a:latin typeface="Times New Roman" panose="02020603050405020304" pitchFamily="18" charset="0"/>
                <a:cs typeface="Times New Roman" panose="02020603050405020304" pitchFamily="18" charset="0"/>
              </a:rPr>
              <a:t>IT-</a:t>
            </a:r>
            <a:r>
              <a:rPr lang="ru-RU" sz="1100" dirty="0">
                <a:solidFill>
                  <a:schemeClr val="tx1"/>
                </a:solidFill>
                <a:effectLst/>
                <a:latin typeface="Times New Roman" panose="02020603050405020304" pitchFamily="18" charset="0"/>
                <a:cs typeface="Times New Roman" panose="02020603050405020304" pitchFamily="18" charset="0"/>
              </a:rPr>
              <a:t>проектами</a:t>
            </a:r>
          </a:p>
        </p:txBody>
      </p:sp>
    </p:spTree>
    <p:extLst>
      <p:ext uri="{BB962C8B-B14F-4D97-AF65-F5344CB8AC3E}">
        <p14:creationId xmlns:p14="http://schemas.microsoft.com/office/powerpoint/2010/main" val="3932383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Изображение выглядит как Человеческое лицо, человек, бровь, Лоб&#10;&#10;Контент, сгенерированный ИИ, может содержать ошибки.">
            <a:extLst>
              <a:ext uri="{FF2B5EF4-FFF2-40B4-BE49-F238E27FC236}">
                <a16:creationId xmlns:a16="http://schemas.microsoft.com/office/drawing/2014/main" id="{866CA5C9-755A-9668-3E76-032674719150}"/>
              </a:ext>
            </a:extLst>
          </p:cNvPr>
          <p:cNvPicPr>
            <a:picLocks noChangeAspect="1"/>
          </p:cNvPicPr>
          <p:nvPr/>
        </p:nvPicPr>
        <p:blipFill>
          <a:blip r:embed="rId2"/>
          <a:stretch>
            <a:fillRect/>
          </a:stretch>
        </p:blipFill>
        <p:spPr>
          <a:xfrm>
            <a:off x="1473201" y="358069"/>
            <a:ext cx="1714500" cy="2213681"/>
          </a:xfrm>
          <a:prstGeom prst="rect">
            <a:avLst/>
          </a:prstGeom>
        </p:spPr>
      </p:pic>
      <p:pic>
        <p:nvPicPr>
          <p:cNvPr id="7" name="Рисунок 6" descr="Изображение выглядит как на открытом воздухе, одежда, облако, небо&#10;&#10;Контент, сгенерированный ИИ, может содержать ошибки.">
            <a:extLst>
              <a:ext uri="{FF2B5EF4-FFF2-40B4-BE49-F238E27FC236}">
                <a16:creationId xmlns:a16="http://schemas.microsoft.com/office/drawing/2014/main" id="{BB147A82-AD1D-2424-FF3D-E67CB96A0A16}"/>
              </a:ext>
            </a:extLst>
          </p:cNvPr>
          <p:cNvPicPr>
            <a:picLocks noChangeAspect="1"/>
          </p:cNvPicPr>
          <p:nvPr/>
        </p:nvPicPr>
        <p:blipFill>
          <a:blip r:embed="rId3"/>
          <a:stretch>
            <a:fillRect/>
          </a:stretch>
        </p:blipFill>
        <p:spPr>
          <a:xfrm>
            <a:off x="5561012" y="358069"/>
            <a:ext cx="1714500" cy="2213681"/>
          </a:xfrm>
          <a:prstGeom prst="rect">
            <a:avLst/>
          </a:prstGeom>
        </p:spPr>
      </p:pic>
      <p:sp>
        <p:nvSpPr>
          <p:cNvPr id="9" name="TextBox 8">
            <a:extLst>
              <a:ext uri="{FF2B5EF4-FFF2-40B4-BE49-F238E27FC236}">
                <a16:creationId xmlns:a16="http://schemas.microsoft.com/office/drawing/2014/main" id="{42EB222D-2F0A-2859-2612-B4A653A00B3E}"/>
              </a:ext>
            </a:extLst>
          </p:cNvPr>
          <p:cNvSpPr txBox="1"/>
          <p:nvPr/>
        </p:nvSpPr>
        <p:spPr>
          <a:xfrm>
            <a:off x="1361187" y="2571750"/>
            <a:ext cx="1938528" cy="1615827"/>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Семеняк Данил Андреевич</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Тестировщик</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Ручное тестирование</a:t>
            </a:r>
          </a:p>
          <a:p>
            <a:pPr algn="ctr"/>
            <a:r>
              <a:rPr lang="en" sz="1100" dirty="0">
                <a:solidFill>
                  <a:schemeClr val="tx1"/>
                </a:solidFill>
                <a:effectLst/>
                <a:latin typeface="Times New Roman" panose="02020603050405020304" pitchFamily="18" charset="0"/>
                <a:cs typeface="Times New Roman" panose="02020603050405020304" pitchFamily="18" charset="0"/>
              </a:rPr>
              <a:t>Jivo </a:t>
            </a:r>
          </a:p>
          <a:p>
            <a:pPr algn="ctr"/>
            <a:r>
              <a:rPr lang="ru-RU" sz="1100" dirty="0">
                <a:solidFill>
                  <a:schemeClr val="tx1"/>
                </a:solidFill>
                <a:effectLst/>
                <a:latin typeface="Times New Roman" panose="02020603050405020304" pitchFamily="18" charset="0"/>
                <a:cs typeface="Times New Roman" panose="02020603050405020304" pitchFamily="18" charset="0"/>
              </a:rPr>
              <a:t>Цифровая витрина Сбер</a:t>
            </a:r>
          </a:p>
        </p:txBody>
      </p:sp>
      <p:sp>
        <p:nvSpPr>
          <p:cNvPr id="11" name="TextBox 10">
            <a:extLst>
              <a:ext uri="{FF2B5EF4-FFF2-40B4-BE49-F238E27FC236}">
                <a16:creationId xmlns:a16="http://schemas.microsoft.com/office/drawing/2014/main" id="{D3EF59CC-1A2B-49F6-EAB1-0B43EA57D3C1}"/>
              </a:ext>
            </a:extLst>
          </p:cNvPr>
          <p:cNvSpPr txBox="1"/>
          <p:nvPr/>
        </p:nvSpPr>
        <p:spPr>
          <a:xfrm>
            <a:off x="5334698" y="2571750"/>
            <a:ext cx="2167128" cy="1954381"/>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Гребещенко Кирилл Андреевич</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Разработчик </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 </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Преподаватель </a:t>
            </a:r>
            <a:r>
              <a:rPr lang="en" sz="1100">
                <a:solidFill>
                  <a:schemeClr val="tx1"/>
                </a:solidFill>
                <a:effectLst/>
                <a:latin typeface="Times New Roman" panose="02020603050405020304" pitchFamily="18" charset="0"/>
                <a:cs typeface="Times New Roman" panose="02020603050405020304" pitchFamily="18" charset="0"/>
              </a:rPr>
              <a:t>IT </a:t>
            </a:r>
            <a:r>
              <a:rPr lang="ru-RU" sz="1100" dirty="0">
                <a:solidFill>
                  <a:schemeClr val="tx1"/>
                </a:solidFill>
                <a:effectLst/>
                <a:latin typeface="Times New Roman" panose="02020603050405020304" pitchFamily="18" charset="0"/>
                <a:cs typeface="Times New Roman" panose="02020603050405020304" pitchFamily="18" charset="0"/>
              </a:rPr>
              <a:t>школы </a:t>
            </a:r>
            <a:r>
              <a:rPr lang="en" sz="1100" err="1">
                <a:solidFill>
                  <a:schemeClr val="tx1"/>
                </a:solidFill>
                <a:effectLst/>
                <a:latin typeface="Times New Roman" panose="02020603050405020304" pitchFamily="18" charset="0"/>
                <a:cs typeface="Times New Roman" panose="02020603050405020304" pitchFamily="18" charset="0"/>
              </a:rPr>
              <a:t>EasyCode</a:t>
            </a:r>
            <a:r>
              <a:rPr lang="en" sz="1100">
                <a:solidFill>
                  <a:schemeClr val="tx1"/>
                </a:solidFill>
                <a:effectLst/>
                <a:latin typeface="Times New Roman" panose="02020603050405020304" pitchFamily="18" charset="0"/>
                <a:cs typeface="Times New Roman" panose="02020603050405020304" pitchFamily="18" charset="0"/>
              </a:rPr>
              <a:t> </a:t>
            </a:r>
          </a:p>
          <a:p>
            <a:pPr algn="ctr"/>
            <a:r>
              <a:rPr lang="ru-RU" sz="1100" dirty="0">
                <a:solidFill>
                  <a:schemeClr val="tx1"/>
                </a:solidFill>
                <a:effectLst/>
                <a:latin typeface="Times New Roman" panose="02020603050405020304" pitchFamily="18" charset="0"/>
                <a:cs typeface="Times New Roman" panose="02020603050405020304" pitchFamily="18" charset="0"/>
              </a:rPr>
              <a:t>Преподаю дисциплины:</a:t>
            </a:r>
          </a:p>
          <a:p>
            <a:pPr algn="ctr"/>
            <a:r>
              <a:rPr lang="ru-RU" sz="1100" dirty="0">
                <a:solidFill>
                  <a:schemeClr val="tx1"/>
                </a:solidFill>
                <a:effectLst/>
                <a:latin typeface="Times New Roman" panose="02020603050405020304" pitchFamily="18" charset="0"/>
                <a:cs typeface="Times New Roman" panose="02020603050405020304" pitchFamily="18" charset="0"/>
              </a:rPr>
              <a:t>Разработка на </a:t>
            </a:r>
            <a:r>
              <a:rPr lang="en" sz="1100">
                <a:solidFill>
                  <a:schemeClr val="tx1"/>
                </a:solidFill>
                <a:effectLst/>
                <a:latin typeface="Times New Roman" panose="02020603050405020304" pitchFamily="18" charset="0"/>
                <a:cs typeface="Times New Roman" panose="02020603050405020304" pitchFamily="18" charset="0"/>
              </a:rPr>
              <a:t>Python </a:t>
            </a:r>
          </a:p>
          <a:p>
            <a:pPr algn="ctr"/>
            <a:r>
              <a:rPr lang="ru-RU" sz="1100" dirty="0">
                <a:solidFill>
                  <a:schemeClr val="tx1"/>
                </a:solidFill>
                <a:effectLst/>
                <a:latin typeface="Times New Roman" panose="02020603050405020304" pitchFamily="18" charset="0"/>
                <a:cs typeface="Times New Roman" panose="02020603050405020304" pitchFamily="18" charset="0"/>
              </a:rPr>
              <a:t>Разработка чат-ботов на </a:t>
            </a:r>
            <a:r>
              <a:rPr lang="en" sz="1100">
                <a:solidFill>
                  <a:schemeClr val="tx1"/>
                </a:solidFill>
                <a:effectLst/>
                <a:latin typeface="Times New Roman" panose="02020603050405020304" pitchFamily="18" charset="0"/>
                <a:cs typeface="Times New Roman" panose="02020603050405020304" pitchFamily="18" charset="0"/>
              </a:rPr>
              <a:t>Python</a:t>
            </a:r>
          </a:p>
          <a:p>
            <a:pPr algn="ctr"/>
            <a:r>
              <a:rPr lang="ru-RU" sz="1100" dirty="0">
                <a:solidFill>
                  <a:schemeClr val="tx1"/>
                </a:solidFill>
                <a:effectLst/>
                <a:latin typeface="Times New Roman" panose="02020603050405020304" pitchFamily="18" charset="0"/>
                <a:cs typeface="Times New Roman" panose="02020603050405020304" pitchFamily="18" charset="0"/>
              </a:rPr>
              <a:t>ИИ в чат-ботах</a:t>
            </a:r>
          </a:p>
        </p:txBody>
      </p:sp>
    </p:spTree>
    <p:extLst>
      <p:ext uri="{BB962C8B-B14F-4D97-AF65-F5344CB8AC3E}">
        <p14:creationId xmlns:p14="http://schemas.microsoft.com/office/powerpoint/2010/main" val="12562470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1230</Words>
  <Application>Microsoft Office PowerPoint</Application>
  <PresentationFormat>Экран (16:9)</PresentationFormat>
  <Paragraphs>131</Paragraphs>
  <Slides>11</Slides>
  <Notes>8</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Simple Light</vt:lpstr>
      <vt:lpstr>Цифровой наставник Экономического факультета ЮФУ</vt:lpstr>
      <vt:lpstr>О заказчике и задаче</vt:lpstr>
      <vt:lpstr>О пользователе заказчика</vt:lpstr>
      <vt:lpstr>Пожелания и ограничения заказчика</vt:lpstr>
      <vt:lpstr>Презентация PowerPoint</vt:lpstr>
      <vt:lpstr>Как уже решается проблема</vt:lpstr>
      <vt:lpstr>Решение</vt:lpstr>
      <vt:lpstr>Рынок</vt:lpstr>
      <vt:lpstr>Команда</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Цифровой наставник Экономического факультета ЮФУ</dc:title>
  <dc:creator>gordi</dc:creator>
  <cp:lastModifiedBy>Маличенко Ирина Петровна</cp:lastModifiedBy>
  <cp:revision>6</cp:revision>
  <dcterms:modified xsi:type="dcterms:W3CDTF">2025-04-18T21:43:16Z</dcterms:modified>
</cp:coreProperties>
</file>