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9" r:id="rId2"/>
    <p:sldMasterId id="2147483671" r:id="rId3"/>
  </p:sldMasterIdLst>
  <p:notesMasterIdLst>
    <p:notesMasterId r:id="rId27"/>
  </p:notesMasterIdLst>
  <p:sldIdLst>
    <p:sldId id="257" r:id="rId4"/>
    <p:sldId id="263" r:id="rId5"/>
    <p:sldId id="268" r:id="rId6"/>
    <p:sldId id="264" r:id="rId7"/>
    <p:sldId id="258" r:id="rId8"/>
    <p:sldId id="260" r:id="rId9"/>
    <p:sldId id="275" r:id="rId10"/>
    <p:sldId id="279" r:id="rId11"/>
    <p:sldId id="294" r:id="rId12"/>
    <p:sldId id="286" r:id="rId13"/>
    <p:sldId id="287" r:id="rId14"/>
    <p:sldId id="288" r:id="rId15"/>
    <p:sldId id="289" r:id="rId16"/>
    <p:sldId id="280" r:id="rId17"/>
    <p:sldId id="291" r:id="rId18"/>
    <p:sldId id="281" r:id="rId19"/>
    <p:sldId id="282" r:id="rId20"/>
    <p:sldId id="284" r:id="rId21"/>
    <p:sldId id="295" r:id="rId22"/>
    <p:sldId id="256" r:id="rId23"/>
    <p:sldId id="297" r:id="rId24"/>
    <p:sldId id="293" r:id="rId25"/>
    <p:sldId id="261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AB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891" autoAdjust="0"/>
  </p:normalViewPr>
  <p:slideViewPr>
    <p:cSldViewPr snapToGrid="0">
      <p:cViewPr varScale="1">
        <p:scale>
          <a:sx n="64" d="100"/>
          <a:sy n="64" d="100"/>
        </p:scale>
        <p:origin x="72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Состав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[Хрустящая_пастила_для_эконом_04_12_с_ценниками.xlsx]Лист2!$E$3</c:f>
              <c:strCache>
                <c:ptCount val="1"/>
                <c:pt idx="0">
                  <c:v>количество, гр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714-4A85-8393-38287A55107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714-4A85-8393-38287A55107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714-4A85-8393-38287A55107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714-4A85-8393-38287A55107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714-4A85-8393-38287A55107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9714-4A85-8393-38287A55107F}"/>
              </c:ext>
            </c:extLst>
          </c:dPt>
          <c:cat>
            <c:strRef>
              <c:f>[Хрустящая_пастила_для_эконом_04_12_с_ценниками.xlsx]Лист2!$C$4:$D$9</c:f>
              <c:strCache>
                <c:ptCount val="6"/>
                <c:pt idx="0">
                  <c:v>смородина (пюре)</c:v>
                </c:pt>
                <c:pt idx="1">
                  <c:v>яблочное пюре (антоновка)</c:v>
                </c:pt>
                <c:pt idx="2">
                  <c:v>белок</c:v>
                </c:pt>
                <c:pt idx="3">
                  <c:v>жмых льна</c:v>
                </c:pt>
                <c:pt idx="4">
                  <c:v>яблочный порошок (клетчатка)</c:v>
                </c:pt>
                <c:pt idx="5">
                  <c:v>розмарин </c:v>
                </c:pt>
              </c:strCache>
            </c:strRef>
          </c:cat>
          <c:val>
            <c:numRef>
              <c:f>[Хрустящая_пастила_для_эконом_04_12_с_ценниками.xlsx]Лист2!$E$4:$E$9</c:f>
              <c:numCache>
                <c:formatCode>General</c:formatCode>
                <c:ptCount val="6"/>
                <c:pt idx="0">
                  <c:v>150</c:v>
                </c:pt>
                <c:pt idx="1">
                  <c:v>150</c:v>
                </c:pt>
                <c:pt idx="2">
                  <c:v>36</c:v>
                </c:pt>
                <c:pt idx="3">
                  <c:v>10</c:v>
                </c:pt>
                <c:pt idx="4">
                  <c:v>3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714-4A85-8393-38287A5510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состав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[Хрустящая_пастила_для_эконом_04_12_с_ценниками.xlsx]Лист2!$E$17</c:f>
              <c:strCache>
                <c:ptCount val="1"/>
                <c:pt idx="0">
                  <c:v>количество, гр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6F4-4862-B38A-89D2BCA9D38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6F4-4862-B38A-89D2BCA9D38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6F4-4862-B38A-89D2BCA9D38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6F4-4862-B38A-89D2BCA9D38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6F4-4862-B38A-89D2BCA9D38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6F4-4862-B38A-89D2BCA9D38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A6F4-4862-B38A-89D2BCA9D389}"/>
              </c:ext>
            </c:extLst>
          </c:dPt>
          <c:cat>
            <c:strRef>
              <c:f>[Хрустящая_пастила_для_эконом_04_12_с_ценниками.xlsx]Лист2!$C$18:$D$24</c:f>
              <c:strCache>
                <c:ptCount val="7"/>
                <c:pt idx="0">
                  <c:v>яблочное пюре (антоновка)</c:v>
                </c:pt>
                <c:pt idx="1">
                  <c:v>тыква (пюре)</c:v>
                </c:pt>
                <c:pt idx="2">
                  <c:v>белок</c:v>
                </c:pt>
                <c:pt idx="3">
                  <c:v>жмых льна</c:v>
                </c:pt>
                <c:pt idx="4">
                  <c:v>имбирь (порошок)</c:v>
                </c:pt>
                <c:pt idx="5">
                  <c:v>лимон (свежий)</c:v>
                </c:pt>
                <c:pt idx="6">
                  <c:v>сироп инулина (топинамбур, цикорий)</c:v>
                </c:pt>
              </c:strCache>
            </c:strRef>
          </c:cat>
          <c:val>
            <c:numRef>
              <c:f>[Хрустящая_пастила_для_эконом_04_12_с_ценниками.xlsx]Лист2!$E$18:$E$24</c:f>
              <c:numCache>
                <c:formatCode>General</c:formatCode>
                <c:ptCount val="7"/>
                <c:pt idx="0">
                  <c:v>200</c:v>
                </c:pt>
                <c:pt idx="1">
                  <c:v>100</c:v>
                </c:pt>
                <c:pt idx="2">
                  <c:v>36</c:v>
                </c:pt>
                <c:pt idx="3">
                  <c:v>10</c:v>
                </c:pt>
                <c:pt idx="4">
                  <c:v>2</c:v>
                </c:pt>
                <c:pt idx="5">
                  <c:v>50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A6F4-4862-B38A-89D2BCA9D3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состав </a:t>
            </a:r>
          </a:p>
        </c:rich>
      </c:tx>
      <c:layout>
        <c:manualLayout>
          <c:xMode val="edge"/>
          <c:yMode val="edge"/>
          <c:x val="0.5158315649477061"/>
          <c:y val="6.5706659602769611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7818179551041256"/>
          <c:y val="9.3989060352827877E-2"/>
          <c:w val="0.57596443421698351"/>
          <c:h val="0.67281264422561793"/>
        </c:manualLayout>
      </c:layout>
      <c:pieChart>
        <c:varyColors val="1"/>
        <c:ser>
          <c:idx val="0"/>
          <c:order val="0"/>
          <c:tx>
            <c:strRef>
              <c:f>[Хрустящая_пастила_для_эконом_04_12_с_ценниками.xlsx]Лист2!$E$28</c:f>
              <c:strCache>
                <c:ptCount val="1"/>
                <c:pt idx="0">
                  <c:v>количество, гр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BF5-41CA-B7DA-910B50F18F3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BF5-41CA-B7DA-910B50F18F3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BF5-41CA-B7DA-910B50F18F3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BF5-41CA-B7DA-910B50F18F3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BF5-41CA-B7DA-910B50F18F3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BF5-41CA-B7DA-910B50F18F34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7BF5-41CA-B7DA-910B50F18F34}"/>
              </c:ext>
            </c:extLst>
          </c:dPt>
          <c:cat>
            <c:strRef>
              <c:f>[Хрустящая_пастила_для_эконом_04_12_с_ценниками.xlsx]Лист2!$D$29:$D$35</c:f>
              <c:strCache>
                <c:ptCount val="7"/>
                <c:pt idx="0">
                  <c:v>яблочное пюре (антоновка), тыква</c:v>
                </c:pt>
                <c:pt idx="1">
                  <c:v>брусника </c:v>
                </c:pt>
                <c:pt idx="2">
                  <c:v>белок</c:v>
                </c:pt>
                <c:pt idx="3">
                  <c:v>жмых льна</c:v>
                </c:pt>
                <c:pt idx="4">
                  <c:v>яблочный порошок (клетчатка)</c:v>
                </c:pt>
                <c:pt idx="5">
                  <c:v>можжевельник</c:v>
                </c:pt>
                <c:pt idx="6">
                  <c:v>сироп инулина (топинамбур, цикорий)</c:v>
                </c:pt>
              </c:strCache>
            </c:strRef>
          </c:cat>
          <c:val>
            <c:numRef>
              <c:f>[Хрустящая_пастила_для_эконом_04_12_с_ценниками.xlsx]Лист2!$E$29:$E$35</c:f>
              <c:numCache>
                <c:formatCode>General</c:formatCode>
                <c:ptCount val="7"/>
                <c:pt idx="0">
                  <c:v>200</c:v>
                </c:pt>
                <c:pt idx="1">
                  <c:v>100</c:v>
                </c:pt>
                <c:pt idx="2">
                  <c:v>36</c:v>
                </c:pt>
                <c:pt idx="3">
                  <c:v>10</c:v>
                </c:pt>
                <c:pt idx="4">
                  <c:v>3</c:v>
                </c:pt>
                <c:pt idx="5">
                  <c:v>1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BF5-41CA-B7DA-910B50F18F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состав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[Хрустящая_пастила_для_эконом_04_12_с_ценниками.xlsx]Лист2!$E$40</c:f>
              <c:strCache>
                <c:ptCount val="1"/>
                <c:pt idx="0">
                  <c:v>количество, гр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77D-41DD-AEBC-69397DCBF27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77D-41DD-AEBC-69397DCBF27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77D-41DD-AEBC-69397DCBF27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77D-41DD-AEBC-69397DCBF27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77D-41DD-AEBC-69397DCBF27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77D-41DD-AEBC-69397DCBF27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777D-41DD-AEBC-69397DCBF27B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777D-41DD-AEBC-69397DCBF27B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777D-41DD-AEBC-69397DCBF27B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777D-41DD-AEBC-69397DCBF27B}"/>
              </c:ext>
            </c:extLst>
          </c:dPt>
          <c:cat>
            <c:strRef>
              <c:f>[Хрустящая_пастила_для_эконом_04_12_с_ценниками.xlsx]Лист2!$D$41:$D$50</c:f>
              <c:strCache>
                <c:ptCount val="10"/>
                <c:pt idx="0">
                  <c:v>яблочное пюре (антоновка)</c:v>
                </c:pt>
                <c:pt idx="1">
                  <c:v>тыквенное пюре</c:v>
                </c:pt>
                <c:pt idx="2">
                  <c:v>белок</c:v>
                </c:pt>
                <c:pt idx="3">
                  <c:v>жмых льна</c:v>
                </c:pt>
                <c:pt idx="4">
                  <c:v>яблочный порошок (клетчатка)</c:v>
                </c:pt>
                <c:pt idx="5">
                  <c:v>зеленый чай </c:v>
                </c:pt>
                <c:pt idx="6">
                  <c:v>гибискус</c:v>
                </c:pt>
                <c:pt idx="7">
                  <c:v>кипрей узколистный</c:v>
                </c:pt>
                <c:pt idx="8">
                  <c:v>манго</c:v>
                </c:pt>
                <c:pt idx="9">
                  <c:v>сироп инулина (топинамбур, цикорий)</c:v>
                </c:pt>
              </c:strCache>
            </c:strRef>
          </c:cat>
          <c:val>
            <c:numRef>
              <c:f>[Хрустящая_пастила_для_эконом_04_12_с_ценниками.xlsx]Лист2!$E$41:$E$50</c:f>
              <c:numCache>
                <c:formatCode>General</c:formatCode>
                <c:ptCount val="10"/>
                <c:pt idx="0">
                  <c:v>200</c:v>
                </c:pt>
                <c:pt idx="1">
                  <c:v>100</c:v>
                </c:pt>
                <c:pt idx="2">
                  <c:v>36</c:v>
                </c:pt>
                <c:pt idx="3">
                  <c:v>10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50</c:v>
                </c:pt>
                <c:pt idx="9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777D-41DD-AEBC-69397DCBF2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</a:rPr>
              <a:t>Дегустационная оценка </a:t>
            </a:r>
          </a:p>
        </c:rich>
      </c:tx>
      <c:layout>
        <c:manualLayout>
          <c:xMode val="edge"/>
          <c:yMode val="edge"/>
          <c:x val="0.34667514302145253"/>
          <c:y val="1.05489889427183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'[Актуальность проблемы.xlsx]дегустация '!$B$3</c:f>
              <c:strCache>
                <c:ptCount val="1"/>
                <c:pt idx="0">
                  <c:v> №1 (Имбирь - Лимон)</c:v>
                </c:pt>
              </c:strCache>
            </c:strRef>
          </c:tx>
          <c:spPr>
            <a:ln w="158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'[Актуальность проблемы.xlsx]дегустация '!$C$2:$H$2</c:f>
              <c:strCache>
                <c:ptCount val="6"/>
                <c:pt idx="0">
                  <c:v>Внешний вид </c:v>
                </c:pt>
                <c:pt idx="1">
                  <c:v>Цвет </c:v>
                </c:pt>
                <c:pt idx="2">
                  <c:v>Консистенция </c:v>
                </c:pt>
                <c:pt idx="3">
                  <c:v>Запах </c:v>
                </c:pt>
                <c:pt idx="4">
                  <c:v>Вкус </c:v>
                </c:pt>
                <c:pt idx="5">
                  <c:v>Итоговая оценка</c:v>
                </c:pt>
              </c:strCache>
            </c:strRef>
          </c:cat>
          <c:val>
            <c:numRef>
              <c:f>'[Актуальность проблемы.xlsx]дегустация '!$C$3:$H$3</c:f>
              <c:numCache>
                <c:formatCode>General</c:formatCode>
                <c:ptCount val="6"/>
                <c:pt idx="0">
                  <c:v>4.8</c:v>
                </c:pt>
                <c:pt idx="1">
                  <c:v>4.7</c:v>
                </c:pt>
                <c:pt idx="2">
                  <c:v>4.9000000000000004</c:v>
                </c:pt>
                <c:pt idx="3">
                  <c:v>4.9000000000000004</c:v>
                </c:pt>
                <c:pt idx="4">
                  <c:v>4.9000000000000004</c:v>
                </c:pt>
                <c:pt idx="5">
                  <c:v>4.84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A1-4635-BABA-58CEF61DC065}"/>
            </c:ext>
          </c:extLst>
        </c:ser>
        <c:ser>
          <c:idx val="1"/>
          <c:order val="1"/>
          <c:tx>
            <c:strRef>
              <c:f>'[Актуальность проблемы.xlsx]дегустация '!$B$4</c:f>
              <c:strCache>
                <c:ptCount val="1"/>
                <c:pt idx="0">
                  <c:v>№2.«Чайноффи»</c:v>
                </c:pt>
              </c:strCache>
            </c:strRef>
          </c:tx>
          <c:spPr>
            <a:ln w="158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'[Актуальность проблемы.xlsx]дегустация '!$C$2:$H$2</c:f>
              <c:strCache>
                <c:ptCount val="6"/>
                <c:pt idx="0">
                  <c:v>Внешний вид </c:v>
                </c:pt>
                <c:pt idx="1">
                  <c:v>Цвет </c:v>
                </c:pt>
                <c:pt idx="2">
                  <c:v>Консистенция </c:v>
                </c:pt>
                <c:pt idx="3">
                  <c:v>Запах </c:v>
                </c:pt>
                <c:pt idx="4">
                  <c:v>Вкус </c:v>
                </c:pt>
                <c:pt idx="5">
                  <c:v>Итоговая оценка</c:v>
                </c:pt>
              </c:strCache>
            </c:strRef>
          </c:cat>
          <c:val>
            <c:numRef>
              <c:f>'[Актуальность проблемы.xlsx]дегустация '!$C$4:$H$4</c:f>
              <c:numCache>
                <c:formatCode>General</c:formatCode>
                <c:ptCount val="6"/>
                <c:pt idx="0">
                  <c:v>4.4000000000000004</c:v>
                </c:pt>
                <c:pt idx="1">
                  <c:v>4.5</c:v>
                </c:pt>
                <c:pt idx="2">
                  <c:v>4.3</c:v>
                </c:pt>
                <c:pt idx="3">
                  <c:v>4.4000000000000004</c:v>
                </c:pt>
                <c:pt idx="4">
                  <c:v>4.5999999999999996</c:v>
                </c:pt>
                <c:pt idx="5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A1-4635-BABA-58CEF61DC065}"/>
            </c:ext>
          </c:extLst>
        </c:ser>
        <c:ser>
          <c:idx val="2"/>
          <c:order val="2"/>
          <c:tx>
            <c:strRef>
              <c:f>'[Актуальность проблемы.xlsx]дегустация '!$B$5</c:f>
              <c:strCache>
                <c:ptCount val="1"/>
                <c:pt idx="0">
                  <c:v>№3 (Смородина – Розмарин)</c:v>
                </c:pt>
              </c:strCache>
            </c:strRef>
          </c:tx>
          <c:spPr>
            <a:ln w="158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'[Актуальность проблемы.xlsx]дегустация '!$C$2:$H$2</c:f>
              <c:strCache>
                <c:ptCount val="6"/>
                <c:pt idx="0">
                  <c:v>Внешний вид </c:v>
                </c:pt>
                <c:pt idx="1">
                  <c:v>Цвет </c:v>
                </c:pt>
                <c:pt idx="2">
                  <c:v>Консистенция </c:v>
                </c:pt>
                <c:pt idx="3">
                  <c:v>Запах </c:v>
                </c:pt>
                <c:pt idx="4">
                  <c:v>Вкус </c:v>
                </c:pt>
                <c:pt idx="5">
                  <c:v>Итоговая оценка</c:v>
                </c:pt>
              </c:strCache>
            </c:strRef>
          </c:cat>
          <c:val>
            <c:numRef>
              <c:f>'[Актуальность проблемы.xlsx]дегустация '!$C$5:$H$5</c:f>
              <c:numCache>
                <c:formatCode>General</c:formatCode>
                <c:ptCount val="6"/>
                <c:pt idx="0">
                  <c:v>4.5999999999999996</c:v>
                </c:pt>
                <c:pt idx="1">
                  <c:v>4.9000000000000004</c:v>
                </c:pt>
                <c:pt idx="2">
                  <c:v>4.8</c:v>
                </c:pt>
                <c:pt idx="3">
                  <c:v>4.8</c:v>
                </c:pt>
                <c:pt idx="4">
                  <c:v>4.8</c:v>
                </c:pt>
                <c:pt idx="5">
                  <c:v>4.78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A1-4635-BABA-58CEF61DC065}"/>
            </c:ext>
          </c:extLst>
        </c:ser>
        <c:ser>
          <c:idx val="3"/>
          <c:order val="3"/>
          <c:tx>
            <c:strRef>
              <c:f>'[Актуальность проблемы.xlsx]дегустация '!$B$6</c:f>
              <c:strCache>
                <c:ptCount val="1"/>
                <c:pt idx="0">
                  <c:v>№4 (Брусника – Можжевельник)</c:v>
                </c:pt>
              </c:strCache>
            </c:strRef>
          </c:tx>
          <c:spPr>
            <a:ln w="158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'[Актуальность проблемы.xlsx]дегустация '!$C$2:$H$2</c:f>
              <c:strCache>
                <c:ptCount val="6"/>
                <c:pt idx="0">
                  <c:v>Внешний вид </c:v>
                </c:pt>
                <c:pt idx="1">
                  <c:v>Цвет </c:v>
                </c:pt>
                <c:pt idx="2">
                  <c:v>Консистенция </c:v>
                </c:pt>
                <c:pt idx="3">
                  <c:v>Запах </c:v>
                </c:pt>
                <c:pt idx="4">
                  <c:v>Вкус </c:v>
                </c:pt>
                <c:pt idx="5">
                  <c:v>Итоговая оценка</c:v>
                </c:pt>
              </c:strCache>
            </c:strRef>
          </c:cat>
          <c:val>
            <c:numRef>
              <c:f>'[Актуальность проблемы.xlsx]дегустация '!$C$6:$H$6</c:f>
              <c:numCache>
                <c:formatCode>General</c:formatCode>
                <c:ptCount val="6"/>
                <c:pt idx="0">
                  <c:v>4.7</c:v>
                </c:pt>
                <c:pt idx="1">
                  <c:v>4.8</c:v>
                </c:pt>
                <c:pt idx="2">
                  <c:v>4.8</c:v>
                </c:pt>
                <c:pt idx="3">
                  <c:v>4.5999999999999996</c:v>
                </c:pt>
                <c:pt idx="4">
                  <c:v>4.5</c:v>
                </c:pt>
                <c:pt idx="5">
                  <c:v>4.68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9A1-4635-BABA-58CEF61DC0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85311632"/>
        <c:axId val="585313928"/>
      </c:radarChart>
      <c:catAx>
        <c:axId val="585311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85313928"/>
        <c:crosses val="autoZero"/>
        <c:auto val="1"/>
        <c:lblAlgn val="ctr"/>
        <c:lblOffset val="100"/>
        <c:noMultiLvlLbl val="0"/>
      </c:catAx>
      <c:valAx>
        <c:axId val="585313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85311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0A36EA-5312-4B96-A9E0-14A5242C653F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F788E-AB90-4F5C-92FA-AEEE5F9224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363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FF0000"/>
                </a:solidFill>
              </a:rPr>
              <a:t> ЧИТАТЬ</a:t>
            </a:r>
            <a:r>
              <a:rPr lang="ru-RU" dirty="0"/>
              <a:t>:  </a:t>
            </a:r>
            <a:r>
              <a:rPr lang="en-US" sz="1200" b="0" dirty="0">
                <a:solidFill>
                  <a:srgbClr val="000000"/>
                </a:solidFill>
                <a:latin typeface="Arial Black" panose="020B0A04020102020204" pitchFamily="34" charset="0"/>
              </a:rPr>
              <a:t>АНАЛИЗ СИТУАЦИИ В РОССИИ ЗА ПОСЛЕДНИЕ ГОДЫ СВИДЕТЕЛЬСТВУЕТ О ТОМ, ЧТО:</a:t>
            </a:r>
            <a:r>
              <a:rPr lang="ru-RU" sz="1200" b="0" dirty="0">
                <a:solidFill>
                  <a:srgbClr val="000000"/>
                </a:solidFill>
                <a:latin typeface="Arial Black" panose="020B0A04020102020204" pitchFamily="34" charset="0"/>
              </a:rPr>
              <a:t> больше</a:t>
            </a:r>
            <a:r>
              <a:rPr lang="ru-RU" sz="1200" b="0" baseline="0" dirty="0">
                <a:solidFill>
                  <a:srgbClr val="000000"/>
                </a:solidFill>
                <a:latin typeface="Arial Black" panose="020B0A04020102020204" pitchFamily="34" charset="0"/>
              </a:rPr>
              <a:t> половины россиян страдает от </a:t>
            </a:r>
            <a:r>
              <a:rPr lang="ru-RU" b="0" dirty="0">
                <a:latin typeface="Roboto"/>
                <a:ea typeface="Roboto" panose="02000000000000000000" pitchFamily="2" charset="0"/>
                <a:cs typeface="Roboto" panose="02000000000000000000" pitchFamily="2" charset="0"/>
              </a:rPr>
              <a:t>и</a:t>
            </a:r>
            <a:r>
              <a:rPr lang="en-US" b="0" dirty="0" err="1">
                <a:latin typeface="Roboto"/>
              </a:rPr>
              <a:t>збыточного</a:t>
            </a:r>
            <a:r>
              <a:rPr lang="en-US" b="0" dirty="0">
                <a:latin typeface="Roboto"/>
              </a:rPr>
              <a:t> </a:t>
            </a:r>
            <a:r>
              <a:rPr lang="en-US" b="0" dirty="0" err="1">
                <a:latin typeface="Roboto"/>
              </a:rPr>
              <a:t>употребления</a:t>
            </a:r>
            <a:r>
              <a:rPr lang="ru-RU" b="0" dirty="0">
                <a:latin typeface="Roboto"/>
              </a:rPr>
              <a:t> </a:t>
            </a:r>
            <a:r>
              <a:rPr lang="en-US" b="0" dirty="0" err="1">
                <a:latin typeface="Roboto Bold"/>
              </a:rPr>
              <a:t>сахара</a:t>
            </a:r>
            <a:r>
              <a:rPr lang="en-US" b="0" dirty="0">
                <a:latin typeface="Roboto Bold"/>
              </a:rPr>
              <a:t> </a:t>
            </a:r>
            <a:r>
              <a:rPr lang="ru-RU" b="0" dirty="0">
                <a:latin typeface="Roboto Bold"/>
              </a:rPr>
              <a:t>и</a:t>
            </a:r>
            <a:r>
              <a:rPr lang="en-US" b="0" dirty="0">
                <a:latin typeface="Roboto Bold"/>
              </a:rPr>
              <a:t> </a:t>
            </a:r>
            <a:r>
              <a:rPr lang="en-US" b="0" dirty="0" err="1">
                <a:latin typeface="Roboto Bold"/>
              </a:rPr>
              <a:t>глютен-содержащих</a:t>
            </a:r>
            <a:r>
              <a:rPr lang="ru-RU" b="0" dirty="0">
                <a:latin typeface="Roboto Bold"/>
              </a:rPr>
              <a:t> </a:t>
            </a:r>
            <a:r>
              <a:rPr lang="en-US" b="0" dirty="0" err="1">
                <a:latin typeface="Roboto Bold"/>
              </a:rPr>
              <a:t>продуктов</a:t>
            </a:r>
            <a:r>
              <a:rPr lang="ru-RU" b="0" dirty="0">
                <a:latin typeface="Roboto Bold"/>
              </a:rPr>
              <a:t>, нехватки витаминов, минералов и пищевых</a:t>
            </a:r>
            <a:r>
              <a:rPr lang="ru-RU" b="0" baseline="0" dirty="0">
                <a:latin typeface="Roboto Bold"/>
              </a:rPr>
              <a:t> волокон, от дефицита </a:t>
            </a:r>
            <a:r>
              <a:rPr lang="ru-RU" b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полезных жирных кислот и белка в рационе.</a:t>
            </a:r>
            <a:r>
              <a:rPr lang="ru-RU" sz="1200" b="0" baseline="0" dirty="0">
                <a:solidFill>
                  <a:srgbClr val="000000"/>
                </a:solidFill>
                <a:latin typeface="Arial Black" panose="020B0A04020102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 результате постоянного дефицита развиваются такие заболевания, как: анемия, белковая недостаточность, сердечно-сосудистые заболевания, болезни эндокринной системы, расстройства питания, нарушения веществ. А регулярное употребление сахара приводит к диабету и распространению патогенной микрофлоры в ЖКТ.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По данным федеральной службы</a:t>
            </a:r>
            <a:r>
              <a:rPr lang="ru-RU" baseline="0" dirty="0"/>
              <a:t> государственной статистики самыми распространенными заболеваниями в России являются: 1 место- сердечно-сосудистые, 2 место – онкологические, 3 место болезни эндокринной </a:t>
            </a:r>
            <a:r>
              <a:rPr lang="ru-RU" baseline="0" dirty="0" err="1"/>
              <a:t>сист</a:t>
            </a:r>
            <a:r>
              <a:rPr lang="ru-RU" baseline="0" dirty="0"/>
              <a:t>., </a:t>
            </a:r>
            <a:r>
              <a:rPr lang="ru-RU" sz="1200" dirty="0"/>
              <a:t>расстройства питания, нарушения обмена веществ.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baseline="0" dirty="0"/>
              <a:t> 1 МИНУТА.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r>
              <a:rPr lang="ru-RU" b="1" dirty="0">
                <a:solidFill>
                  <a:srgbClr val="FF0000"/>
                </a:solidFill>
              </a:rPr>
              <a:t>НЕ</a:t>
            </a:r>
            <a:r>
              <a:rPr lang="ru-RU" b="1" baseline="0" dirty="0">
                <a:solidFill>
                  <a:srgbClr val="FF0000"/>
                </a:solidFill>
              </a:rPr>
              <a:t> ЧИТАТЬ</a:t>
            </a:r>
            <a:r>
              <a:rPr lang="ru-RU" b="1" dirty="0">
                <a:solidFill>
                  <a:srgbClr val="FF0000"/>
                </a:solidFill>
              </a:rPr>
              <a:t> </a:t>
            </a:r>
          </a:p>
          <a:p>
            <a:r>
              <a:rPr lang="ru-RU" dirty="0"/>
              <a:t>В последние пять лет наиболее распространёнными заболеваниями, оказывающими значительное влияние на глобальное здоровье, являются:</a:t>
            </a:r>
          </a:p>
          <a:p>
            <a:r>
              <a:rPr lang="ru-RU" dirty="0"/>
              <a:t> 1. </a:t>
            </a:r>
            <a:r>
              <a:rPr lang="ru-RU" b="1" dirty="0"/>
              <a:t>Сердечно-сосудистые заболевания:</a:t>
            </a:r>
          </a:p>
          <a:p>
            <a:r>
              <a:rPr lang="ru-RU" dirty="0"/>
              <a:t> • Ишемическая болезнь сердца: ведущая причина смертности, на которую приходится 16% всех случаев смерти в мире.</a:t>
            </a:r>
          </a:p>
          <a:p>
            <a:r>
              <a:rPr lang="ru-RU" dirty="0"/>
              <a:t> • Инсульт: вторая по распространённости причина смерти, составляющая около 11% от общего числа смертей.</a:t>
            </a:r>
          </a:p>
          <a:p>
            <a:r>
              <a:rPr lang="ru-RU" dirty="0"/>
              <a:t> 2. </a:t>
            </a:r>
            <a:r>
              <a:rPr lang="ru-RU" b="1" dirty="0"/>
              <a:t>Хронические респираторные заболевания:</a:t>
            </a:r>
          </a:p>
          <a:p>
            <a:r>
              <a:rPr lang="ru-RU" dirty="0"/>
              <a:t> • Хроническая </a:t>
            </a:r>
            <a:r>
              <a:rPr lang="ru-RU" dirty="0" err="1"/>
              <a:t>обструктивная</a:t>
            </a:r>
            <a:r>
              <a:rPr lang="ru-RU" dirty="0"/>
              <a:t> болезнь лёгких (ХОБЛ): третья ведущая причина смертности, на которую приходится приблизительно 6% от общего числа смертей.</a:t>
            </a:r>
          </a:p>
          <a:p>
            <a:r>
              <a:rPr lang="ru-RU" dirty="0"/>
              <a:t> • Инфекции нижних дыхательных путей: остаются значимой причиной смертности, особенно в странах с низким и средним уровнем дохода.</a:t>
            </a:r>
          </a:p>
          <a:p>
            <a:r>
              <a:rPr lang="ru-RU" dirty="0"/>
              <a:t> 3. </a:t>
            </a:r>
            <a:r>
              <a:rPr lang="ru-RU" b="1" dirty="0"/>
              <a:t>Онкологические заболевания:</a:t>
            </a:r>
          </a:p>
          <a:p>
            <a:r>
              <a:rPr lang="ru-RU" dirty="0"/>
              <a:t> • Рак трахеи, бронхов и лёгких: значительный рост смертности, с 1,2 млн случаев в 2000 году до 1,8 млн в 2019 году.</a:t>
            </a:r>
          </a:p>
          <a:p>
            <a:r>
              <a:rPr lang="ru-RU" dirty="0"/>
              <a:t> 4. </a:t>
            </a:r>
            <a:r>
              <a:rPr lang="ru-RU" b="1" dirty="0" err="1"/>
              <a:t>Нейродегенеративные</a:t>
            </a:r>
            <a:r>
              <a:rPr lang="ru-RU" b="1" dirty="0"/>
              <a:t> заболевания:</a:t>
            </a:r>
          </a:p>
          <a:p>
            <a:r>
              <a:rPr lang="ru-RU" dirty="0"/>
              <a:t> • Болезнь Альцгеймера и другие формы деменции: седьмая по распространённости причина смерти в 2019 году, причём 65% случаев смерти от этих заболеваний приходятся на женщин.</a:t>
            </a:r>
          </a:p>
          <a:p>
            <a:r>
              <a:rPr lang="ru-RU" dirty="0"/>
              <a:t> 5. </a:t>
            </a:r>
            <a:r>
              <a:rPr lang="ru-RU" b="1" dirty="0"/>
              <a:t>Инфекционные заболевания</a:t>
            </a:r>
            <a:r>
              <a:rPr lang="ru-RU" dirty="0"/>
              <a:t>:</a:t>
            </a:r>
          </a:p>
          <a:p>
            <a:r>
              <a:rPr lang="ru-RU" dirty="0"/>
              <a:t> • Кишечные инфекции: хотя смертность снизилась с 2,6 млн случаев в 2000 году до 1,5 млн в 2019 году, они остаются значимой проблемой.</a:t>
            </a:r>
          </a:p>
          <a:p>
            <a:r>
              <a:rPr lang="ru-RU" dirty="0"/>
              <a:t> • Туберкулёз: несмотря на снижение смертности на 30% с 2000 года, остаётся одной из ведущих причин смерти в некоторых регионах.</a:t>
            </a:r>
          </a:p>
          <a:p>
            <a:r>
              <a:rPr lang="ru-RU" dirty="0"/>
              <a:t> • ВИЧ/СПИД: переместился с 8-й позиции в 2000 году на 19-ю в 2019 году, отражая успехи в профилактике и лечении.</a:t>
            </a:r>
          </a:p>
          <a:p>
            <a:r>
              <a:rPr lang="ru-RU" dirty="0"/>
              <a:t> 6. </a:t>
            </a:r>
            <a:r>
              <a:rPr lang="ru-RU" b="1" dirty="0"/>
              <a:t>Диабет:</a:t>
            </a:r>
          </a:p>
          <a:p>
            <a:r>
              <a:rPr lang="ru-RU" dirty="0"/>
              <a:t> • Смертность от диабета возросла на 70% с 2000 по 2019 годы, причём 80% этого роста приходится на мужчин.</a:t>
            </a:r>
          </a:p>
          <a:p>
            <a:r>
              <a:rPr lang="ru-RU" dirty="0"/>
              <a:t> 7. </a:t>
            </a:r>
            <a:r>
              <a:rPr lang="ru-RU" b="1" dirty="0"/>
              <a:t>Пандемия COVID-19:</a:t>
            </a:r>
          </a:p>
          <a:p>
            <a:r>
              <a:rPr lang="ru-RU" dirty="0"/>
              <a:t> • С момента появления в 2019 году COVID-19 быстро вошёл в число основных причин смерти, обнажив недостатки систем здравоохранения и вызвав значительное сокращение средней продолжительности жизни в мире.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1F788E-AB90-4F5C-92FA-AEEE5F92240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572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/>
              <a:t>30 секунд. – </a:t>
            </a:r>
            <a:r>
              <a:rPr lang="ru-RU" b="0" dirty="0"/>
              <a:t>читать</a:t>
            </a:r>
            <a:r>
              <a:rPr lang="ru-RU" b="0" baseline="0" dirty="0"/>
              <a:t> со слайда.</a:t>
            </a:r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F788E-AB90-4F5C-92FA-AEEE5F92240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894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Целевая аудитория для</a:t>
            </a:r>
            <a:r>
              <a:rPr lang="ru-RU" baseline="0" dirty="0"/>
              <a:t> которой мы разрабатывали рецептуры продукта, это</a:t>
            </a:r>
          </a:p>
          <a:p>
            <a:pPr marL="0" indent="0">
              <a:buNone/>
            </a:pPr>
            <a:r>
              <a:rPr lang="ru-RU" baseline="0" dirty="0"/>
              <a:t> </a:t>
            </a:r>
            <a:r>
              <a:rPr lang="ru-RU" sz="1200" b="1" dirty="0"/>
              <a:t>Молодые люди (18-35 лет): </a:t>
            </a:r>
            <a:r>
              <a:rPr lang="ru-RU" sz="1200" dirty="0"/>
              <a:t>активные, интересующиеся</a:t>
            </a:r>
          </a:p>
          <a:p>
            <a:pPr marL="0" indent="0">
              <a:buNone/>
            </a:pPr>
            <a:r>
              <a:rPr lang="ru-RU" sz="1200" dirty="0"/>
              <a:t>здоровым образом жизни, следят за трендами в питании.</a:t>
            </a:r>
          </a:p>
          <a:p>
            <a:pPr marL="0" indent="0">
              <a:buNone/>
            </a:pPr>
            <a:r>
              <a:rPr lang="ru-RU" sz="1200" b="1" dirty="0"/>
              <a:t>Взрослые (35-55 лет): </a:t>
            </a:r>
            <a:r>
              <a:rPr lang="ru-RU" sz="1200" dirty="0"/>
              <a:t>заботящиеся о своем здоровье, ищут</a:t>
            </a:r>
          </a:p>
          <a:p>
            <a:pPr marL="0" indent="0">
              <a:buNone/>
            </a:pPr>
            <a:r>
              <a:rPr lang="ru-RU" sz="1200" dirty="0"/>
              <a:t>натуральные и полезные продукты, предпочитают</a:t>
            </a:r>
          </a:p>
          <a:p>
            <a:pPr marL="0" indent="0">
              <a:buNone/>
            </a:pPr>
            <a:r>
              <a:rPr lang="ru-RU" sz="1200" dirty="0"/>
              <a:t>качественную еду и напитки.</a:t>
            </a:r>
          </a:p>
          <a:p>
            <a:pPr marL="0" indent="0">
              <a:buNone/>
            </a:pPr>
            <a:r>
              <a:rPr lang="ru-RU" sz="1200" b="1" dirty="0"/>
              <a:t>Семьи с детьми</a:t>
            </a:r>
            <a:r>
              <a:rPr lang="ru-RU" sz="1200" dirty="0"/>
              <a:t>: ищут здоровые альтернативы традиционным сладостям,</a:t>
            </a:r>
          </a:p>
          <a:p>
            <a:pPr marL="0" indent="0">
              <a:buNone/>
            </a:pPr>
            <a:r>
              <a:rPr lang="ru-RU" sz="1200" dirty="0"/>
              <a:t> ценят натуральный состав продуктов.</a:t>
            </a:r>
          </a:p>
          <a:p>
            <a:pPr marL="0" indent="0">
              <a:buNone/>
            </a:pPr>
            <a:r>
              <a:rPr lang="ru-RU" sz="1200" b="1" dirty="0"/>
              <a:t>30 секунд.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1F788E-AB90-4F5C-92FA-AEEE5F92240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660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/>
              <a:t>30 секунд. – читать со слайда.</a:t>
            </a:r>
          </a:p>
          <a:p>
            <a:pPr algn="just">
              <a:lnSpc>
                <a:spcPct val="10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Разработка технологии производства пастильных изделий с повышенной пищевой ценностью и пониженным содержанием сахара. </a:t>
            </a:r>
          </a:p>
          <a:p>
            <a:pPr algn="just">
              <a:lnSpc>
                <a:spcPct val="10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Которые бы частично восполняли потребность в </a:t>
            </a:r>
            <a:r>
              <a:rPr lang="ru-RU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витаминах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минералах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и оказывали бы 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поддерживающее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тонизирующее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антиоксидантное  действие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,  являлись бы перекусом.</a:t>
            </a:r>
          </a:p>
          <a:p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1F788E-AB90-4F5C-92FA-AEEE5F92240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321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/>
              <a:t>30 секунд. Читать со слайда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 зависимости от студнеобразующей основы, формирующей пастильные изделия, они подразделяются на следующие </a:t>
            </a:r>
            <a:r>
              <a:rPr lang="ru-RU" b="1" dirty="0"/>
              <a:t>виды:</a:t>
            </a:r>
            <a:r>
              <a:rPr lang="ru-RU" dirty="0"/>
              <a:t> </a:t>
            </a:r>
            <a:r>
              <a:rPr lang="ru-RU" i="1" u="sng" dirty="0"/>
              <a:t>клеевая</a:t>
            </a:r>
            <a:r>
              <a:rPr lang="ru-RU" dirty="0"/>
              <a:t>, где пюре из фруктов взбивается, для закрепления пенообразной и мелкопористой консистенции в него добавляют специальный «клей» в виде </a:t>
            </a:r>
            <a:r>
              <a:rPr lang="ru-RU" dirty="0" err="1"/>
              <a:t>агаро</a:t>
            </a:r>
            <a:r>
              <a:rPr lang="ru-RU" dirty="0"/>
              <a:t>-</a:t>
            </a:r>
            <a:r>
              <a:rPr lang="ru-RU" dirty="0" err="1"/>
              <a:t>сахаро</a:t>
            </a:r>
            <a:r>
              <a:rPr lang="ru-RU" dirty="0"/>
              <a:t>-паточного сиропа; </a:t>
            </a:r>
            <a:r>
              <a:rPr lang="ru-RU" i="1" u="sng" dirty="0"/>
              <a:t>заварная</a:t>
            </a:r>
            <a:r>
              <a:rPr lang="ru-RU" dirty="0"/>
              <a:t> – приготавливается с использованием мармеладной массы; </a:t>
            </a:r>
            <a:r>
              <a:rPr lang="ru-RU" i="1" u="sng" dirty="0" err="1"/>
              <a:t>бесклеевая</a:t>
            </a:r>
            <a:r>
              <a:rPr lang="ru-RU" i="1" u="sng" dirty="0"/>
              <a:t> </a:t>
            </a:r>
            <a:r>
              <a:rPr lang="ru-RU" i="1" dirty="0"/>
              <a:t>–</a:t>
            </a:r>
            <a:r>
              <a:rPr lang="ru-RU" dirty="0"/>
              <a:t> делается из фруктового пюре и взбитых белков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1F788E-AB90-4F5C-92FA-AEEE5F92240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4387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1" dirty="0"/>
              <a:t>Только В2С – читать 2 вида сценария (30</a:t>
            </a:r>
            <a:r>
              <a:rPr lang="ru-RU" b="1" baseline="0" dirty="0"/>
              <a:t> сек.)</a:t>
            </a:r>
            <a:endParaRPr lang="ru-RU"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ru-RU"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1" dirty="0"/>
              <a:t>2. B2C (</a:t>
            </a:r>
            <a:r>
              <a:rPr lang="ru-RU" b="1" dirty="0" err="1"/>
              <a:t>Business-to-Consumer</a:t>
            </a:r>
            <a:r>
              <a:rPr lang="ru-RU" b="1" dirty="0"/>
              <a:t>)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ru-RU"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1" dirty="0"/>
              <a:t>Сценарий 1: Покупка через интернет-магазин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ru-RU"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1" dirty="0"/>
              <a:t> 1. Выбор продукта на сайте: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1" dirty="0"/>
              <a:t>Покупатель заходит на сайт производителя, изучает ассортимент (разные вкусы пастилы, упаковки).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1" dirty="0"/>
              <a:t> 2. Оформление заказа: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1" dirty="0"/>
              <a:t> • Покупатель выбирает нужное количество упаковок.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1" dirty="0"/>
              <a:t> • Вводит данные для доставки и оплаты (карта, электронные кошельки).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1" dirty="0"/>
              <a:t> 3. Оплата: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1" dirty="0"/>
              <a:t>Производится онлайн-оплата через защищённый платёжный шлюз.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1" dirty="0"/>
              <a:t> 4. Получение товара: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1" dirty="0"/>
              <a:t>Доставка курьером, почтой или в пункт самовывоза. Покупатель получает пастилу в удобной упаковке.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ru-RU"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1" dirty="0"/>
              <a:t>Сценарий 2: Покупка в магазине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ru-RU"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1" dirty="0"/>
              <a:t> 1. Поиск продукта в торговой точке: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1" dirty="0"/>
              <a:t>Покупатель видит хрустящую пастилу на полке магазина здорового питания или супермаркета. Привлекает внимание упаковка и надписи о пользе продукта.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1" dirty="0"/>
              <a:t> 2. Изучение информации: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1" dirty="0"/>
              <a:t>Клиент читает состав, полезные свойства и выбирает понравившийся вкус.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1" dirty="0"/>
              <a:t> 3. Покупка: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1" dirty="0"/>
              <a:t>Клиент добавляет продукт в корзину и оплачивает на кассе.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1" dirty="0"/>
              <a:t> 4. Употребление продукта: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1" dirty="0"/>
              <a:t>Покупатель использует пастилу как перекус дома, в офисе или в дороге.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ru-RU"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1" u="sng" dirty="0"/>
              <a:t>Для справки: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Пользовательский сценарий покупки хрустящей пастилы: B2B и B2C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1. B2B (</a:t>
            </a:r>
            <a:r>
              <a:rPr lang="ru-RU" b="0" dirty="0" err="1"/>
              <a:t>Business-to-Business</a:t>
            </a:r>
            <a:r>
              <a:rPr lang="ru-RU" b="0" dirty="0"/>
              <a:t>)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ru-RU"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Сценарий 1: Оптовая покупка пастилы для розничной продажи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ru-RU"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 1. Контактирование поставщика: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Ритейлер (магазин здорового питания, кафе, фитнес-клуб) связывается с производителем через сайт, электронную почту или по телефону.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 2. Запрос коммерческого предложения: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Клиент интересуется ассортиментом, ценами, условиями поставки (минимальный заказ, скидки, логистика).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 3. Обсуждение условий сотрудничества: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 • Уточняются детали (доставка, оплата, срок выполнения заказа).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 • Ритейлер запрашивает сертификаты качества продукции.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 4. Заключение договора: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Оформляется договор на поставку пастилы с описанием всех условий (объём партии, частота поставок, ответственность сторон).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 5. Доставка продукции: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Производитель организует доставку в согласованные сроки. Продукция поступает на склад клиента.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 6. Продажа в рознице: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 • Пастила продаётся в магазине или кафе.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 • Ритейлер может организовать промоакции, дегустации для покупателей.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ru-RU"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Сценарий 2: Поставка корпоративным клиентам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ru-RU"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 1. Запрос от компании: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Корпоративный клиент (например, фитнес-центр, бизнес-центр) запрашивает предложение на регулярные поставки пастилы для сотрудников или клиентов.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 2. Разработка индивидуального предложения: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Производитель предлагает адаптированные упаковки (корпоративный брендинг) и обсуждает скидки за регулярные заказы.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 3. Оформление заказа: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Клиент размещает заказ на определённый объём продукции, указывая частоту поставок.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 4. Доставка: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Поставщик организует логистику, включая прямую доставку в офис или точки продажи клиента.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ru-RU"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Различия между B2B и B2C: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ru-RU"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Параметр B2B B2C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Объём покупки Крупный (партии от 10–50 кг) Небольшой (1–10 упаковок)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Канал продаж Прямые контракты, переговоры Интернет-магазин, розничная точка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Цель Перепродажа или использование в бизнес-целях Личное потребление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Ценовая политика Оптовые цены, скидки за объём Розничная цена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Сроки сотрудничества Долгосрочные контракты Разовые или повторные покупки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ru-RU"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0" dirty="0"/>
              <a:t>Эти сценарии помогают удовлетворить потребности как бизнес-клиентов, так и конечных потребителей, </a:t>
            </a:r>
            <a:r>
              <a:rPr lang="ru-RU" b="0" dirty="0" err="1"/>
              <a:t>максимизируя</a:t>
            </a:r>
            <a:r>
              <a:rPr lang="ru-RU" b="0" dirty="0"/>
              <a:t> продажи.</a:t>
            </a:r>
            <a:endParaRPr b="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09596" indent="-457200" algn="ctr">
              <a:buAutoNum type="arabicPeriod"/>
            </a:pPr>
            <a:r>
              <a:rPr lang="ru-RU" dirty="0"/>
              <a:t>Нами была разработана линейка хрустящей  пастилы с повышенной пищевой  ценностью</a:t>
            </a:r>
            <a:r>
              <a:rPr lang="ru-RU" baseline="0" dirty="0"/>
              <a:t> в </a:t>
            </a:r>
            <a:r>
              <a:rPr lang="ru-RU" dirty="0"/>
              <a:t>следующем вкусовом решении: </a:t>
            </a:r>
            <a:r>
              <a:rPr lang="ru-RU" sz="1600" b="1" dirty="0">
                <a:solidFill>
                  <a:schemeClr val="tx1"/>
                </a:solidFill>
                <a:highlight>
                  <a:srgbClr val="FF00FF"/>
                </a:highlight>
              </a:rPr>
              <a:t>Смородина Розмарин </a:t>
            </a:r>
            <a:r>
              <a:rPr lang="ru-RU" sz="1600" dirty="0">
                <a:solidFill>
                  <a:schemeClr val="tx1"/>
                </a:solidFill>
              </a:rPr>
              <a:t>с растительными добавками</a:t>
            </a:r>
          </a:p>
          <a:p>
            <a:pPr marL="152396" indent="0" algn="ctr">
              <a:buNone/>
            </a:pPr>
            <a:r>
              <a:rPr lang="ru-RU" sz="1200" dirty="0">
                <a:solidFill>
                  <a:schemeClr val="tx1"/>
                </a:solidFill>
              </a:rPr>
              <a:t> (яблоко, смородина, тыква, жмых льна, инулин, яблочная клетчатка, розмарин).</a:t>
            </a:r>
          </a:p>
          <a:p>
            <a:pPr marL="152396" indent="0" algn="ctr">
              <a:buNone/>
            </a:pPr>
            <a:r>
              <a:rPr lang="ru-RU" sz="1800" b="1" dirty="0">
                <a:solidFill>
                  <a:schemeClr val="tx1"/>
                </a:solidFill>
                <a:highlight>
                  <a:srgbClr val="FFFF00"/>
                </a:highlight>
              </a:rPr>
              <a:t>Имбирь</a:t>
            </a:r>
            <a:r>
              <a:rPr lang="ru-RU" sz="1800" dirty="0">
                <a:solidFill>
                  <a:schemeClr val="tx1"/>
                </a:solidFill>
                <a:highlight>
                  <a:srgbClr val="FFFF00"/>
                </a:highlight>
              </a:rPr>
              <a:t> - </a:t>
            </a:r>
            <a:r>
              <a:rPr lang="ru-RU" sz="1800" b="1" dirty="0">
                <a:solidFill>
                  <a:schemeClr val="tx1"/>
                </a:solidFill>
                <a:highlight>
                  <a:srgbClr val="FFFF00"/>
                </a:highlight>
              </a:rPr>
              <a:t>Лимон </a:t>
            </a:r>
            <a:r>
              <a:rPr lang="ru-RU" sz="1800" dirty="0">
                <a:solidFill>
                  <a:schemeClr val="tx1"/>
                </a:solidFill>
              </a:rPr>
              <a:t>с растительными добавками </a:t>
            </a:r>
          </a:p>
          <a:p>
            <a:pPr marL="152396" indent="0" algn="ctr">
              <a:buNone/>
            </a:pPr>
            <a:r>
              <a:rPr lang="ru-RU" sz="1200" dirty="0">
                <a:solidFill>
                  <a:schemeClr val="tx1"/>
                </a:solidFill>
              </a:rPr>
              <a:t>(яблоко, лимон, имбирь, тыква, жмых льна, яблочная клетчатка, хлорофилл, инулин, мята, куркума). </a:t>
            </a:r>
          </a:p>
          <a:p>
            <a:pPr marL="152396" indent="0" algn="ctr">
              <a:buNone/>
            </a:pPr>
            <a:r>
              <a:rPr lang="ru-RU" sz="1200" b="1" dirty="0">
                <a:solidFill>
                  <a:schemeClr val="tx1"/>
                </a:solidFill>
                <a:highlight>
                  <a:srgbClr val="00FF00"/>
                </a:highlight>
              </a:rPr>
              <a:t>Брусника</a:t>
            </a:r>
            <a:r>
              <a:rPr lang="ru-RU" sz="1200" dirty="0">
                <a:solidFill>
                  <a:schemeClr val="tx1"/>
                </a:solidFill>
                <a:highlight>
                  <a:srgbClr val="00FF00"/>
                </a:highlight>
              </a:rPr>
              <a:t> – </a:t>
            </a:r>
            <a:r>
              <a:rPr lang="ru-RU" sz="1200" b="1" dirty="0">
                <a:solidFill>
                  <a:schemeClr val="tx1"/>
                </a:solidFill>
                <a:highlight>
                  <a:srgbClr val="00FF00"/>
                </a:highlight>
              </a:rPr>
              <a:t>Можжевельник</a:t>
            </a:r>
            <a:r>
              <a:rPr lang="ru-RU" sz="1200" dirty="0">
                <a:solidFill>
                  <a:schemeClr val="tx1"/>
                </a:solidFill>
                <a:highlight>
                  <a:srgbClr val="00FF00"/>
                </a:highlight>
              </a:rPr>
              <a:t> </a:t>
            </a:r>
            <a:r>
              <a:rPr lang="ru-RU" sz="1200" dirty="0">
                <a:solidFill>
                  <a:schemeClr val="tx1"/>
                </a:solidFill>
              </a:rPr>
              <a:t>с растительными добавками</a:t>
            </a:r>
          </a:p>
          <a:p>
            <a:pPr marL="152396" indent="0" algn="ctr">
              <a:buNone/>
            </a:pPr>
            <a:r>
              <a:rPr lang="ru-RU" sz="1000" dirty="0">
                <a:solidFill>
                  <a:schemeClr val="tx1"/>
                </a:solidFill>
              </a:rPr>
              <a:t> (яблоко, брусника, инулин, жмых льна).</a:t>
            </a:r>
            <a:r>
              <a:rPr lang="ru-RU" sz="1100" b="1" dirty="0">
                <a:solidFill>
                  <a:schemeClr val="tx1"/>
                </a:solidFill>
                <a:highlight>
                  <a:srgbClr val="808000"/>
                </a:highlight>
              </a:rPr>
              <a:t> «</a:t>
            </a:r>
            <a:r>
              <a:rPr lang="ru-RU" sz="1100" b="1" dirty="0" err="1">
                <a:solidFill>
                  <a:schemeClr val="tx1"/>
                </a:solidFill>
                <a:highlight>
                  <a:srgbClr val="808000"/>
                </a:highlight>
              </a:rPr>
              <a:t>Чайноффи</a:t>
            </a:r>
            <a:r>
              <a:rPr lang="ru-RU" sz="1100" b="1" dirty="0">
                <a:solidFill>
                  <a:schemeClr val="tx1"/>
                </a:solidFill>
                <a:highlight>
                  <a:srgbClr val="808000"/>
                </a:highlight>
              </a:rPr>
              <a:t>» </a:t>
            </a:r>
            <a:r>
              <a:rPr lang="ru-RU" sz="1100" dirty="0">
                <a:solidFill>
                  <a:schemeClr val="tx1"/>
                </a:solidFill>
              </a:rPr>
              <a:t>- лимитированный вкус</a:t>
            </a:r>
          </a:p>
          <a:p>
            <a:pPr marL="152396" indent="0" algn="ctr">
              <a:buNone/>
            </a:pPr>
            <a:r>
              <a:rPr lang="ru-RU" sz="1000" dirty="0">
                <a:solidFill>
                  <a:schemeClr val="tx1"/>
                </a:solidFill>
              </a:rPr>
              <a:t>В одной банке 2 вкуса: пастила с зеленым чаем и цикорием.</a:t>
            </a:r>
            <a:r>
              <a:rPr lang="ru-RU" sz="1050" dirty="0">
                <a:solidFill>
                  <a:schemeClr val="tx1"/>
                </a:solidFill>
              </a:rPr>
              <a:t> </a:t>
            </a:r>
          </a:p>
          <a:p>
            <a:pPr marL="152396" indent="0" algn="ctr">
              <a:buNone/>
            </a:pPr>
            <a:endParaRPr lang="ru-RU" sz="1000" dirty="0">
              <a:solidFill>
                <a:schemeClr val="tx1"/>
              </a:solidFill>
            </a:endParaRPr>
          </a:p>
          <a:p>
            <a:pPr marL="152396" indent="0" algn="ctr">
              <a:buNone/>
            </a:pPr>
            <a:endParaRPr lang="ru-RU" sz="12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F788E-AB90-4F5C-92FA-AEEE5F92240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3944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F788E-AB90-4F5C-92FA-AEEE5F92240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8854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Состав продукта, фото продукта.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F788E-AB90-4F5C-92FA-AEEE5F92240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695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1F788E-AB90-4F5C-92FA-AEEE5F92240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41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 результатам тестирования (где больше половины респондентов считают пастилу альтернативой др. сладостям, выбирают продукт с натуральным составом, интересуются новыми вкусовыми сочетаниями) были изготовлены пробные образцы и была проведена дегустационная оценка продукта, представлена на следующем слайде.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F788E-AB90-4F5C-92FA-AEEE5F922409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4068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/>
              <a:t>1</a:t>
            </a:r>
            <a:r>
              <a:rPr lang="ru-RU" dirty="0"/>
              <a:t>. Для проведения дегустационной оценки пастила должна соответствовать следующим органолептическим и физико-химическим требованиям, указанным в таблице. </a:t>
            </a:r>
          </a:p>
          <a:p>
            <a:r>
              <a:rPr lang="ru-R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Органолептическую оценку, качества пастилы проводили по 5 – бальной шкале.</a:t>
            </a:r>
            <a:r>
              <a:rPr lang="ru-RU" dirty="0"/>
              <a:t>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Средние оценки по каждому образцу представлены на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профилограмме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ru-R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На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профилограмме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видно, что пастила по рецептуре №1 достигает пика в сравнении с другими рецептурами, по всем органолептическим показателям – внешнему виду, вкусу, цвету, консистенции, запаху. Пастила по рецептуре №2 по среднему значению уступает всем рецептурам в таких показателях, как – внешний вид и консистенция. Также пастила по рецептуре №4 имеет наименьшую оценку по вкусу и запаху.</a:t>
            </a:r>
          </a:p>
          <a:p>
            <a:r>
              <a:rPr lang="ru-R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Кратно: пастила №1 и №3 – имеют наивысшие средние баллы по органолептическим показателям. </a:t>
            </a:r>
          </a:p>
          <a:p>
            <a:r>
              <a:rPr lang="ru-RU" dirty="0"/>
              <a:t> </a:t>
            </a:r>
            <a:br>
              <a:rPr lang="ru-RU" dirty="0"/>
            </a:br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F788E-AB90-4F5C-92FA-AEEE5F922409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1745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Производство пастилы и зефира в России демонстрирует положительную динамику, обусловленную как внутренним спросом, так и ростом экспортных поставок. Объем производства стабильно увеличивается</a:t>
            </a:r>
            <a:r>
              <a:rPr lang="ru-RU" baseline="0" dirty="0"/>
              <a:t> с каждым годом. </a:t>
            </a:r>
          </a:p>
          <a:p>
            <a:r>
              <a:rPr lang="ru-RU" b="0" dirty="0"/>
              <a:t>С</a:t>
            </a:r>
            <a:r>
              <a:rPr lang="ru-RU" dirty="0"/>
              <a:t> ростом интереса к здоровому питанию увеличивается спрос на натуральные и органические кондитерские изделия. Поэтому производителям</a:t>
            </a:r>
            <a:r>
              <a:rPr lang="ru-RU" baseline="0" dirty="0"/>
              <a:t> необходимо адаптировать рецептуры, для увеличения спроса на продукцию.</a:t>
            </a:r>
          </a:p>
          <a:p>
            <a:r>
              <a:rPr lang="ru-RU" b="1" baseline="0" dirty="0"/>
              <a:t>30 сек</a:t>
            </a:r>
            <a:r>
              <a:rPr lang="ru-RU" baseline="0" dirty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F788E-AB90-4F5C-92FA-AEEE5F922409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1231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Мы планируем занять около </a:t>
            </a:r>
            <a:r>
              <a:rPr lang="ru-RU" b="1" dirty="0"/>
              <a:t>2-3%</a:t>
            </a:r>
            <a:r>
              <a:rPr lang="ru-RU" dirty="0"/>
              <a:t> рынка  пастильных изделий в течение </a:t>
            </a:r>
            <a:r>
              <a:rPr lang="ru-RU" b="1" dirty="0"/>
              <a:t>первых трех лет </a:t>
            </a:r>
            <a:r>
              <a:rPr lang="ru-RU" dirty="0"/>
              <a:t>после выхода на рынок. </a:t>
            </a:r>
          </a:p>
          <a:p>
            <a:r>
              <a:rPr lang="ru-RU" dirty="0"/>
              <a:t>Эта доля обоснована следующими факторами: </a:t>
            </a:r>
            <a:r>
              <a:rPr lang="ru-RU" sz="1200" b="1" dirty="0">
                <a:solidFill>
                  <a:srgbClr val="3FAB3C"/>
                </a:solidFill>
              </a:rPr>
              <a:t>уникальностью продукта, трендом потребления, маркетинговой стратегией, выпускать качественный и безопасный продукт.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F788E-AB90-4F5C-92FA-AEEE5F922409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541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879"/>
            <a:ext cx="12192000" cy="689249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857829" y="4185634"/>
            <a:ext cx="8650513" cy="14585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3322745" y="5803092"/>
            <a:ext cx="5507868" cy="68998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117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087E4-273C-4A07-B2D2-3E7551980DA4}" type="datetime1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685511-968F-408C-855A-6519CA8A678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2202287" y="386366"/>
            <a:ext cx="9151513" cy="8103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solidFill>
                <a:srgbClr val="3FAB3C"/>
              </a:solidFill>
              <a:latin typeface="+mn-lt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202286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094898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3FAB3C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D388-4AB8-44BD-B46D-0BA603AA53D0}" type="datetime1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192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455313"/>
            <a:ext cx="5181600" cy="472165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455313"/>
            <a:ext cx="5181600" cy="472165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744B9-54CB-4EFD-912C-192058B0DD52}" type="datetime1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202286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503933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FAB3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FAB3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18448-5397-4FA9-B3DE-18239FC38080}" type="datetime1">
              <a:rPr lang="ru-RU" smtClean="0"/>
              <a:t>09.12.2024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2202286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811461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A9419-C209-4862-B0B0-FF33D2FC87CD}" type="datetime1">
              <a:rPr lang="ru-RU" smtClean="0"/>
              <a:t>09.12.2024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202286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337864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07DE-1C20-47D7-96AC-17A07BB70822}" type="datetime1">
              <a:rPr lang="ru-RU" smtClean="0"/>
              <a:t>09.12.2024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969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24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10CC-5F0C-493A-8B23-03EF664EF49B}" type="datetime1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714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24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47AAE-8D8E-4280-A565-C4FD3B8C91D4}" type="datetime1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551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B71B5-DB4C-455E-A1C8-F346D608FC6C}" type="datetime1">
              <a:rPr lang="ru-RU" smtClean="0"/>
              <a:t>09.12.2024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6" name="Заголовок 1"/>
          <p:cNvSpPr txBox="1">
            <a:spLocks/>
          </p:cNvSpPr>
          <p:nvPr userDrawn="1"/>
        </p:nvSpPr>
        <p:spPr>
          <a:xfrm>
            <a:off x="3631842" y="3078052"/>
            <a:ext cx="8560158" cy="2422204"/>
          </a:xfrm>
          <a:prstGeom prst="rect">
            <a:avLst/>
          </a:prstGeom>
          <a:solidFill>
            <a:srgbClr val="3FAB3C"/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solidFill>
                  <a:schemeClr val="bg1"/>
                </a:solidFill>
                <a:latin typeface="+mn-lt"/>
              </a:rPr>
              <a:t>Спасибо за внимание</a:t>
            </a: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78051"/>
            <a:ext cx="3880852" cy="242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80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3785073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3584689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352170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8400390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9704161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305860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1605628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1795620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5704220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0121121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5D4258-1403-3468-9F1F-41FB35A9F3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57B5119-414A-D2BC-065A-A8C0E98B71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C845D1-6482-29DE-8C96-DDFFC3F88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9D7A-9A40-6C41-A419-CA4DECE84B41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36CB36-54DC-4E8F-00B8-4CB4F7E51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EEB5FD-6CD5-4EBE-40C9-C16B6FA55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A1A93-ECEC-E24A-A766-A18935FAF0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93661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425C64-F75B-9F52-DEE2-E22E7692A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FBE2B2-B515-60D1-7496-78C219CB6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17CC20-D896-085F-2B1C-59B0F5EA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9D7A-9A40-6C41-A419-CA4DECE84B41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2187E7-C49B-7BC0-E39D-B755B10C2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A5AE9F-AD87-5D1C-5609-087E053B5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A1A93-ECEC-E24A-A766-A18935FAF0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2907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EEDB1E-1DF1-FD44-CAD0-D6A9F28DD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CEA03ED-B474-1AA5-978E-55FD92ABC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60008E-2B01-19D9-98F2-403ABB08C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9D7A-9A40-6C41-A419-CA4DECE84B41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A4A263-DCAB-C6D0-9DAF-1C2B7D570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86329A-8189-26B9-CCA9-4A51EDEA2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A1A93-ECEC-E24A-A766-A18935FAF0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8789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2E6CD7-8762-C885-48F5-FB810859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5D2B49-BB15-7FE7-AF13-1A4DCA1989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94A9099-EC84-D4D1-4828-3CB6D12332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E47629-22DB-44EE-96EF-82658FD31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9D7A-9A40-6C41-A419-CA4DECE84B41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882ED6-685A-C249-1E00-94427FB1C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9E3C05C-0CF4-055B-4B5F-6892E2A00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A1A93-ECEC-E24A-A766-A18935FAF0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1307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BDBD55-A1DE-2B7E-6DAE-80404CDFE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6CB5E8-886F-E33A-9C21-2498A33FC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54EFF36-4915-C994-70DE-635AFABB6D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3DF6F06-060C-867E-14D0-7DDC5333D2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FE86E13-BD43-5930-E7F0-F14EBA763F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2F3B157-3721-F2B3-2618-6BAF6A7C4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9D7A-9A40-6C41-A419-CA4DECE84B41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82D38BF-C725-98BC-3C06-14AEAE640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4BCD876-DDE5-36D8-9E7B-70E9D4C4C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A1A93-ECEC-E24A-A766-A18935FAF0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7280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C9DC9D-5F4A-DF64-2B6A-DF6A7B871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1CA1E8D-5A4B-CC5B-56A0-CF00501FA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9D7A-9A40-6C41-A419-CA4DECE84B41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EF9137C-17FD-D08F-5245-DA7C20438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44BD4F2-D262-BF51-5AE7-9EEA4F353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A1A93-ECEC-E24A-A766-A18935FAF0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6068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F8B00D7-B396-7B6B-D603-7F27457D0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9D7A-9A40-6C41-A419-CA4DECE84B41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CB67DB0-6EE4-4F72-E172-526B15A0D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CE6F4B5-976E-88C6-431F-39D97ED90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A1A93-ECEC-E24A-A766-A18935FAF0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2782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05AAB1-BDAE-00F7-2DDE-DEA9962A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A9AB59-057B-6866-C98C-BB5E7F46E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16A97A8-123F-F519-5685-6E81DED217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3969934-36E8-6729-2DEA-70E29EDFA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9D7A-9A40-6C41-A419-CA4DECE84B41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FFBE35-03E6-DE4E-7BE9-4F3A895FE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819019F-F0B9-09D2-11D2-70F075763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A1A93-ECEC-E24A-A766-A18935FAF0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892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E72021-2BE0-A052-E711-E992891BD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BEC0359-D2FC-2429-29E9-23B963C451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5008132-BA6B-D23D-F6E6-0D02F49C59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B19D830-C6F6-0DA0-8F05-F47057E6C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9D7A-9A40-6C41-A419-CA4DECE84B41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E794E94-1D4A-287C-3AE5-D0D593F75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7FAC2C8-AFFD-8BA8-A13A-915E92564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A1A93-ECEC-E24A-A766-A18935FAF0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041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1F3C36-2392-FCE9-7792-D0F80B43A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BF7F266-9EB5-8A44-02C0-878BDCA9DC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081115-AB94-2C50-CD74-688CD7A94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9D7A-9A40-6C41-A419-CA4DECE84B41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842EC2-F3A7-A692-2775-23ED3025C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DD56DD-2032-1F5A-662C-60795FF74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A1A93-ECEC-E24A-A766-A18935FAF0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6507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3D75512-F053-4372-C26F-AC46039974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95D1D90-B711-157D-8E5C-A7C9AB6577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FAE6B8-38C2-6A86-ED42-3AF6F1C2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9D7A-9A40-6C41-A419-CA4DECE84B41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9C37C8-0A52-A1C7-002D-FD3F304E3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4D9CB6-B40D-28DD-CCDB-BF9B34CE9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A1A93-ECEC-E24A-A766-A18935FAF0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075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21"/>
            <a:ext cx="12192000" cy="6896042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352281"/>
            <a:ext cx="10515600" cy="4824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66FE0-8952-4EF4-92CA-A4ECC1D3D745}" type="datetime1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fld id="{CC430761-CC87-4FC3-A6AA-68B51F4F9B4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2202287" y="386366"/>
            <a:ext cx="9151513" cy="8103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solidFill>
                <a:srgbClr val="3FAB3C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4051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01916229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3CA52A-18DC-891D-EC48-D1323F896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42FE38-4A3D-1131-BF87-28F02FA82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F7953C-E5A6-6B5C-E3F9-80FDB78D70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B29D7A-9A40-6C41-A419-CA4DECE84B41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7D7A94-1BE4-7258-CAF9-4E682EA58E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E35F0A-E300-3E7B-01B1-8E99093BB5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FA1A93-ECEC-E24A-A766-A18935FAF0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103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261168"/>
            <a:ext cx="12192000" cy="1324479"/>
          </a:xfrm>
          <a:solidFill>
            <a:srgbClr val="3FAB3C"/>
          </a:solidFill>
        </p:spPr>
        <p:txBody>
          <a:bodyPr>
            <a:normAutofit/>
          </a:bodyPr>
          <a:lstStyle/>
          <a:p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Хрустящая пастила повышенной </a:t>
            </a:r>
            <a:b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пищевой  ценности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11235" y="6168018"/>
            <a:ext cx="5507868" cy="689982"/>
          </a:xfrm>
        </p:spPr>
        <p:txBody>
          <a:bodyPr>
            <a:norm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Инициативная разработка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3AB302-C132-4F84-A6C9-0F5C1476F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4872" y="4585647"/>
            <a:ext cx="1542255" cy="15303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02D720-61DA-4315-B8B0-EFD9D6EC86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482" t="26667" r="21309" b="21138"/>
          <a:stretch/>
        </p:blipFill>
        <p:spPr>
          <a:xfrm>
            <a:off x="659995" y="4542205"/>
            <a:ext cx="1951696" cy="202095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B42D083-E280-41D9-96B2-3ED76733249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853" t="18374" r="18491" b="33134"/>
          <a:stretch/>
        </p:blipFill>
        <p:spPr>
          <a:xfrm>
            <a:off x="9718647" y="4567073"/>
            <a:ext cx="1992296" cy="205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918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701796F-52D7-4EC0-ACF6-BD1FECC51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2</a:t>
            </a:fld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EC1C5EB-8D1C-43E2-9D98-4DD3CD822906}"/>
              </a:ext>
            </a:extLst>
          </p:cNvPr>
          <p:cNvSpPr/>
          <p:nvPr/>
        </p:nvSpPr>
        <p:spPr>
          <a:xfrm>
            <a:off x="277375" y="930989"/>
            <a:ext cx="6096000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 Black" panose="020B0A04020102020204" pitchFamily="34" charset="0"/>
              </a:rPr>
              <a:t>АНАЛИЗ СИТУАЦИИ В РОССИИ ЗА ПОСЛЕДНИЕ ГОДЫ СВИДЕТЕЛЬСТВУЕТ О ТОМ, ЧТО:</a:t>
            </a:r>
            <a:endParaRPr lang="ru-RU" sz="1600" b="1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endParaRPr lang="en-US" sz="1600" b="1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DBCA09-428A-44F1-A3C4-6CBB24631B77}"/>
              </a:ext>
            </a:extLst>
          </p:cNvPr>
          <p:cNvSpPr txBox="1"/>
          <p:nvPr/>
        </p:nvSpPr>
        <p:spPr>
          <a:xfrm>
            <a:off x="314740" y="1765876"/>
            <a:ext cx="5562600" cy="476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409"/>
              </a:lnSpc>
            </a:pPr>
            <a:r>
              <a:rPr lang="ru-RU" sz="1800" b="1" dirty="0">
                <a:solidFill>
                  <a:srgbClr val="3FAB3C"/>
                </a:solidFill>
                <a:latin typeface="Arial Black" panose="020B0A04020102020204" pitchFamily="34" charset="0"/>
              </a:rPr>
              <a:t>БОЛЕЕ 90% НАСЕЛЕНИЯ</a:t>
            </a:r>
            <a:endParaRPr lang="en-US" sz="1800" b="1" dirty="0">
              <a:solidFill>
                <a:srgbClr val="3FAB3C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F5C83E5-8345-455E-974E-E47ED4C1EEAE}"/>
              </a:ext>
            </a:extLst>
          </p:cNvPr>
          <p:cNvSpPr/>
          <p:nvPr/>
        </p:nvSpPr>
        <p:spPr>
          <a:xfrm>
            <a:off x="325211" y="2110704"/>
            <a:ext cx="6096000" cy="88742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3146"/>
              </a:lnSpc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страдает от </a:t>
            </a:r>
            <a:r>
              <a:rPr lang="ru-RU" b="1" dirty="0">
                <a:latin typeface="Roboto"/>
                <a:ea typeface="Roboto" panose="02000000000000000000" pitchFamily="2" charset="0"/>
                <a:cs typeface="Roboto" panose="02000000000000000000" pitchFamily="2" charset="0"/>
              </a:rPr>
              <a:t>и</a:t>
            </a:r>
            <a:r>
              <a:rPr lang="en-US" b="1" dirty="0" err="1">
                <a:latin typeface="Roboto"/>
              </a:rPr>
              <a:t>збыточного</a:t>
            </a:r>
            <a:r>
              <a:rPr lang="en-US" b="1" dirty="0">
                <a:latin typeface="Roboto"/>
              </a:rPr>
              <a:t> </a:t>
            </a:r>
            <a:r>
              <a:rPr lang="en-US" b="1" dirty="0" err="1">
                <a:latin typeface="Roboto"/>
              </a:rPr>
              <a:t>употребления</a:t>
            </a:r>
            <a:r>
              <a:rPr lang="ru-RU" b="1" dirty="0">
                <a:latin typeface="Roboto"/>
              </a:rPr>
              <a:t> </a:t>
            </a:r>
            <a:r>
              <a:rPr lang="en-US" b="1" dirty="0" err="1">
                <a:latin typeface="Roboto Bold"/>
              </a:rPr>
              <a:t>сахара</a:t>
            </a:r>
            <a:r>
              <a:rPr lang="en-US" b="1" dirty="0">
                <a:latin typeface="Roboto Bold"/>
              </a:rPr>
              <a:t> </a:t>
            </a:r>
            <a:r>
              <a:rPr lang="en-US" dirty="0">
                <a:latin typeface="Roboto Bold"/>
              </a:rPr>
              <a:t>и </a:t>
            </a:r>
            <a:r>
              <a:rPr lang="en-US" b="1" dirty="0" err="1">
                <a:latin typeface="Roboto Bold"/>
              </a:rPr>
              <a:t>глютен-содержащих</a:t>
            </a:r>
            <a:r>
              <a:rPr lang="ru-RU" b="1" dirty="0">
                <a:latin typeface="Roboto Bold"/>
              </a:rPr>
              <a:t> </a:t>
            </a:r>
            <a:r>
              <a:rPr lang="en-US" dirty="0" err="1">
                <a:latin typeface="Roboto Bold"/>
              </a:rPr>
              <a:t>продуктов</a:t>
            </a:r>
            <a:endParaRPr lang="ru-RU" dirty="0">
              <a:latin typeface="Roboto Bold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216495-95AD-4786-A9D5-FD22E06C54AA}"/>
              </a:ext>
            </a:extLst>
          </p:cNvPr>
          <p:cNvSpPr txBox="1"/>
          <p:nvPr/>
        </p:nvSpPr>
        <p:spPr>
          <a:xfrm>
            <a:off x="295304" y="2886974"/>
            <a:ext cx="5562600" cy="476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409"/>
              </a:lnSpc>
            </a:pPr>
            <a:r>
              <a:rPr lang="ru-RU" sz="1800" b="1" dirty="0">
                <a:solidFill>
                  <a:srgbClr val="3FAB3C"/>
                </a:solidFill>
                <a:latin typeface="Arial Black" panose="020B0A04020102020204" pitchFamily="34" charset="0"/>
              </a:rPr>
              <a:t>БОЛЕЕ </a:t>
            </a:r>
            <a:r>
              <a:rPr lang="ru-RU" b="1" dirty="0">
                <a:solidFill>
                  <a:srgbClr val="3FAB3C"/>
                </a:solidFill>
                <a:latin typeface="Arial Black" panose="020B0A04020102020204" pitchFamily="34" charset="0"/>
              </a:rPr>
              <a:t>75</a:t>
            </a:r>
            <a:r>
              <a:rPr lang="ru-RU" sz="1800" b="1" dirty="0">
                <a:solidFill>
                  <a:srgbClr val="3FAB3C"/>
                </a:solidFill>
                <a:latin typeface="Arial Black" panose="020B0A04020102020204" pitchFamily="34" charset="0"/>
              </a:rPr>
              <a:t>% НАСЕЛЕНИЯ</a:t>
            </a:r>
            <a:endParaRPr lang="en-US" sz="1800" b="1" dirty="0">
              <a:solidFill>
                <a:srgbClr val="3FAB3C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F58792-02B8-436F-B76F-34DD1DD664F7}"/>
              </a:ext>
            </a:extLst>
          </p:cNvPr>
          <p:cNvSpPr txBox="1"/>
          <p:nvPr/>
        </p:nvSpPr>
        <p:spPr>
          <a:xfrm>
            <a:off x="295304" y="3239780"/>
            <a:ext cx="6553289" cy="964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409"/>
              </a:lnSpc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страдает от нехватки </a:t>
            </a:r>
            <a:r>
              <a:rPr lang="en-US" sz="1800" b="1" dirty="0" err="1">
                <a:latin typeface="Roboto Bold"/>
              </a:rPr>
              <a:t>витаминов</a:t>
            </a:r>
            <a:r>
              <a:rPr lang="en-US" sz="1800" b="1" dirty="0">
                <a:latin typeface="Roboto Bold"/>
              </a:rPr>
              <a:t> C, D,</a:t>
            </a:r>
            <a:r>
              <a:rPr lang="ru-RU" sz="1800" b="1" dirty="0">
                <a:latin typeface="Roboto Bold"/>
              </a:rPr>
              <a:t> </a:t>
            </a:r>
            <a:r>
              <a:rPr lang="en-US" sz="1800" b="1" dirty="0" err="1">
                <a:latin typeface="Roboto Bold"/>
              </a:rPr>
              <a:t>группы</a:t>
            </a:r>
            <a:r>
              <a:rPr lang="en-US" sz="1800" b="1" dirty="0">
                <a:latin typeface="Roboto Bold"/>
              </a:rPr>
              <a:t> B</a:t>
            </a:r>
            <a:r>
              <a:rPr lang="en-US" sz="1800" dirty="0">
                <a:latin typeface="Roboto Bold"/>
              </a:rPr>
              <a:t> и </a:t>
            </a:r>
            <a:r>
              <a:rPr lang="en-US" sz="1800" dirty="0" err="1">
                <a:latin typeface="Roboto Bold"/>
              </a:rPr>
              <a:t>минералов</a:t>
            </a:r>
            <a:endParaRPr lang="en-US" sz="1800" dirty="0">
              <a:latin typeface="Roboto Bold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95D65E-477A-43A7-852E-9559257166F5}"/>
              </a:ext>
            </a:extLst>
          </p:cNvPr>
          <p:cNvSpPr txBox="1"/>
          <p:nvPr/>
        </p:nvSpPr>
        <p:spPr>
          <a:xfrm>
            <a:off x="314740" y="4124735"/>
            <a:ext cx="5562600" cy="476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409"/>
              </a:lnSpc>
            </a:pPr>
            <a:r>
              <a:rPr lang="ru-RU" sz="1800" b="1" dirty="0">
                <a:solidFill>
                  <a:srgbClr val="3FAB3C"/>
                </a:solidFill>
                <a:latin typeface="Arial Black" panose="020B0A04020102020204" pitchFamily="34" charset="0"/>
              </a:rPr>
              <a:t>БОЛЕЕ </a:t>
            </a:r>
            <a:r>
              <a:rPr lang="ru-RU" b="1" dirty="0">
                <a:solidFill>
                  <a:srgbClr val="3FAB3C"/>
                </a:solidFill>
                <a:latin typeface="Arial Black" panose="020B0A04020102020204" pitchFamily="34" charset="0"/>
              </a:rPr>
              <a:t>76</a:t>
            </a:r>
            <a:r>
              <a:rPr lang="ru-RU" sz="1800" b="1" dirty="0">
                <a:solidFill>
                  <a:srgbClr val="3FAB3C"/>
                </a:solidFill>
                <a:latin typeface="Arial Black" panose="020B0A04020102020204" pitchFamily="34" charset="0"/>
              </a:rPr>
              <a:t>% НАСЕЛЕНИЯ</a:t>
            </a:r>
            <a:endParaRPr lang="en-US" sz="1800" b="1" dirty="0">
              <a:solidFill>
                <a:srgbClr val="3FAB3C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66784C-4A09-455B-BDE0-8ECDE3A90259}"/>
              </a:ext>
            </a:extLst>
          </p:cNvPr>
          <p:cNvSpPr txBox="1"/>
          <p:nvPr/>
        </p:nvSpPr>
        <p:spPr>
          <a:xfrm>
            <a:off x="304268" y="4514633"/>
            <a:ext cx="5583543" cy="483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409"/>
              </a:lnSpc>
            </a:pP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страдает от недостатка </a:t>
            </a:r>
            <a:r>
              <a:rPr lang="ru-RU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пищевых волокон</a:t>
            </a:r>
            <a:endParaRPr lang="en-US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FC9535-2CDC-469D-8B11-78B962DF8D9E}"/>
              </a:ext>
            </a:extLst>
          </p:cNvPr>
          <p:cNvSpPr txBox="1"/>
          <p:nvPr/>
        </p:nvSpPr>
        <p:spPr>
          <a:xfrm>
            <a:off x="325211" y="4940487"/>
            <a:ext cx="5562600" cy="476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409"/>
              </a:lnSpc>
            </a:pPr>
            <a:r>
              <a:rPr lang="ru-RU" sz="1800" b="1" dirty="0">
                <a:solidFill>
                  <a:srgbClr val="3FAB3C"/>
                </a:solidFill>
                <a:latin typeface="Arial Black" panose="020B0A04020102020204" pitchFamily="34" charset="0"/>
              </a:rPr>
              <a:t>БОЛЕЕ 68% НАСЕЛЕНИЯ</a:t>
            </a:r>
            <a:endParaRPr lang="en-US" sz="1800" b="1" dirty="0">
              <a:solidFill>
                <a:srgbClr val="3FAB3C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2B1321-DFE8-4898-B9CE-60E9A38B6FF0}"/>
              </a:ext>
            </a:extLst>
          </p:cNvPr>
          <p:cNvSpPr txBox="1"/>
          <p:nvPr/>
        </p:nvSpPr>
        <p:spPr>
          <a:xfrm>
            <a:off x="314740" y="5314940"/>
            <a:ext cx="5592507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409"/>
              </a:lnSpc>
            </a:pP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страдает от дефицита </a:t>
            </a:r>
            <a:r>
              <a:rPr lang="ru-RU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полезных жирных кислот</a:t>
            </a:r>
            <a:endParaRPr lang="en-US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6B8E0D7-9ABC-4599-84EE-683F67488869}"/>
              </a:ext>
            </a:extLst>
          </p:cNvPr>
          <p:cNvSpPr txBox="1"/>
          <p:nvPr/>
        </p:nvSpPr>
        <p:spPr>
          <a:xfrm>
            <a:off x="304268" y="5703512"/>
            <a:ext cx="5562600" cy="476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409"/>
              </a:lnSpc>
            </a:pPr>
            <a:r>
              <a:rPr lang="ru-RU" sz="1800" b="1" dirty="0">
                <a:solidFill>
                  <a:srgbClr val="3FAB3C"/>
                </a:solidFill>
                <a:latin typeface="Arial Black" panose="020B0A04020102020204" pitchFamily="34" charset="0"/>
              </a:rPr>
              <a:t>БОЛЕЕ 65% НАСЕЛЕНИЯ</a:t>
            </a:r>
            <a:endParaRPr lang="en-US" sz="1800" b="1" dirty="0">
              <a:solidFill>
                <a:srgbClr val="3FAB3C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4D186F-5A04-412B-99CB-A8179DD69B1F}"/>
              </a:ext>
            </a:extLst>
          </p:cNvPr>
          <p:cNvSpPr txBox="1"/>
          <p:nvPr/>
        </p:nvSpPr>
        <p:spPr>
          <a:xfrm>
            <a:off x="277375" y="6108835"/>
            <a:ext cx="5610436" cy="476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409"/>
              </a:lnSpc>
            </a:pP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страдает от недостатка </a:t>
            </a:r>
            <a:r>
              <a:rPr lang="ru-RU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белка</a:t>
            </a: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в рационе</a:t>
            </a:r>
            <a:endParaRPr lang="en-US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80AF12F-1A00-4872-B31B-EADEAB2F2DC1}"/>
              </a:ext>
            </a:extLst>
          </p:cNvPr>
          <p:cNvSpPr/>
          <p:nvPr/>
        </p:nvSpPr>
        <p:spPr>
          <a:xfrm>
            <a:off x="6848593" y="943557"/>
            <a:ext cx="4849763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0000"/>
                </a:solidFill>
                <a:latin typeface="Arial Black" panose="020B0A04020102020204" pitchFamily="34" charset="0"/>
              </a:rPr>
              <a:t>САМЫМИ РАСПРОСТРАНЕННЫМИ ЗАБОЛЕВАНИЯМИ В РОССИИ ЯВЛЯЮТСЯ</a:t>
            </a:r>
            <a:r>
              <a:rPr lang="en-US" sz="1600" b="1" dirty="0">
                <a:solidFill>
                  <a:srgbClr val="000000"/>
                </a:solidFill>
                <a:latin typeface="Arial Black" panose="020B0A04020102020204" pitchFamily="34" charset="0"/>
              </a:rPr>
              <a:t>:</a:t>
            </a:r>
            <a:endParaRPr lang="ru-RU" sz="1600" dirty="0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F214344B-2BB8-4CAB-891A-DB84ECDA48C6}"/>
              </a:ext>
            </a:extLst>
          </p:cNvPr>
          <p:cNvSpPr/>
          <p:nvPr/>
        </p:nvSpPr>
        <p:spPr>
          <a:xfrm>
            <a:off x="8193687" y="2045871"/>
            <a:ext cx="2504661" cy="947237"/>
          </a:xfrm>
          <a:prstGeom prst="roundRect">
            <a:avLst/>
          </a:prstGeom>
          <a:solidFill>
            <a:srgbClr val="3FAB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8FF2CF2-C214-4EFE-BB5E-477A72B81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3688" y="3480135"/>
            <a:ext cx="2517866" cy="957155"/>
          </a:xfrm>
          <a:prstGeom prst="rect">
            <a:avLst/>
          </a:prstGeom>
        </p:spPr>
      </p:pic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920ACE21-2EF3-4D3C-ADF6-BCDD75E8DC49}"/>
              </a:ext>
            </a:extLst>
          </p:cNvPr>
          <p:cNvSpPr/>
          <p:nvPr/>
        </p:nvSpPr>
        <p:spPr>
          <a:xfrm>
            <a:off x="8193688" y="4880297"/>
            <a:ext cx="2504662" cy="1074104"/>
          </a:xfrm>
          <a:prstGeom prst="roundRect">
            <a:avLst/>
          </a:prstGeom>
          <a:solidFill>
            <a:srgbClr val="3FAB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Болезни эндокринной системы, расстройства питания, нарушения обмена веществ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F93194D5-E857-440E-96EC-BDD742908661}"/>
              </a:ext>
            </a:extLst>
          </p:cNvPr>
          <p:cNvSpPr/>
          <p:nvPr/>
        </p:nvSpPr>
        <p:spPr>
          <a:xfrm>
            <a:off x="8558759" y="2022370"/>
            <a:ext cx="17745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сердечно-сосудистые заболевания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F9EC0DC6-FBC5-4775-B3A7-3E4688EA46C3}"/>
              </a:ext>
            </a:extLst>
          </p:cNvPr>
          <p:cNvSpPr/>
          <p:nvPr/>
        </p:nvSpPr>
        <p:spPr>
          <a:xfrm>
            <a:off x="7306151" y="2179088"/>
            <a:ext cx="4700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latin typeface="Roboto Bold"/>
              </a:rPr>
              <a:t>1</a:t>
            </a:r>
            <a:endParaRPr lang="ru-RU" sz="4000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5340B17-33CC-4190-A2BD-B932BDB5A8F1}"/>
              </a:ext>
            </a:extLst>
          </p:cNvPr>
          <p:cNvSpPr/>
          <p:nvPr/>
        </p:nvSpPr>
        <p:spPr>
          <a:xfrm>
            <a:off x="7306151" y="3617084"/>
            <a:ext cx="4700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latin typeface="Roboto Bold"/>
              </a:rPr>
              <a:t>2</a:t>
            </a:r>
            <a:endParaRPr lang="ru-RU" sz="4000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923D720-E5D6-4257-900D-980EB32EC0BF}"/>
              </a:ext>
            </a:extLst>
          </p:cNvPr>
          <p:cNvSpPr/>
          <p:nvPr/>
        </p:nvSpPr>
        <p:spPr>
          <a:xfrm>
            <a:off x="7302729" y="5055080"/>
            <a:ext cx="4700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latin typeface="Roboto Bold"/>
              </a:rPr>
              <a:t>3</a:t>
            </a:r>
            <a:endParaRPr lang="ru-RU" sz="4000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A086DB2-66FF-4199-B638-E57AEF4DBE42}"/>
              </a:ext>
            </a:extLst>
          </p:cNvPr>
          <p:cNvSpPr/>
          <p:nvPr/>
        </p:nvSpPr>
        <p:spPr>
          <a:xfrm>
            <a:off x="7156535" y="2734367"/>
            <a:ext cx="762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место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2BC68355-EB30-41E6-A3E8-C3C8CF47A72A}"/>
              </a:ext>
            </a:extLst>
          </p:cNvPr>
          <p:cNvSpPr/>
          <p:nvPr/>
        </p:nvSpPr>
        <p:spPr>
          <a:xfrm>
            <a:off x="7183788" y="4180605"/>
            <a:ext cx="762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место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AA96D967-07DA-4926-BBBE-F7B9791483C2}"/>
              </a:ext>
            </a:extLst>
          </p:cNvPr>
          <p:cNvSpPr/>
          <p:nvPr/>
        </p:nvSpPr>
        <p:spPr>
          <a:xfrm>
            <a:off x="7183788" y="5585069"/>
            <a:ext cx="762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место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3A28E349-434D-4FFC-B4A6-4EBB6178564A}"/>
              </a:ext>
            </a:extLst>
          </p:cNvPr>
          <p:cNvSpPr/>
          <p:nvPr/>
        </p:nvSpPr>
        <p:spPr>
          <a:xfrm>
            <a:off x="6421211" y="351662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Онкологические</a:t>
            </a:r>
          </a:p>
          <a:p>
            <a:pPr algn="ctr">
              <a:lnSpc>
                <a:spcPct val="150000"/>
              </a:lnSpc>
            </a:pPr>
            <a:r>
              <a:rPr lang="ru-RU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заболевания</a:t>
            </a:r>
            <a:endParaRPr lang="en-US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7C9E76DF-0D74-4D72-9559-F46B5FCC26B3}"/>
              </a:ext>
            </a:extLst>
          </p:cNvPr>
          <p:cNvSpPr/>
          <p:nvPr/>
        </p:nvSpPr>
        <p:spPr>
          <a:xfrm>
            <a:off x="3325375" y="232764"/>
            <a:ext cx="6322757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3FAB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Пользователь и его проблема</a:t>
            </a:r>
            <a:br>
              <a:rPr lang="ru-RU" sz="3200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77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96E01865-FC1B-4FF5-BE7C-0ED20B1E7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155" y="992255"/>
            <a:ext cx="11685170" cy="5685066"/>
          </a:xfrm>
        </p:spPr>
        <p:txBody>
          <a:bodyPr>
            <a:normAutofit fontScale="55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По результатам опроса и статистических данным более половины респондентов хотели бы найти альтернативу классическим сладостям с меньшем вредом для здоровья.</a:t>
            </a:r>
          </a:p>
          <a:p>
            <a:pPr>
              <a:lnSpc>
                <a:spcPct val="120000"/>
              </a:lnSpc>
            </a:pP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За последние </a:t>
            </a:r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5 лет </a:t>
            </a: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каждый </a:t>
            </a:r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пятый россиянин </a:t>
            </a: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перешел на более </a:t>
            </a:r>
            <a:r>
              <a:rPr lang="ru-RU" sz="3800" b="1" dirty="0">
                <a:latin typeface="Arial" panose="020B0604020202020204" pitchFamily="34" charset="0"/>
                <a:cs typeface="Arial" panose="020B0604020202020204" pitchFamily="34" charset="0"/>
              </a:rPr>
              <a:t>здоровое питание</a:t>
            </a:r>
          </a:p>
          <a:p>
            <a:pPr>
              <a:lnSpc>
                <a:spcPct val="120000"/>
              </a:lnSpc>
            </a:pPr>
            <a:endParaRPr lang="ru-RU" sz="3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3800" b="1" dirty="0">
                <a:latin typeface="Arial" panose="020B0604020202020204" pitchFamily="34" charset="0"/>
                <a:cs typeface="Arial" panose="020B0604020202020204" pitchFamily="34" charset="0"/>
              </a:rPr>
              <a:t>Люди</a:t>
            </a: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 все чаще </a:t>
            </a:r>
            <a:r>
              <a:rPr lang="ru-RU" sz="3800" b="1" dirty="0">
                <a:latin typeface="Arial" panose="020B0604020202020204" pitchFamily="34" charset="0"/>
                <a:cs typeface="Arial" panose="020B0604020202020204" pitchFamily="34" charset="0"/>
              </a:rPr>
              <a:t>ищут продукты питания</a:t>
            </a: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 для: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800" b="1" dirty="0">
                <a:latin typeface="Arial" panose="020B0604020202020204" pitchFamily="34" charset="0"/>
                <a:cs typeface="Arial" panose="020B0604020202020204" pitchFamily="34" charset="0"/>
              </a:rPr>
              <a:t>      -</a:t>
            </a: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 Укрепление иммунитета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38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 Профилактика сердечно-сосудистых заболеваний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38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 Поддержка работы ЖКТ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38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 Улучшение состояния кожи, волос и суставов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38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 Поддержка когнитивных функций и профилактика стресса</a:t>
            </a:r>
          </a:p>
          <a:p>
            <a:pPr marL="0" indent="0">
              <a:lnSpc>
                <a:spcPct val="120000"/>
              </a:lnSpc>
              <a:buNone/>
            </a:pPr>
            <a:endParaRPr lang="ru-RU" sz="3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endParaRPr lang="ru-RU" dirty="0"/>
          </a:p>
          <a:p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B11CC11-EFB7-4BF9-AB05-7A2678F81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7F9AD93-2243-48E0-AA83-87F65864A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2287" y="306650"/>
            <a:ext cx="9151513" cy="831610"/>
          </a:xfrm>
        </p:spPr>
        <p:txBody>
          <a:bodyPr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Пользователь и его проблема</a:t>
            </a:r>
            <a:br>
              <a:rPr lang="ru-RU" dirty="0"/>
            </a:br>
            <a:br>
              <a:rPr lang="ru-RU" dirty="0"/>
            </a:br>
            <a:endParaRPr lang="ru-RU" b="1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C03618AD-0687-4CFD-8118-4E15B672E87E}"/>
              </a:ext>
            </a:extLst>
          </p:cNvPr>
          <p:cNvSpPr/>
          <p:nvPr/>
        </p:nvSpPr>
        <p:spPr>
          <a:xfrm>
            <a:off x="7820167" y="3099752"/>
            <a:ext cx="4019678" cy="17725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ru-RU" sz="2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этом, более половины отмечают нехватку полезных продуктов на полках магазина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6901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822BBDEB-A3E0-4830-8175-9258DA580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836" y="1168788"/>
            <a:ext cx="7632802" cy="5187562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Молодые люди (18-35 лет):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активные, интересующиеся здоровым образом жизни, следят за трендами в питании.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Взрослые (35-55 лет):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заботящиеся о своем здоровье, ищут натуральные и полезные продукты, предпочитают качественную еду и напитки.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Семьи с детьми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ищут здоровые альтернативы традиционным сладостям, ценят натуральный состав  продуктов.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E22B9CD-F259-424E-AF64-FFBCEE9D0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A840B73-B46C-48B4-955B-6B0224DDC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899" y="337178"/>
            <a:ext cx="9151513" cy="831610"/>
          </a:xfrm>
        </p:spPr>
        <p:txBody>
          <a:bodyPr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Целевая аудитория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1545" y="502406"/>
            <a:ext cx="3323542" cy="253826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59954DF-3751-4F29-8DB1-A74D853905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6018" y="3040673"/>
            <a:ext cx="4985983" cy="331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93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11242" y="1293778"/>
            <a:ext cx="10995734" cy="5062572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Разработка технологии производства пастильных изделий с повышенной пищевой ценностью и пониженным содержанием сахара. </a:t>
            </a:r>
          </a:p>
          <a:p>
            <a:pPr algn="just">
              <a:lnSpc>
                <a:spcPct val="100000"/>
              </a:lnSpc>
            </a:pP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Которые бы частично восполняли потребность в </a:t>
            </a:r>
            <a:r>
              <a:rPr lang="ru-RU" sz="26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витаминах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минералах 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и оказывали бы </a:t>
            </a:r>
            <a:r>
              <a:rPr lang="ru-RU" sz="2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поддерживающее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тонизирующее </a:t>
            </a: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2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антиоксидантное  действие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,  являлись бы перекусом.</a:t>
            </a:r>
          </a:p>
          <a:p>
            <a:pPr marL="0" indent="0">
              <a:lnSpc>
                <a:spcPct val="100000"/>
              </a:lnSpc>
              <a:buNone/>
            </a:pPr>
            <a:endParaRPr lang="ru-RU" sz="2200" dirty="0"/>
          </a:p>
          <a:p>
            <a:pPr>
              <a:lnSpc>
                <a:spcPct val="100000"/>
              </a:lnSpc>
            </a:pPr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не содержат синтетических красителей</a:t>
            </a:r>
          </a:p>
          <a:p>
            <a:pPr>
              <a:lnSpc>
                <a:spcPct val="100000"/>
              </a:lnSpc>
            </a:pPr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помогает улучшить работу ЖКТ</a:t>
            </a:r>
          </a:p>
          <a:p>
            <a:pPr>
              <a:lnSpc>
                <a:spcPct val="100000"/>
              </a:lnSpc>
            </a:pPr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содержат антиоксидантный комплекс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08990" y="224278"/>
            <a:ext cx="8674820" cy="831610"/>
          </a:xfrm>
        </p:spPr>
        <p:txBody>
          <a:bodyPr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9A5E4D-E8C7-4EB6-A142-A03BA5AC97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040" t="28049" r="21252" b="29610"/>
          <a:stretch/>
        </p:blipFill>
        <p:spPr>
          <a:xfrm>
            <a:off x="8077200" y="3825064"/>
            <a:ext cx="3410414" cy="2418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131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111034" y="1151222"/>
            <a:ext cx="12004766" cy="491520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dirty="0"/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Актуальность разработки новых пастильных изделий с повышенной пищевой ценностью обуславливается в первую очередь тем, что с каждым годом уровень заболеваемости на фоне неправильного питания среди населения увеличивается. 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 отличие от других сахаристых кондитерских изделий, пастильные изделия могут оказывать профилактический эффект на организм человека из-за содержания в их составе функциональных ингредиентов  и благодаря сохранению максимальной биологической ценности плодоовощного сырья.</a:t>
            </a:r>
            <a:endParaRPr lang="ru-RU" sz="2400" spc="-1" dirty="0">
              <a:solidFill>
                <a:srgbClr val="26262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6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202287" y="319612"/>
            <a:ext cx="8364114" cy="831610"/>
          </a:xfrm>
        </p:spPr>
        <p:txBody>
          <a:bodyPr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Актуальность</a:t>
            </a:r>
            <a:r>
              <a:rPr lang="ru-RU" dirty="0"/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6A31F6-109B-4BB1-B153-B53AFEE16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1009" y="74443"/>
            <a:ext cx="1252791" cy="107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559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>
            <a:spLocks noGrp="1"/>
          </p:cNvSpPr>
          <p:nvPr>
            <p:ph type="title"/>
          </p:nvPr>
        </p:nvSpPr>
        <p:spPr>
          <a:xfrm>
            <a:off x="428799" y="189469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rmAutofit/>
          </a:bodyPr>
          <a:lstStyle/>
          <a:p>
            <a:pPr algn="ctr">
              <a:buSzPts val="2700"/>
            </a:pPr>
            <a:r>
              <a:rPr lang="ru" sz="3200" b="1" dirty="0">
                <a:solidFill>
                  <a:srgbClr val="3FAB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Пользовательский сценарий</a:t>
            </a:r>
            <a:endParaRPr sz="3200" b="1" dirty="0">
              <a:solidFill>
                <a:srgbClr val="3FAB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Google Shape;55;p1"/>
          <p:cNvSpPr txBox="1"/>
          <p:nvPr/>
        </p:nvSpPr>
        <p:spPr>
          <a:xfrm>
            <a:off x="505375" y="6201783"/>
            <a:ext cx="2177200" cy="6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Tx/>
              <a:buNone/>
              <a:tabLst/>
              <a:defRPr/>
            </a:pPr>
            <a:r>
              <a:rPr kumimoji="0" lang="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Verdana"/>
                <a:cs typeface="Verdana"/>
                <a:sym typeface="Verdana"/>
              </a:rPr>
              <a:t>Пользователь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6" name="Google Shape;56;p1"/>
          <p:cNvSpPr txBox="1"/>
          <p:nvPr/>
        </p:nvSpPr>
        <p:spPr>
          <a:xfrm>
            <a:off x="1519788" y="3055865"/>
            <a:ext cx="1624400" cy="6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ru" sz="1467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Verdana"/>
                <a:ea typeface="Verdana"/>
                <a:cs typeface="Verdana"/>
                <a:sym typeface="Verdana"/>
              </a:rPr>
              <a:t>Хочу быстро, вкусно и питательно перекусить</a:t>
            </a:r>
            <a:r>
              <a:rPr kumimoji="0" lang="ru" sz="1467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Verdana"/>
                <a:ea typeface="Verdana"/>
                <a:cs typeface="Verdana"/>
                <a:sym typeface="Verdana"/>
              </a:rPr>
              <a:t>!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57" name="Google Shape;57;p1"/>
          <p:cNvPicPr preferRelativeResize="0"/>
          <p:nvPr/>
        </p:nvPicPr>
        <p:blipFill rotWithShape="1">
          <a:blip r:embed="rId3">
            <a:alphaModFix/>
          </a:blip>
          <a:srcRect t="26629" r="49040" b="28165"/>
          <a:stretch/>
        </p:blipFill>
        <p:spPr>
          <a:xfrm rot="19415915">
            <a:off x="2016806" y="4720788"/>
            <a:ext cx="2934801" cy="1067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49047" y="2776856"/>
            <a:ext cx="2700000" cy="21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 txBox="1"/>
          <p:nvPr/>
        </p:nvSpPr>
        <p:spPr>
          <a:xfrm>
            <a:off x="4668561" y="4977391"/>
            <a:ext cx="270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Tx/>
              <a:buNone/>
              <a:tabLst/>
              <a:defRPr/>
            </a:pPr>
            <a:r>
              <a:rPr kumimoji="0" lang="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Verdana"/>
                <a:ea typeface="Verdana"/>
                <a:cs typeface="Verdana"/>
                <a:sym typeface="Verdana"/>
              </a:rPr>
              <a:t>Розничный магазин </a:t>
            </a:r>
            <a:endParaRPr kumimoji="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0" name="Google Shape;60;p1"/>
          <p:cNvSpPr txBox="1"/>
          <p:nvPr/>
        </p:nvSpPr>
        <p:spPr>
          <a:xfrm>
            <a:off x="7696600" y="6153400"/>
            <a:ext cx="2761600" cy="5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Tx/>
              <a:buNone/>
              <a:tabLst/>
              <a:defRPr/>
            </a:pPr>
            <a:endParaRPr kumimoji="0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61" name="Google Shape;61;p1"/>
          <p:cNvCxnSpPr>
            <a:cxnSpLocks/>
          </p:cNvCxnSpPr>
          <p:nvPr/>
        </p:nvCxnSpPr>
        <p:spPr>
          <a:xfrm>
            <a:off x="7578090" y="4655579"/>
            <a:ext cx="1284710" cy="602054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2" name="Google Shape;62;p1"/>
          <p:cNvSpPr txBox="1"/>
          <p:nvPr/>
        </p:nvSpPr>
        <p:spPr>
          <a:xfrm>
            <a:off x="9077400" y="2928396"/>
            <a:ext cx="1542163" cy="12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Tx/>
              <a:buNone/>
              <a:tabLst/>
              <a:defRPr/>
            </a:pPr>
            <a:r>
              <a:rPr kumimoji="0" lang="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Verdana"/>
                <a:cs typeface="Verdana"/>
                <a:sym typeface="Verdana"/>
              </a:rPr>
              <a:t>Очень питательно и вкусно, много полезных ингредиентов 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3" name="Google Shape;63;p1"/>
          <p:cNvSpPr txBox="1"/>
          <p:nvPr/>
        </p:nvSpPr>
        <p:spPr>
          <a:xfrm>
            <a:off x="8633178" y="6014632"/>
            <a:ext cx="2560320" cy="4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Tx/>
              <a:buNone/>
              <a:tabLst/>
              <a:defRPr/>
            </a:pPr>
            <a:r>
              <a:rPr kumimoji="0" lang="ru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Verdana"/>
                <a:cs typeface="Verdana"/>
                <a:sym typeface="Verdana"/>
              </a:rPr>
              <a:t>Довольный пользователь</a:t>
            </a:r>
            <a:endParaRPr kumimoji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Verdana"/>
              <a:cs typeface="Verdana"/>
              <a:sym typeface="Verdana"/>
            </a:endParaRPr>
          </a:p>
        </p:txBody>
      </p:sp>
      <p:pic>
        <p:nvPicPr>
          <p:cNvPr id="64" name="Google Shape;64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025022" y="4194088"/>
            <a:ext cx="1575003" cy="1823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"/>
          <p:cNvPicPr preferRelativeResize="0"/>
          <p:nvPr/>
        </p:nvPicPr>
        <p:blipFill rotWithShape="1">
          <a:blip r:embed="rId6">
            <a:alphaModFix/>
          </a:blip>
          <a:srcRect l="14790" t="5574" r="12918" b="57313"/>
          <a:stretch/>
        </p:blipFill>
        <p:spPr>
          <a:xfrm>
            <a:off x="378086" y="4280072"/>
            <a:ext cx="2081766" cy="19145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8" name="Google Shape;68;p1"/>
          <p:cNvCxnSpPr/>
          <p:nvPr/>
        </p:nvCxnSpPr>
        <p:spPr>
          <a:xfrm rot="10800000">
            <a:off x="2938800" y="1931100"/>
            <a:ext cx="2419600" cy="10552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9" name="Google Shape;69;p1"/>
          <p:cNvCxnSpPr/>
          <p:nvPr/>
        </p:nvCxnSpPr>
        <p:spPr>
          <a:xfrm>
            <a:off x="2879700" y="2112600"/>
            <a:ext cx="2339600" cy="986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0" name="Google Shape;70;p1"/>
          <p:cNvSpPr txBox="1"/>
          <p:nvPr/>
        </p:nvSpPr>
        <p:spPr>
          <a:xfrm rot="1333560">
            <a:off x="2884796" y="1693444"/>
            <a:ext cx="3620005" cy="481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Нам нужна новая функциональная, интересная продукция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" name="Google Shape;71;p1"/>
          <p:cNvSpPr txBox="1"/>
          <p:nvPr/>
        </p:nvSpPr>
        <p:spPr>
          <a:xfrm rot="1471439">
            <a:off x="2761330" y="2780658"/>
            <a:ext cx="2339684" cy="554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Мы предоставим!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2" name="Google Shape;72;p1"/>
          <p:cNvPicPr preferRelativeResize="0"/>
          <p:nvPr/>
        </p:nvPicPr>
        <p:blipFill rotWithShape="1">
          <a:blip r:embed="rId7">
            <a:alphaModFix/>
          </a:blip>
          <a:srcRect l="31071" t="35225" r="29981" b="30861"/>
          <a:stretch/>
        </p:blipFill>
        <p:spPr>
          <a:xfrm flipH="1">
            <a:off x="914400" y="1101300"/>
            <a:ext cx="2024414" cy="939651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"/>
          <p:cNvSpPr/>
          <p:nvPr/>
        </p:nvSpPr>
        <p:spPr>
          <a:xfrm>
            <a:off x="1299450" y="2870751"/>
            <a:ext cx="2177136" cy="1611648"/>
          </a:xfrm>
          <a:prstGeom prst="cloud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76" name="Google Shape;76;p1"/>
          <p:cNvCxnSpPr>
            <a:cxnSpLocks/>
            <a:stCxn id="65" idx="3"/>
          </p:cNvCxnSpPr>
          <p:nvPr/>
        </p:nvCxnSpPr>
        <p:spPr>
          <a:xfrm flipV="1">
            <a:off x="2459852" y="5065376"/>
            <a:ext cx="197600" cy="171964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7" name="Google Shape;77;p1"/>
          <p:cNvSpPr/>
          <p:nvPr/>
        </p:nvSpPr>
        <p:spPr>
          <a:xfrm>
            <a:off x="8694199" y="2729767"/>
            <a:ext cx="2419632" cy="1823472"/>
          </a:xfrm>
          <a:prstGeom prst="cloud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" name="Google Shape;78;p1"/>
          <p:cNvSpPr/>
          <p:nvPr/>
        </p:nvSpPr>
        <p:spPr>
          <a:xfrm>
            <a:off x="7772381" y="972108"/>
            <a:ext cx="3108979" cy="1140491"/>
          </a:xfrm>
          <a:prstGeom prst="wedgeRectCallout">
            <a:avLst>
              <a:gd name="adj1" fmla="val -69232"/>
              <a:gd name="adj2" fmla="val 136034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" name="Google Shape;79;p1"/>
          <p:cNvSpPr txBox="1"/>
          <p:nvPr/>
        </p:nvSpPr>
        <p:spPr>
          <a:xfrm>
            <a:off x="7936518" y="1224294"/>
            <a:ext cx="2620270" cy="6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В продаже появился новый товар</a:t>
            </a:r>
            <a:r>
              <a:rPr kumimoji="0" lang="ru" sz="1467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!</a:t>
            </a:r>
            <a:endParaRPr kumimoji="0" sz="1467" b="1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0" name="Google Shape;80;p1"/>
          <p:cNvSpPr txBox="1"/>
          <p:nvPr/>
        </p:nvSpPr>
        <p:spPr>
          <a:xfrm>
            <a:off x="64889" y="1966870"/>
            <a:ext cx="14912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Поставщики -производители (мы)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368885" y="5934616"/>
            <a:ext cx="3403496" cy="369332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en-US" b="1" dirty="0"/>
              <a:t>B2C (Business-to-Consumer)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600" y="173659"/>
            <a:ext cx="11360800" cy="7636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rgbClr val="3FAB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проекте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987333"/>
            <a:ext cx="11887200" cy="569700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Линейка вкусов хрустящей пастилы «Эко-дар» повышенной пищевой  ценности </a:t>
            </a:r>
            <a:r>
              <a:rPr lang="ru-RU" sz="2400" dirty="0">
                <a:solidFill>
                  <a:schemeClr val="tx1"/>
                </a:solidFill>
              </a:rPr>
              <a:t>следующих вкусов:</a:t>
            </a:r>
          </a:p>
          <a:p>
            <a:endParaRPr lang="ru-RU" sz="2000" dirty="0">
              <a:solidFill>
                <a:schemeClr val="tx1"/>
              </a:solidFill>
            </a:endParaRPr>
          </a:p>
          <a:p>
            <a:pPr marL="609596" indent="-457200" algn="ctr">
              <a:lnSpc>
                <a:spcPct val="150000"/>
              </a:lnSpc>
              <a:buAutoNum type="arabicPeriod"/>
            </a:pPr>
            <a:r>
              <a:rPr lang="ru-RU" sz="2400" b="1" dirty="0">
                <a:solidFill>
                  <a:schemeClr val="tx1"/>
                </a:solidFill>
                <a:highlight>
                  <a:srgbClr val="FF00FF"/>
                </a:highlight>
              </a:rPr>
              <a:t>Смородина </a:t>
            </a:r>
            <a:r>
              <a:rPr lang="ru-RU" sz="2400" dirty="0">
                <a:solidFill>
                  <a:schemeClr val="tx1"/>
                </a:solidFill>
                <a:highlight>
                  <a:srgbClr val="FF00FF"/>
                </a:highlight>
              </a:rPr>
              <a:t>– </a:t>
            </a:r>
            <a:r>
              <a:rPr lang="ru-RU" sz="2400" b="1" dirty="0">
                <a:solidFill>
                  <a:schemeClr val="tx1"/>
                </a:solidFill>
                <a:highlight>
                  <a:srgbClr val="FF00FF"/>
                </a:highlight>
              </a:rPr>
              <a:t>Розмарин </a:t>
            </a:r>
            <a:r>
              <a:rPr lang="ru-RU" sz="2400" dirty="0">
                <a:solidFill>
                  <a:schemeClr val="tx1"/>
                </a:solidFill>
                <a:highlight>
                  <a:srgbClr val="FF00FF"/>
                </a:highlight>
              </a:rPr>
              <a:t>с растительными добавками</a:t>
            </a:r>
          </a:p>
          <a:p>
            <a:pPr>
              <a:lnSpc>
                <a:spcPct val="150000"/>
              </a:lnSpc>
            </a:pPr>
            <a:endParaRPr lang="ru-RU" sz="2000" dirty="0">
              <a:solidFill>
                <a:schemeClr val="tx1"/>
              </a:solidFill>
            </a:endParaRPr>
          </a:p>
          <a:p>
            <a:pPr marL="152396" indent="0" algn="ctr">
              <a:lnSpc>
                <a:spcPct val="150000"/>
              </a:lnSpc>
              <a:buNone/>
            </a:pPr>
            <a:r>
              <a:rPr lang="ru-RU" sz="2400" dirty="0">
                <a:solidFill>
                  <a:schemeClr val="tx1"/>
                </a:solidFill>
              </a:rPr>
              <a:t>2. </a:t>
            </a:r>
            <a:r>
              <a:rPr lang="ru-RU" sz="2400" b="1" dirty="0">
                <a:solidFill>
                  <a:schemeClr val="tx1"/>
                </a:solidFill>
                <a:highlight>
                  <a:srgbClr val="FFFF00"/>
                </a:highlight>
              </a:rPr>
              <a:t>Имбирь</a:t>
            </a:r>
            <a:r>
              <a:rPr lang="ru-RU" sz="2400" dirty="0">
                <a:solidFill>
                  <a:schemeClr val="tx1"/>
                </a:solidFill>
                <a:highlight>
                  <a:srgbClr val="FFFF00"/>
                </a:highlight>
              </a:rPr>
              <a:t> - </a:t>
            </a:r>
            <a:r>
              <a:rPr lang="ru-RU" sz="2400" b="1" dirty="0">
                <a:solidFill>
                  <a:schemeClr val="tx1"/>
                </a:solidFill>
                <a:highlight>
                  <a:srgbClr val="FFFF00"/>
                </a:highlight>
              </a:rPr>
              <a:t>Лимон </a:t>
            </a:r>
            <a:r>
              <a:rPr lang="ru-RU" sz="2400" dirty="0">
                <a:solidFill>
                  <a:schemeClr val="tx1"/>
                </a:solidFill>
                <a:highlight>
                  <a:srgbClr val="FFFF00"/>
                </a:highlight>
              </a:rPr>
              <a:t>с растительными добавками </a:t>
            </a:r>
          </a:p>
          <a:p>
            <a:pPr>
              <a:lnSpc>
                <a:spcPct val="150000"/>
              </a:lnSpc>
            </a:pPr>
            <a:endParaRPr lang="ru-RU" sz="2000" dirty="0">
              <a:solidFill>
                <a:schemeClr val="tx1"/>
              </a:solidFill>
            </a:endParaRPr>
          </a:p>
          <a:p>
            <a:pPr marL="152396" indent="0" algn="ctr">
              <a:lnSpc>
                <a:spcPct val="150000"/>
              </a:lnSpc>
              <a:buNone/>
            </a:pPr>
            <a:r>
              <a:rPr lang="ru-RU" sz="2000" dirty="0">
                <a:solidFill>
                  <a:schemeClr val="tx1"/>
                </a:solidFill>
              </a:rPr>
              <a:t>3. </a:t>
            </a:r>
            <a:r>
              <a:rPr lang="ru-RU" sz="2400" b="1" dirty="0">
                <a:solidFill>
                  <a:schemeClr val="tx1"/>
                </a:solidFill>
                <a:highlight>
                  <a:srgbClr val="00FF00"/>
                </a:highlight>
              </a:rPr>
              <a:t>Брусника</a:t>
            </a:r>
            <a:r>
              <a:rPr lang="ru-RU" sz="2400" dirty="0">
                <a:solidFill>
                  <a:schemeClr val="tx1"/>
                </a:solidFill>
                <a:highlight>
                  <a:srgbClr val="00FF00"/>
                </a:highlight>
              </a:rPr>
              <a:t> – </a:t>
            </a:r>
            <a:r>
              <a:rPr lang="ru-RU" sz="2400" b="1" dirty="0">
                <a:solidFill>
                  <a:schemeClr val="tx1"/>
                </a:solidFill>
                <a:highlight>
                  <a:srgbClr val="00FF00"/>
                </a:highlight>
              </a:rPr>
              <a:t>Можжевельник</a:t>
            </a:r>
            <a:r>
              <a:rPr lang="ru-RU" sz="2400" dirty="0">
                <a:solidFill>
                  <a:schemeClr val="tx1"/>
                </a:solidFill>
                <a:highlight>
                  <a:srgbClr val="00FF00"/>
                </a:highlight>
              </a:rPr>
              <a:t> с растительными добавками</a:t>
            </a:r>
          </a:p>
          <a:p>
            <a:pPr>
              <a:lnSpc>
                <a:spcPct val="150000"/>
              </a:lnSpc>
            </a:pPr>
            <a:endParaRPr lang="ru-RU" sz="2000" dirty="0">
              <a:solidFill>
                <a:schemeClr val="tx1"/>
              </a:solidFill>
            </a:endParaRPr>
          </a:p>
          <a:p>
            <a:pPr marL="152396" indent="0" algn="ctr">
              <a:lnSpc>
                <a:spcPct val="150000"/>
              </a:lnSpc>
              <a:buNone/>
            </a:pPr>
            <a:r>
              <a:rPr lang="ru-RU" sz="2400" dirty="0">
                <a:solidFill>
                  <a:schemeClr val="tx1"/>
                </a:solidFill>
              </a:rPr>
              <a:t> 4. </a:t>
            </a:r>
            <a:r>
              <a:rPr lang="ru-RU" sz="2400" b="1" dirty="0">
                <a:solidFill>
                  <a:schemeClr val="tx1"/>
                </a:solidFill>
                <a:highlight>
                  <a:srgbClr val="808000"/>
                </a:highlight>
              </a:rPr>
              <a:t>«Чайноффи» </a:t>
            </a:r>
            <a:r>
              <a:rPr lang="ru-RU" sz="2400" dirty="0">
                <a:solidFill>
                  <a:schemeClr val="tx1"/>
                </a:solidFill>
              </a:rPr>
              <a:t>- лимитированный вкус</a:t>
            </a:r>
          </a:p>
          <a:p>
            <a:pPr marL="152396" indent="0" algn="ctr">
              <a:lnSpc>
                <a:spcPct val="150000"/>
              </a:lnSpc>
              <a:buNone/>
            </a:pPr>
            <a:r>
              <a:rPr lang="ru-RU" i="1" dirty="0">
                <a:solidFill>
                  <a:schemeClr val="tx1"/>
                </a:solidFill>
              </a:rPr>
              <a:t>(В одной банке 2 вкуса: пастила с зеленым чаем и цикорием).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3CDEB0A-F1DD-40B1-B8BF-695C648A87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422" t="25806" r="5793" b="22940"/>
          <a:stretch/>
        </p:blipFill>
        <p:spPr>
          <a:xfrm>
            <a:off x="304800" y="1652105"/>
            <a:ext cx="2001417" cy="155665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0C13469-5DB7-4EAA-B715-540C8187BD0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9683" r="2262" b="14397"/>
          <a:stretch/>
        </p:blipFill>
        <p:spPr>
          <a:xfrm>
            <a:off x="9557216" y="2928257"/>
            <a:ext cx="2329984" cy="117861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76E6652-D8BC-4447-84A4-55C8C0680A9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287" t="18980" r="4925" b="24583"/>
          <a:stretch/>
        </p:blipFill>
        <p:spPr>
          <a:xfrm>
            <a:off x="198192" y="4344628"/>
            <a:ext cx="1870094" cy="87654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CFC0952-5BB8-4877-926D-FF9F82FA61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24112">
            <a:off x="468014" y="3556764"/>
            <a:ext cx="1257253" cy="165014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A323A38-F2B2-498D-B41B-CFE5C77FDBD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105" t="7170" r="16773" b="11909"/>
          <a:stretch/>
        </p:blipFill>
        <p:spPr>
          <a:xfrm>
            <a:off x="595330" y="5234333"/>
            <a:ext cx="1420356" cy="127568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80875DA-732A-485F-95FE-69D64B4D715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9561" t="8095" r="9433" b="5770"/>
          <a:stretch/>
        </p:blipFill>
        <p:spPr>
          <a:xfrm>
            <a:off x="9918466" y="5022527"/>
            <a:ext cx="1754479" cy="166181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7D74283-1269-4984-B4DD-74C343C454E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0018" t="16656" r="9994" b="10931"/>
          <a:stretch/>
        </p:blipFill>
        <p:spPr>
          <a:xfrm rot="7346065">
            <a:off x="10482087" y="1976044"/>
            <a:ext cx="1158941" cy="71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561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600" y="303436"/>
            <a:ext cx="11360800" cy="76360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3FAB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чем особенность нашего продукта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1785" y="900896"/>
            <a:ext cx="11360800" cy="5653668"/>
          </a:xfrm>
        </p:spPr>
        <p:txBody>
          <a:bodyPr>
            <a:normAutofit fontScale="85000" lnSpcReduction="20000"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Особенность нашего продукта – это использование в рецептуре кондитерских изделий  нетрадиционного сырья, а именно </a:t>
            </a:r>
            <a:r>
              <a:rPr lang="ru-RU" sz="2400" b="1" dirty="0">
                <a:solidFill>
                  <a:schemeClr val="tx1"/>
                </a:solidFill>
              </a:rPr>
              <a:t>жмыха льна</a:t>
            </a:r>
            <a:r>
              <a:rPr lang="ru-RU" sz="2400" dirty="0">
                <a:solidFill>
                  <a:schemeClr val="tx1"/>
                </a:solidFill>
              </a:rPr>
              <a:t>,  </a:t>
            </a:r>
            <a:r>
              <a:rPr lang="ru-RU" sz="2400" b="1" dirty="0">
                <a:solidFill>
                  <a:schemeClr val="tx1"/>
                </a:solidFill>
              </a:rPr>
              <a:t>тыквы</a:t>
            </a:r>
            <a:r>
              <a:rPr lang="ru-RU" sz="2400" dirty="0">
                <a:solidFill>
                  <a:schemeClr val="tx1"/>
                </a:solidFill>
              </a:rPr>
              <a:t> и </a:t>
            </a:r>
            <a:r>
              <a:rPr lang="ru-RU" sz="2400" b="1" dirty="0">
                <a:solidFill>
                  <a:schemeClr val="tx1"/>
                </a:solidFill>
              </a:rPr>
              <a:t>других растительных </a:t>
            </a:r>
            <a:r>
              <a:rPr lang="ru-RU" sz="2400" b="1" dirty="0" err="1">
                <a:solidFill>
                  <a:schemeClr val="tx1"/>
                </a:solidFill>
              </a:rPr>
              <a:t>ингридиентов</a:t>
            </a:r>
            <a:r>
              <a:rPr lang="ru-RU" sz="2400" dirty="0">
                <a:solidFill>
                  <a:schemeClr val="tx1"/>
                </a:solidFill>
              </a:rPr>
              <a:t>.</a:t>
            </a:r>
          </a:p>
          <a:p>
            <a:pPr marL="152396" indent="0">
              <a:buNone/>
            </a:pPr>
            <a:endParaRPr lang="ru-RU" sz="2400" dirty="0">
              <a:solidFill>
                <a:schemeClr val="tx1"/>
              </a:solidFill>
            </a:endParaRPr>
          </a:p>
          <a:p>
            <a:pPr algn="just"/>
            <a:r>
              <a:rPr lang="ru-RU" sz="2600" b="1" dirty="0">
                <a:solidFill>
                  <a:schemeClr val="tx1"/>
                </a:solidFill>
                <a:highlight>
                  <a:srgbClr val="00FF00"/>
                </a:highlight>
              </a:rPr>
              <a:t>Жмых льна </a:t>
            </a:r>
            <a:r>
              <a:rPr lang="ru-RU" sz="2800" dirty="0">
                <a:solidFill>
                  <a:schemeClr val="tx1"/>
                </a:solidFill>
              </a:rPr>
              <a:t>– </a:t>
            </a:r>
            <a:r>
              <a:rPr lang="ru-RU" sz="1900" dirty="0">
                <a:solidFill>
                  <a:schemeClr val="tx1"/>
                </a:solidFill>
              </a:rPr>
              <a:t>богат источниками пищевых волокон, ценных жиров и белков. Состав жмыха льна характеризуется наличием всех заменимых и незаменимых аминокислот.</a:t>
            </a:r>
          </a:p>
          <a:p>
            <a:pPr algn="just"/>
            <a:r>
              <a:rPr lang="ru-RU" sz="1900" dirty="0">
                <a:solidFill>
                  <a:schemeClr val="tx1"/>
                </a:solidFill>
              </a:rPr>
              <a:t>Льняной жмых отличается очень высоким содержанием железа, марганца и цинка. В 100г. жмыха содержится 10 суточных норм железа, марганца и пять суточных норм цинка.</a:t>
            </a:r>
          </a:p>
          <a:p>
            <a:pPr algn="just"/>
            <a:r>
              <a:rPr lang="ru-RU" sz="1900" dirty="0">
                <a:solidFill>
                  <a:schemeClr val="tx1"/>
                </a:solidFill>
              </a:rPr>
              <a:t>Витаминный состав льняного жмыха также богат. В 100 г жмыха содержатся две суточные нормы витамина В5, три суточные нормы витаминов В2, В4 и семь суточных норм витамина В1.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b="1" dirty="0">
                <a:solidFill>
                  <a:schemeClr val="tx1"/>
                </a:solidFill>
                <a:highlight>
                  <a:srgbClr val="FFFF00"/>
                </a:highlight>
              </a:rPr>
              <a:t>Тыква</a:t>
            </a:r>
            <a:r>
              <a:rPr lang="ru-RU" sz="2400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– </a:t>
            </a:r>
            <a:r>
              <a:rPr lang="ru-RU" sz="1900" dirty="0">
                <a:solidFill>
                  <a:schemeClr val="tx1"/>
                </a:solidFill>
              </a:rPr>
              <a:t>содержит </a:t>
            </a:r>
            <a:r>
              <a:rPr lang="ru-RU" sz="1900" dirty="0" err="1">
                <a:solidFill>
                  <a:schemeClr val="tx1"/>
                </a:solidFill>
              </a:rPr>
              <a:t>содержит</a:t>
            </a:r>
            <a:r>
              <a:rPr lang="ru-RU" sz="1900" dirty="0">
                <a:solidFill>
                  <a:schemeClr val="tx1"/>
                </a:solidFill>
              </a:rPr>
              <a:t> витамины группы А, С, Е и группы В, а также довольно редкий витамин К, от которого зависит свертываемость крови.</a:t>
            </a:r>
          </a:p>
          <a:p>
            <a:endParaRPr lang="ru-RU" sz="1900" dirty="0">
              <a:solidFill>
                <a:schemeClr val="tx1"/>
              </a:solidFill>
            </a:endParaRPr>
          </a:p>
          <a:p>
            <a:r>
              <a:rPr lang="ru-RU" sz="2400" b="1" dirty="0">
                <a:solidFill>
                  <a:schemeClr val="tx1"/>
                </a:solidFill>
                <a:highlight>
                  <a:srgbClr val="C0C0C0"/>
                </a:highlight>
              </a:rPr>
              <a:t>Хлорофилл, Инулин (цикория и топинамбура), цикорий, боярышник, зеленый чай, кипрей узколистный, пряности, лимон, смородина, розмарин, можжевельник, женьшень, солодка, брусника </a:t>
            </a:r>
            <a:r>
              <a:rPr lang="ru-RU" sz="2400" dirty="0">
                <a:solidFill>
                  <a:schemeClr val="tx1"/>
                </a:solidFill>
              </a:rPr>
              <a:t>– </a:t>
            </a:r>
            <a:r>
              <a:rPr lang="ru-RU" sz="2100" dirty="0">
                <a:solidFill>
                  <a:schemeClr val="tx1"/>
                </a:solidFill>
              </a:rPr>
              <a:t>улучшают работу кишечника, поддерживает нормальное функционирование сердца, содержат антиоксиданты (флавоноиды, </a:t>
            </a:r>
            <a:r>
              <a:rPr lang="ru-RU" sz="2100" dirty="0" err="1">
                <a:solidFill>
                  <a:schemeClr val="tx1"/>
                </a:solidFill>
              </a:rPr>
              <a:t>кверцетин</a:t>
            </a:r>
            <a:r>
              <a:rPr lang="ru-RU" sz="2100" dirty="0">
                <a:solidFill>
                  <a:schemeClr val="tx1"/>
                </a:solidFill>
              </a:rPr>
              <a:t>) помогают бороться с воспалениями и свободными радикалами, укрепление костной системы, способствуют выведению токсинов из организма и др. 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endParaRPr lang="ru-RU" sz="2100" dirty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643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35737" y="589233"/>
            <a:ext cx="11360800" cy="818793"/>
          </a:xfrm>
        </p:spPr>
        <p:txBody>
          <a:bodyPr>
            <a:normAutofit/>
          </a:bodyPr>
          <a:lstStyle/>
          <a:p>
            <a:pPr marL="609596" indent="-457200" algn="ctr">
              <a:buAutoNum type="arabicPeriod"/>
            </a:pPr>
            <a:r>
              <a:rPr lang="ru-RU" sz="2800" b="1" dirty="0">
                <a:solidFill>
                  <a:schemeClr val="tx1"/>
                </a:solidFill>
                <a:highlight>
                  <a:srgbClr val="FF00FF"/>
                </a:highlight>
              </a:rPr>
              <a:t>Смородина </a:t>
            </a:r>
            <a:r>
              <a:rPr lang="ru-RU" sz="2800" dirty="0">
                <a:solidFill>
                  <a:schemeClr val="tx1"/>
                </a:solidFill>
                <a:highlight>
                  <a:srgbClr val="FF00FF"/>
                </a:highlight>
              </a:rPr>
              <a:t>– </a:t>
            </a:r>
            <a:r>
              <a:rPr lang="ru-RU" sz="2800" b="1" dirty="0">
                <a:solidFill>
                  <a:schemeClr val="tx1"/>
                </a:solidFill>
                <a:highlight>
                  <a:srgbClr val="FF00FF"/>
                </a:highlight>
              </a:rPr>
              <a:t>Розмарин </a:t>
            </a:r>
            <a:r>
              <a:rPr lang="ru-RU" sz="2800" dirty="0">
                <a:solidFill>
                  <a:schemeClr val="tx1"/>
                </a:solidFill>
                <a:highlight>
                  <a:srgbClr val="FF00FF"/>
                </a:highlight>
              </a:rPr>
              <a:t>с растительными добавками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B695346-3CF1-463B-B3ED-4F1DE50498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278" t="25846" r="30825" b="32571"/>
          <a:stretch/>
        </p:blipFill>
        <p:spPr>
          <a:xfrm>
            <a:off x="208470" y="1933758"/>
            <a:ext cx="4021183" cy="3894813"/>
          </a:xfrm>
          <a:prstGeom prst="rect">
            <a:avLst/>
          </a:prstGeom>
        </p:spPr>
      </p:pic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997F69C4-699C-4593-8359-CA2E77266E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5478321"/>
              </p:ext>
            </p:extLst>
          </p:nvPr>
        </p:nvGraphicFramePr>
        <p:xfrm>
          <a:off x="3997170" y="1697186"/>
          <a:ext cx="3643277" cy="368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58E724B-92E2-4541-A997-913EFB787EB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804" t="26191" r="50000" b="47302"/>
          <a:stretch/>
        </p:blipFill>
        <p:spPr>
          <a:xfrm>
            <a:off x="7380696" y="2242458"/>
            <a:ext cx="4602834" cy="283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036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5412" y="216364"/>
            <a:ext cx="11360800" cy="925473"/>
          </a:xfrm>
        </p:spPr>
        <p:txBody>
          <a:bodyPr>
            <a:normAutofit/>
          </a:bodyPr>
          <a:lstStyle/>
          <a:p>
            <a:pPr marL="152396" indent="0" algn="ctr">
              <a:buNone/>
            </a:pPr>
            <a:r>
              <a:rPr lang="ru-RU" sz="2800" b="1" dirty="0">
                <a:solidFill>
                  <a:schemeClr val="tx1"/>
                </a:solidFill>
                <a:highlight>
                  <a:srgbClr val="FFFF00"/>
                </a:highlight>
              </a:rPr>
              <a:t>Имбирь</a:t>
            </a:r>
            <a:r>
              <a:rPr lang="ru-RU" sz="2800" dirty="0">
                <a:solidFill>
                  <a:schemeClr val="tx1"/>
                </a:solidFill>
                <a:highlight>
                  <a:srgbClr val="FFFF00"/>
                </a:highlight>
              </a:rPr>
              <a:t> - </a:t>
            </a:r>
            <a:r>
              <a:rPr lang="ru-RU" sz="2800" b="1" dirty="0">
                <a:solidFill>
                  <a:schemeClr val="tx1"/>
                </a:solidFill>
                <a:highlight>
                  <a:srgbClr val="FFFF00"/>
                </a:highlight>
              </a:rPr>
              <a:t>Лимон </a:t>
            </a:r>
            <a:r>
              <a:rPr lang="ru-RU" sz="2800" dirty="0">
                <a:solidFill>
                  <a:schemeClr val="tx1"/>
                </a:solidFill>
                <a:highlight>
                  <a:srgbClr val="FFFF00"/>
                </a:highlight>
              </a:rPr>
              <a:t>с растительными добавками 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CDD0E5-A4C9-4253-9074-59AA3165FB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038" t="11752" r="7360" b="10894"/>
          <a:stretch/>
        </p:blipFill>
        <p:spPr>
          <a:xfrm rot="5400000">
            <a:off x="-515675" y="1892991"/>
            <a:ext cx="5046972" cy="3544664"/>
          </a:xfrm>
          <a:prstGeom prst="rect">
            <a:avLst/>
          </a:prstGeom>
        </p:spPr>
      </p:pic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C2477F21-405B-4ABE-B33B-AABDC84FA5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9978153"/>
              </p:ext>
            </p:extLst>
          </p:nvPr>
        </p:nvGraphicFramePr>
        <p:xfrm>
          <a:off x="2919135" y="1683562"/>
          <a:ext cx="5272137" cy="3781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5FE6E6B-9E7D-4DDE-8E6D-1B9ECBEB05A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000" t="52857" r="25982" b="22064"/>
          <a:stretch/>
        </p:blipFill>
        <p:spPr>
          <a:xfrm>
            <a:off x="7330263" y="2237525"/>
            <a:ext cx="4861737" cy="285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825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320725"/>
            <a:ext cx="11776400" cy="1068978"/>
          </a:xfrm>
        </p:spPr>
        <p:txBody>
          <a:bodyPr>
            <a:normAutofit/>
          </a:bodyPr>
          <a:lstStyle/>
          <a:p>
            <a:pPr marL="152396" indent="0" algn="ctr">
              <a:buNone/>
            </a:pP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800" b="1" dirty="0">
                <a:solidFill>
                  <a:schemeClr val="tx1"/>
                </a:solidFill>
                <a:highlight>
                  <a:srgbClr val="00FF00"/>
                </a:highlight>
              </a:rPr>
              <a:t>Брусника</a:t>
            </a:r>
            <a:r>
              <a:rPr lang="ru-RU" sz="2800" dirty="0">
                <a:solidFill>
                  <a:schemeClr val="tx1"/>
                </a:solidFill>
                <a:highlight>
                  <a:srgbClr val="00FF00"/>
                </a:highlight>
              </a:rPr>
              <a:t> – </a:t>
            </a:r>
            <a:r>
              <a:rPr lang="ru-RU" sz="2800" b="1" dirty="0">
                <a:solidFill>
                  <a:schemeClr val="tx1"/>
                </a:solidFill>
                <a:highlight>
                  <a:srgbClr val="00FF00"/>
                </a:highlight>
              </a:rPr>
              <a:t>Можжевельник</a:t>
            </a:r>
            <a:r>
              <a:rPr lang="ru-RU" sz="2800" dirty="0">
                <a:solidFill>
                  <a:schemeClr val="tx1"/>
                </a:solidFill>
                <a:highlight>
                  <a:srgbClr val="00FF00"/>
                </a:highlight>
              </a:rPr>
              <a:t> с растительными добавками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3581BF6-9BBE-405B-BD15-52C8293B63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48" t="50000" r="11820" b="13333"/>
          <a:stretch/>
        </p:blipFill>
        <p:spPr>
          <a:xfrm rot="16200000">
            <a:off x="-374051" y="1993898"/>
            <a:ext cx="5343914" cy="3764612"/>
          </a:xfrm>
          <a:prstGeom prst="rect">
            <a:avLst/>
          </a:prstGeom>
        </p:spPr>
      </p:pic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A23EBE6C-F392-4D63-806A-AEA1BC35A3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3263709"/>
              </p:ext>
            </p:extLst>
          </p:nvPr>
        </p:nvGraphicFramePr>
        <p:xfrm>
          <a:off x="3147821" y="1932484"/>
          <a:ext cx="4791093" cy="3865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DF7D0BB-DEDC-4618-A998-C56DF19306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161" t="52699" r="50000" b="22539"/>
          <a:stretch/>
        </p:blipFill>
        <p:spPr>
          <a:xfrm>
            <a:off x="7233523" y="2184781"/>
            <a:ext cx="4958477" cy="2897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156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-414333" y="226262"/>
            <a:ext cx="12769617" cy="1060270"/>
          </a:xfrm>
        </p:spPr>
        <p:txBody>
          <a:bodyPr>
            <a:normAutofit fontScale="70000" lnSpcReduction="20000"/>
          </a:bodyPr>
          <a:lstStyle/>
          <a:p>
            <a:pPr marL="152396" indent="0" algn="ctr">
              <a:buNone/>
            </a:pPr>
            <a:r>
              <a:rPr lang="ru-RU" sz="4500" dirty="0">
                <a:solidFill>
                  <a:schemeClr val="tx1"/>
                </a:solidFill>
              </a:rPr>
              <a:t> </a:t>
            </a:r>
            <a:r>
              <a:rPr lang="ru-RU" sz="4500" b="1" dirty="0">
                <a:solidFill>
                  <a:schemeClr val="tx1"/>
                </a:solidFill>
                <a:highlight>
                  <a:srgbClr val="808000"/>
                </a:highlight>
              </a:rPr>
              <a:t>«</a:t>
            </a:r>
            <a:r>
              <a:rPr lang="ru-RU" sz="4500" b="1" dirty="0" err="1">
                <a:solidFill>
                  <a:schemeClr val="tx1"/>
                </a:solidFill>
                <a:highlight>
                  <a:srgbClr val="808000"/>
                </a:highlight>
              </a:rPr>
              <a:t>Чайноффи</a:t>
            </a:r>
            <a:r>
              <a:rPr lang="ru-RU" sz="4500" b="1" dirty="0">
                <a:solidFill>
                  <a:schemeClr val="tx1"/>
                </a:solidFill>
                <a:highlight>
                  <a:srgbClr val="808000"/>
                </a:highlight>
              </a:rPr>
              <a:t>» </a:t>
            </a:r>
            <a:r>
              <a:rPr lang="ru-RU" sz="4500" dirty="0">
                <a:solidFill>
                  <a:schemeClr val="tx1"/>
                </a:solidFill>
                <a:highlight>
                  <a:srgbClr val="808000"/>
                </a:highlight>
              </a:rPr>
              <a:t>- лимитированный вкус. </a:t>
            </a:r>
          </a:p>
          <a:p>
            <a:pPr marL="152396" indent="0" algn="ctr">
              <a:buNone/>
            </a:pPr>
            <a:r>
              <a:rPr lang="ru-RU" sz="3200" dirty="0">
                <a:solidFill>
                  <a:schemeClr val="tx1"/>
                </a:solidFill>
              </a:rPr>
              <a:t>В одной банке 2 вкуса: пастила с зеленым чаем и цикорием.</a:t>
            </a:r>
            <a:r>
              <a:rPr lang="ru-RU" sz="3800" dirty="0">
                <a:solidFill>
                  <a:schemeClr val="tx1"/>
                </a:solidFill>
              </a:rPr>
              <a:t> 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518F3-6390-4979-99DF-9B8147747B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879" t="30476" r="23039" b="27599"/>
          <a:stretch/>
        </p:blipFill>
        <p:spPr>
          <a:xfrm>
            <a:off x="205889" y="1704415"/>
            <a:ext cx="3823276" cy="3944985"/>
          </a:xfrm>
          <a:prstGeom prst="rect">
            <a:avLst/>
          </a:prstGeom>
        </p:spPr>
      </p:pic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D8A81855-C920-4680-9516-FE2F98B61B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3623030"/>
              </p:ext>
            </p:extLst>
          </p:nvPr>
        </p:nvGraphicFramePr>
        <p:xfrm>
          <a:off x="3758554" y="1478853"/>
          <a:ext cx="4035113" cy="3674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4DB321-45B7-4949-ACA5-C44386C37A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321" t="43809" r="23840" b="31746"/>
          <a:stretch/>
        </p:blipFill>
        <p:spPr>
          <a:xfrm>
            <a:off x="7523055" y="2427514"/>
            <a:ext cx="4623953" cy="266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94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0301" y="66256"/>
            <a:ext cx="11360800" cy="7636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3FAB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 пользовательского тестирования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1" y="594523"/>
            <a:ext cx="2394857" cy="2404632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37480" y="660184"/>
            <a:ext cx="8850320" cy="1555708"/>
          </a:xfrm>
        </p:spPr>
        <p:txBody>
          <a:bodyPr/>
          <a:lstStyle/>
          <a:p>
            <a:pPr algn="just"/>
            <a:r>
              <a:rPr lang="ru-RU" dirty="0">
                <a:solidFill>
                  <a:schemeClr val="dk1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В результате тестирования, которое проводилось два раза, были выявлены основные потребности и предпочтения пользователя, а также актуальность и заинтересованность в разрабатываемым нами продукте.  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DC213C-5931-4636-AB8B-7B4E870F15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7110" y="3503152"/>
            <a:ext cx="3314487" cy="328859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9A548C1-F0F7-42B9-838D-F618733AF40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896" t="5080"/>
          <a:stretch/>
        </p:blipFill>
        <p:spPr>
          <a:xfrm>
            <a:off x="5900438" y="1675361"/>
            <a:ext cx="2786978" cy="246215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FD147CC-51A4-416D-BC8E-AF24084B03B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578" t="5397" r="11797"/>
          <a:stretch/>
        </p:blipFill>
        <p:spPr>
          <a:xfrm>
            <a:off x="8780801" y="2700571"/>
            <a:ext cx="3160300" cy="318692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4017B43-8891-441C-9120-4A630127629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449" t="5238" r="12404" b="4761"/>
          <a:stretch/>
        </p:blipFill>
        <p:spPr>
          <a:xfrm>
            <a:off x="3024970" y="3902893"/>
            <a:ext cx="2531759" cy="272611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E6BD0F4-E4A2-4CDE-8FCB-711ED8D72BC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801" t="5227" r="2458" b="3085"/>
          <a:stretch/>
        </p:blipFill>
        <p:spPr>
          <a:xfrm>
            <a:off x="2637034" y="1660985"/>
            <a:ext cx="2575986" cy="207917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64FE986-574F-411B-977E-BA8F21BB490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801" r="13439" b="3148"/>
          <a:stretch/>
        </p:blipFill>
        <p:spPr>
          <a:xfrm>
            <a:off x="6343829" y="4777156"/>
            <a:ext cx="2438635" cy="208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752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600" y="252708"/>
            <a:ext cx="11360800" cy="76360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3FAB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ДЕГУСТАЦИОННАЯ ОЦЕНКА ПРОДУКТА 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28390FB1-E1C8-4C7B-81CB-0612D2332A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332552"/>
              </p:ext>
            </p:extLst>
          </p:nvPr>
        </p:nvGraphicFramePr>
        <p:xfrm>
          <a:off x="657647" y="1028569"/>
          <a:ext cx="4419898" cy="5110547"/>
        </p:xfrm>
        <a:graphic>
          <a:graphicData uri="http://schemas.openxmlformats.org/drawingml/2006/table">
            <a:tbl>
              <a:tblPr firstRow="1" firstCol="1" bandRow="1"/>
              <a:tblGrid>
                <a:gridCol w="1597601">
                  <a:extLst>
                    <a:ext uri="{9D8B030D-6E8A-4147-A177-3AD203B41FA5}">
                      <a16:colId xmlns:a16="http://schemas.microsoft.com/office/drawing/2014/main" val="3788863877"/>
                    </a:ext>
                  </a:extLst>
                </a:gridCol>
                <a:gridCol w="2822297">
                  <a:extLst>
                    <a:ext uri="{9D8B030D-6E8A-4147-A177-3AD203B41FA5}">
                      <a16:colId xmlns:a16="http://schemas.microsoft.com/office/drawing/2014/main" val="4036832057"/>
                    </a:ext>
                  </a:extLst>
                </a:gridCol>
              </a:tblGrid>
              <a:tr h="27495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Органолептические показатели</a:t>
                      </a:r>
                      <a:endParaRPr lang="ru-RU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26441"/>
                  </a:ext>
                </a:extLst>
              </a:tr>
              <a:tr h="2749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Характеристика для пастилы</a:t>
                      </a:r>
                      <a:endParaRPr lang="ru-RU" sz="16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2095109"/>
                  </a:ext>
                </a:extLst>
              </a:tr>
              <a:tr h="2749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Вкус и запах</a:t>
                      </a:r>
                      <a:endParaRPr lang="ru-RU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Свойственные данному наименованию продукта с учетом вкусовых добавок, без постороннего привкуса и запаха.</a:t>
                      </a:r>
                      <a:endParaRPr lang="ru-RU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допускается запах диоксида серы, резкий вкус и запах применяемых ароматизаторов. </a:t>
                      </a:r>
                      <a:endParaRPr lang="ru-RU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8911089"/>
                  </a:ext>
                </a:extLst>
              </a:tr>
              <a:tr h="2749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Цвет </a:t>
                      </a:r>
                      <a:endParaRPr lang="ru-RU" sz="16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Равномерный, допускается окраска используемых добавлений.</a:t>
                      </a:r>
                      <a:endParaRPr lang="ru-RU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8891398"/>
                  </a:ext>
                </a:extLst>
              </a:tr>
              <a:tr h="2749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Консистенция </a:t>
                      </a:r>
                      <a:endParaRPr lang="ru-RU" sz="16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зависимости от состава. Не допускаются кристаллы сахара. </a:t>
                      </a:r>
                      <a:endParaRPr lang="ru-RU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2149067"/>
                  </a:ext>
                </a:extLst>
              </a:tr>
              <a:tr h="2749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Структура</a:t>
                      </a:r>
                      <a:endParaRPr lang="ru-RU" sz="16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Свойственная данному наименованию продукта, пенообразная, равномерная</a:t>
                      </a:r>
                      <a:endParaRPr lang="ru-RU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2754029"/>
                  </a:ext>
                </a:extLst>
              </a:tr>
              <a:tr h="2749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Форма </a:t>
                      </a:r>
                      <a:endParaRPr lang="ru-RU" sz="16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Различная, без деформаций </a:t>
                      </a:r>
                      <a:endParaRPr lang="ru-RU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7449562"/>
                  </a:ext>
                </a:extLst>
              </a:tr>
              <a:tr h="2749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Поверхность </a:t>
                      </a:r>
                      <a:endParaRPr lang="ru-RU" sz="16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Без грубого затвердевания на боковых гранях и выделения сиропа.</a:t>
                      </a:r>
                      <a:endParaRPr lang="ru-RU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4809265"/>
                  </a:ext>
                </a:extLst>
              </a:tr>
              <a:tr h="27495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Физико-химические показатели </a:t>
                      </a:r>
                      <a:endParaRPr lang="ru-RU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759699"/>
                  </a:ext>
                </a:extLst>
              </a:tr>
              <a:tr h="2749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Массовая доля плодоовощного сырья, %</a:t>
                      </a:r>
                      <a:endParaRPr lang="ru-RU" sz="16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1519584"/>
                  </a:ext>
                </a:extLst>
              </a:tr>
              <a:tr h="2749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Массовая доля влаги,% не более </a:t>
                      </a:r>
                      <a:endParaRPr lang="ru-RU" sz="16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6202577"/>
                  </a:ext>
                </a:extLst>
              </a:tr>
            </a:tbl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EE5A2B0F-8173-46F0-881A-DDD8BEAA9C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7650578"/>
              </p:ext>
            </p:extLst>
          </p:nvPr>
        </p:nvGraphicFramePr>
        <p:xfrm>
          <a:off x="4853940" y="1028569"/>
          <a:ext cx="7338060" cy="54810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171082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600" y="325353"/>
            <a:ext cx="11360800" cy="7636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3FAB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Экономика проекта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208" y="947165"/>
            <a:ext cx="10645337" cy="562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2247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188" y="451683"/>
            <a:ext cx="7628943" cy="1074497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3FAB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 наш продукт  отличается от конкурентов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7380" y="2352516"/>
            <a:ext cx="7358230" cy="4727243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tx1"/>
                </a:solidFill>
              </a:rPr>
              <a:t>Отсутствием: </a:t>
            </a:r>
            <a:r>
              <a:rPr lang="ru-RU" sz="2400" b="1" dirty="0">
                <a:solidFill>
                  <a:schemeClr val="bg2"/>
                </a:solidFill>
              </a:rPr>
              <a:t>ароматизаторов, </a:t>
            </a:r>
          </a:p>
          <a:p>
            <a:pPr marL="152396" indent="0">
              <a:buNone/>
            </a:pPr>
            <a:r>
              <a:rPr lang="ru-RU" sz="2400" b="1" dirty="0">
                <a:solidFill>
                  <a:schemeClr val="bg2"/>
                </a:solidFill>
              </a:rPr>
              <a:t> добавленного сахара, глицерина, крахмальной патоки, муки.</a:t>
            </a:r>
          </a:p>
          <a:p>
            <a:r>
              <a:rPr lang="ru-RU" sz="2400" b="1" dirty="0">
                <a:solidFill>
                  <a:schemeClr val="tx1"/>
                </a:solidFill>
              </a:rPr>
              <a:t>Не приторная.</a:t>
            </a:r>
          </a:p>
          <a:p>
            <a:r>
              <a:rPr lang="ru-RU" sz="2400" b="1" dirty="0">
                <a:solidFill>
                  <a:schemeClr val="tx1"/>
                </a:solidFill>
              </a:rPr>
              <a:t>Нежная хрустящая структура.</a:t>
            </a:r>
          </a:p>
          <a:p>
            <a:r>
              <a:rPr lang="ru-RU" sz="2400" b="1" dirty="0">
                <a:solidFill>
                  <a:schemeClr val="tx1"/>
                </a:solidFill>
              </a:rPr>
              <a:t>Не прилипает к зубам.</a:t>
            </a:r>
          </a:p>
          <a:p>
            <a:r>
              <a:rPr lang="ru-RU" sz="2400" b="1" dirty="0">
                <a:solidFill>
                  <a:schemeClr val="tx1"/>
                </a:solidFill>
              </a:rPr>
              <a:t>Содержит больше питательных </a:t>
            </a:r>
          </a:p>
          <a:p>
            <a:pPr marL="152396" indent="0">
              <a:buNone/>
            </a:pPr>
            <a:r>
              <a:rPr lang="ru-RU" sz="2400" b="1" dirty="0">
                <a:solidFill>
                  <a:schemeClr val="tx1"/>
                </a:solidFill>
              </a:rPr>
              <a:t>      веществ</a:t>
            </a:r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587F4B-11DB-4727-B1D9-2ECCB6E4B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96707">
            <a:off x="9227888" y="601124"/>
            <a:ext cx="2575807" cy="141769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C0EAF1-9EAB-4A4D-9C6D-9EDBF0E22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10210">
            <a:off x="9594347" y="4193607"/>
            <a:ext cx="2247367" cy="242542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423824D-D6B3-4A7E-A1CD-D437CBFFB5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450227">
            <a:off x="7313491" y="2734350"/>
            <a:ext cx="2771329" cy="198335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096D837-0607-4BB9-AE49-22C010B876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76870">
            <a:off x="7519704" y="5033409"/>
            <a:ext cx="2270169" cy="143284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498817B-75EB-4A3F-8474-FE260534C5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191024">
            <a:off x="7411307" y="922780"/>
            <a:ext cx="1877241" cy="187724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B4F4240-A0F7-4BEB-ABF4-5A60291B4E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732523">
            <a:off x="9800479" y="2296855"/>
            <a:ext cx="1923470" cy="256462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13AC4D1-34F8-4EAD-980C-9CF0A3FA12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514535">
            <a:off x="6004074" y="2587691"/>
            <a:ext cx="2014534" cy="20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8089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600" y="380007"/>
            <a:ext cx="11360800" cy="7636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3FAB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Перспективы производства пастилы и зефира в России в 2024 году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15600" y="915007"/>
            <a:ext cx="7650714" cy="628045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Производство пастилы и зефира в России демонстрирует положительную динамику, обусловленную как внутренним спросом, так и ростом экспортных поставок.</a:t>
            </a:r>
          </a:p>
          <a:p>
            <a:r>
              <a:rPr lang="ru-RU" dirty="0">
                <a:solidFill>
                  <a:schemeClr val="tx1"/>
                </a:solidFill>
              </a:rPr>
              <a:t>Объем ранка пастильных изделий составляет около 7-10 миллиардов рублей. </a:t>
            </a:r>
          </a:p>
          <a:p>
            <a:r>
              <a:rPr lang="ru-RU" b="1" dirty="0">
                <a:solidFill>
                  <a:schemeClr val="tx1"/>
                </a:solidFill>
              </a:rPr>
              <a:t>Объем производства</a:t>
            </a:r>
            <a:r>
              <a:rPr lang="ru-RU" dirty="0">
                <a:solidFill>
                  <a:schemeClr val="tx1"/>
                </a:solidFill>
              </a:rPr>
              <a:t>: В период с 2019 по 2023 годы наблюдался стабильный рост производства пастилы и зефира. В 2023 году объем производства составил около 200 тыс. тонн, что на 5% больше по сравнению с предыдущим годом . </a:t>
            </a:r>
          </a:p>
          <a:p>
            <a:r>
              <a:rPr lang="ru-RU" b="1" dirty="0">
                <a:solidFill>
                  <a:schemeClr val="tx1"/>
                </a:solidFill>
              </a:rPr>
              <a:t>Экспортные показатели: </a:t>
            </a:r>
            <a:r>
              <a:rPr lang="ru-RU" dirty="0">
                <a:solidFill>
                  <a:schemeClr val="tx1"/>
                </a:solidFill>
              </a:rPr>
              <a:t>С начала 2024 года производители Тульской области экспортировали более 800 тонн пастилы и зефира, что в 2,4 раза превышает показатели аналогичного периода 2023 года . </a:t>
            </a:r>
          </a:p>
          <a:p>
            <a:r>
              <a:rPr lang="ru-RU" b="1" dirty="0">
                <a:solidFill>
                  <a:schemeClr val="tx1"/>
                </a:solidFill>
              </a:rPr>
              <a:t>Потребительские предпочтения: </a:t>
            </a:r>
            <a:r>
              <a:rPr lang="ru-RU" dirty="0">
                <a:solidFill>
                  <a:schemeClr val="tx1"/>
                </a:solidFill>
              </a:rPr>
              <a:t>с ростом интереса к здоровому питанию увеличивается спрос на натуральные и органические кондитерские изделия. Производители адаптируют рецептуры, предлагая </a:t>
            </a:r>
            <a:r>
              <a:rPr lang="ru-RU" dirty="0" err="1">
                <a:solidFill>
                  <a:schemeClr val="tx1"/>
                </a:solidFill>
              </a:rPr>
              <a:t>безглютеновые</a:t>
            </a:r>
            <a:r>
              <a:rPr lang="ru-RU" dirty="0">
                <a:solidFill>
                  <a:schemeClr val="tx1"/>
                </a:solidFill>
              </a:rPr>
              <a:t> и низкокалорийные варианты пастилы и зефира . </a:t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512629" y="2225291"/>
            <a:ext cx="3166011" cy="203132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Roboto"/>
              </a:rPr>
              <a:t>Год Объем производства, тыс. тонн </a:t>
            </a:r>
          </a:p>
          <a:p>
            <a:pPr algn="ctr"/>
            <a:r>
              <a:rPr lang="ru-RU" b="1" dirty="0">
                <a:solidFill>
                  <a:srgbClr val="000000"/>
                </a:solidFill>
                <a:latin typeface="Roboto"/>
              </a:rPr>
              <a:t>2019 180</a:t>
            </a:r>
          </a:p>
          <a:p>
            <a:pPr algn="ctr"/>
            <a:r>
              <a:rPr lang="ru-RU" b="1" dirty="0">
                <a:solidFill>
                  <a:srgbClr val="000000"/>
                </a:solidFill>
                <a:latin typeface="Roboto"/>
              </a:rPr>
              <a:t>2020 185 </a:t>
            </a:r>
          </a:p>
          <a:p>
            <a:pPr algn="ctr"/>
            <a:r>
              <a:rPr lang="ru-RU" b="1" dirty="0">
                <a:solidFill>
                  <a:srgbClr val="000000"/>
                </a:solidFill>
                <a:latin typeface="Roboto"/>
              </a:rPr>
              <a:t>2021 190 </a:t>
            </a:r>
          </a:p>
          <a:p>
            <a:pPr algn="ctr"/>
            <a:r>
              <a:rPr lang="ru-RU" b="1" dirty="0">
                <a:solidFill>
                  <a:srgbClr val="000000"/>
                </a:solidFill>
                <a:latin typeface="Roboto"/>
              </a:rPr>
              <a:t>2022 195 </a:t>
            </a:r>
          </a:p>
          <a:p>
            <a:pPr algn="ctr"/>
            <a:r>
              <a:rPr lang="ru-RU" b="1" dirty="0">
                <a:solidFill>
                  <a:srgbClr val="000000"/>
                </a:solidFill>
                <a:latin typeface="Roboto"/>
              </a:rPr>
              <a:t>2023 200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720972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857" y="195161"/>
            <a:ext cx="11360800" cy="7636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3FAB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издержек и бизнес-модель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2334" y="958761"/>
            <a:ext cx="12049666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Мы планируем занять около </a:t>
            </a:r>
            <a:r>
              <a:rPr lang="ru-RU" b="1" dirty="0"/>
              <a:t>2-3%</a:t>
            </a:r>
            <a:r>
              <a:rPr lang="ru-RU" dirty="0"/>
              <a:t> рынка  пастильных изделий в течение </a:t>
            </a:r>
            <a:r>
              <a:rPr lang="ru-RU" b="1" dirty="0"/>
              <a:t>первых трех лет </a:t>
            </a:r>
            <a:r>
              <a:rPr lang="ru-RU" dirty="0"/>
              <a:t>после выхода на рынок. </a:t>
            </a:r>
          </a:p>
          <a:p>
            <a:r>
              <a:rPr lang="ru-RU" dirty="0"/>
              <a:t>Эта доля обоснована следующими факторами:</a:t>
            </a:r>
          </a:p>
          <a:p>
            <a:endParaRPr lang="ru-RU" dirty="0"/>
          </a:p>
          <a:p>
            <a:r>
              <a:rPr lang="ru-RU" sz="2000" b="1" dirty="0">
                <a:solidFill>
                  <a:srgbClr val="3FAB3C"/>
                </a:solidFill>
              </a:rPr>
              <a:t>Уникальность продукта</a:t>
            </a:r>
            <a:r>
              <a:rPr lang="ru-RU" dirty="0">
                <a:solidFill>
                  <a:srgbClr val="3FAB3C"/>
                </a:solidFill>
              </a:rPr>
              <a:t>: </a:t>
            </a:r>
            <a:r>
              <a:rPr lang="ru-RU" dirty="0"/>
              <a:t>Наша хрустящая пастила будет отличаться от существующих предложений благодаря уникальной рецептуре и использованию только натуральных ингредиентов, что привлечет внимание целевой аудитории.</a:t>
            </a:r>
            <a:br>
              <a:rPr lang="ru-RU" dirty="0"/>
            </a:br>
            <a:endParaRPr lang="ru-RU" dirty="0"/>
          </a:p>
          <a:p>
            <a:r>
              <a:rPr lang="ru-RU" sz="2000" b="1" dirty="0">
                <a:solidFill>
                  <a:srgbClr val="3FAB3C"/>
                </a:solidFill>
              </a:rPr>
              <a:t>Тренды потребления</a:t>
            </a:r>
            <a:r>
              <a:rPr lang="ru-RU" dirty="0">
                <a:solidFill>
                  <a:srgbClr val="3FAB3C"/>
                </a:solidFill>
              </a:rPr>
              <a:t>: </a:t>
            </a:r>
            <a:r>
              <a:rPr lang="ru-RU" dirty="0"/>
              <a:t>С учетом роста интереса к здоровому питанию и натуральным продуктам, мы уверены, что сможем привлечь потребителей, ищущих альтернативы традиционным сладостям и закускам.</a:t>
            </a:r>
            <a:br>
              <a:rPr lang="ru-RU" dirty="0"/>
            </a:br>
            <a:endParaRPr lang="ru-RU" dirty="0"/>
          </a:p>
          <a:p>
            <a:r>
              <a:rPr lang="ru-RU" sz="2000" b="1" dirty="0">
                <a:solidFill>
                  <a:srgbClr val="3FAB3C"/>
                </a:solidFill>
              </a:rPr>
              <a:t>Маркетинговая стратегия</a:t>
            </a:r>
            <a:r>
              <a:rPr lang="ru-RU" dirty="0">
                <a:solidFill>
                  <a:srgbClr val="3FAB3C"/>
                </a:solidFill>
              </a:rPr>
              <a:t>: </a:t>
            </a:r>
            <a:r>
              <a:rPr lang="ru-RU" dirty="0"/>
              <a:t>Мы планируем активные маркетинговые кампании, включая сотрудничество с </a:t>
            </a:r>
            <a:r>
              <a:rPr lang="ru-RU" dirty="0" err="1"/>
              <a:t>блогерами</a:t>
            </a:r>
            <a:r>
              <a:rPr lang="ru-RU" dirty="0"/>
              <a:t> и участие в выставках, что поможет нам быстро увеличить осведомленность о бренде и привлечь клиентов.</a:t>
            </a:r>
            <a:br>
              <a:rPr lang="ru-RU" dirty="0"/>
            </a:br>
            <a:endParaRPr lang="ru-RU" dirty="0"/>
          </a:p>
          <a:p>
            <a:r>
              <a:rPr lang="ru-RU" sz="2000" b="1" dirty="0">
                <a:solidFill>
                  <a:srgbClr val="3FAB3C"/>
                </a:solidFill>
              </a:rPr>
              <a:t>Качество и безопасность</a:t>
            </a:r>
            <a:r>
              <a:rPr lang="ru-RU" dirty="0">
                <a:solidFill>
                  <a:srgbClr val="3FAB3C"/>
                </a:solidFill>
              </a:rPr>
              <a:t>:</a:t>
            </a:r>
            <a:r>
              <a:rPr lang="ru-RU" dirty="0"/>
              <a:t> Мы будем уделять особое внимание качеству нашего продукта и прозрачности его состава, что станет дополнительным конкурентным преимуществом на фоне массовых брендов.</a:t>
            </a:r>
            <a:br>
              <a:rPr lang="ru-RU" dirty="0"/>
            </a:br>
            <a:endParaRPr lang="ru-RU" dirty="0"/>
          </a:p>
          <a:p>
            <a:r>
              <a:rPr lang="ru-RU" dirty="0"/>
              <a:t>Таким образом, с учетом текущих трендов и маркетинговых усилий, мы уверены в достижении поставленных целей по доле рынка.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80243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A128D7F-5214-5B81-6064-D9F4CC2279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98" y="783553"/>
            <a:ext cx="1902023" cy="25386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4BE971-C02C-BC8E-CE98-1F3899366D8E}"/>
              </a:ext>
            </a:extLst>
          </p:cNvPr>
          <p:cNvSpPr txBox="1"/>
          <p:nvPr/>
        </p:nvSpPr>
        <p:spPr>
          <a:xfrm>
            <a:off x="2713090" y="1195207"/>
            <a:ext cx="170331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Ефимова София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Лидер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7769293-BF91-3A56-A1BE-E8A6D78E0D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58" y="4039775"/>
            <a:ext cx="1902023" cy="25386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CA4EEF-DE3E-97A3-042D-7E9885DBE36C}"/>
              </a:ext>
            </a:extLst>
          </p:cNvPr>
          <p:cNvSpPr txBox="1"/>
          <p:nvPr/>
        </p:nvSpPr>
        <p:spPr>
          <a:xfrm>
            <a:off x="2613453" y="3981989"/>
            <a:ext cx="27966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Малуева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Ульяна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Аналитик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942B959-3843-FB65-B944-11E98489DE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52" t="17284" r="25024" b="35864"/>
          <a:stretch/>
        </p:blipFill>
        <p:spPr>
          <a:xfrm>
            <a:off x="4488057" y="4039775"/>
            <a:ext cx="1902023" cy="253867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D23E11E-82B5-C8F8-93D0-8F4ACE98BD45}"/>
              </a:ext>
            </a:extLst>
          </p:cNvPr>
          <p:cNvSpPr txBox="1"/>
          <p:nvPr/>
        </p:nvSpPr>
        <p:spPr>
          <a:xfrm>
            <a:off x="6506171" y="4039775"/>
            <a:ext cx="14334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Осипова Софья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Маркетолог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6CEAE26-C063-02D7-C280-96E5CA2984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0" t="42450" r="22670" b="10698"/>
          <a:stretch/>
        </p:blipFill>
        <p:spPr>
          <a:xfrm>
            <a:off x="8299594" y="3981989"/>
            <a:ext cx="1902021" cy="25386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88C9180-BFA3-AB68-3A70-64042A03D1DD}"/>
              </a:ext>
            </a:extLst>
          </p:cNvPr>
          <p:cNvSpPr txBox="1"/>
          <p:nvPr/>
        </p:nvSpPr>
        <p:spPr>
          <a:xfrm>
            <a:off x="10251558" y="3981989"/>
            <a:ext cx="15067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Исаева Полина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Аналитик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9253F6C-01B7-7CE0-AD00-CB70FFFE62FC}"/>
              </a:ext>
            </a:extLst>
          </p:cNvPr>
          <p:cNvSpPr txBox="1"/>
          <p:nvPr/>
        </p:nvSpPr>
        <p:spPr>
          <a:xfrm>
            <a:off x="7024531" y="4501440"/>
            <a:ext cx="15656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3EF718B-1437-437B-45C9-8B1153DC2B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76" t="7647" r="16691" b="45502"/>
          <a:stretch/>
        </p:blipFill>
        <p:spPr>
          <a:xfrm>
            <a:off x="8267742" y="793742"/>
            <a:ext cx="1933873" cy="253867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F72417F-D411-422B-A06F-3A5CB667C692}"/>
              </a:ext>
            </a:extLst>
          </p:cNvPr>
          <p:cNvSpPr txBox="1"/>
          <p:nvPr/>
        </p:nvSpPr>
        <p:spPr>
          <a:xfrm>
            <a:off x="10251558" y="1159597"/>
            <a:ext cx="15166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Махова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Нина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Маркетолог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6518E4D-AF18-3967-41B0-A0AE63604D0B}"/>
              </a:ext>
            </a:extLst>
          </p:cNvPr>
          <p:cNvSpPr txBox="1"/>
          <p:nvPr/>
        </p:nvSpPr>
        <p:spPr>
          <a:xfrm>
            <a:off x="6506171" y="1180353"/>
            <a:ext cx="16454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Рачеева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Анна Ивановна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Руководитель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7318CCA-DA2A-0208-89DC-490FD90DE0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0" t="10633" r="10087" b="42516"/>
          <a:stretch/>
        </p:blipFill>
        <p:spPr>
          <a:xfrm>
            <a:off x="4488059" y="793742"/>
            <a:ext cx="1902021" cy="2538676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C7385A2-D304-4BC6-BA13-6129C44B7857}"/>
              </a:ext>
            </a:extLst>
          </p:cNvPr>
          <p:cNvSpPr/>
          <p:nvPr/>
        </p:nvSpPr>
        <p:spPr>
          <a:xfrm>
            <a:off x="4372482" y="3272705"/>
            <a:ext cx="28504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b="1" kern="0" dirty="0">
                <a:solidFill>
                  <a:srgbClr val="3FAB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Команда</a:t>
            </a:r>
            <a:endParaRPr lang="ru-RU" sz="2000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755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1F6D35D-2E03-57B0-6FA5-EA16D5E8DE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3" t="20677" r="34176" b="32472"/>
          <a:stretch/>
        </p:blipFill>
        <p:spPr>
          <a:xfrm>
            <a:off x="198076" y="294701"/>
            <a:ext cx="1919973" cy="25386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6268B4-9C4B-DB7E-B9B4-C861EFFD6971}"/>
              </a:ext>
            </a:extLst>
          </p:cNvPr>
          <p:cNvSpPr txBox="1"/>
          <p:nvPr/>
        </p:nvSpPr>
        <p:spPr>
          <a:xfrm>
            <a:off x="2118049" y="455594"/>
            <a:ext cx="60932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Кузнецов Даниил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Дизайнер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Технолог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D62D770-30B1-C6EB-0D86-680237237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42" t="22218" r="24473" b="30932"/>
          <a:stretch/>
        </p:blipFill>
        <p:spPr>
          <a:xfrm>
            <a:off x="4431771" y="294701"/>
            <a:ext cx="1895741" cy="253867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1FEE547-210F-B2EC-1A6C-DC04608D5B95}"/>
              </a:ext>
            </a:extLst>
          </p:cNvPr>
          <p:cNvSpPr txBox="1"/>
          <p:nvPr/>
        </p:nvSpPr>
        <p:spPr>
          <a:xfrm>
            <a:off x="6566658" y="455594"/>
            <a:ext cx="14054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Павлов Кирилл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Технолог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F863D59-522F-7360-AD7F-A981544DD9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6" t="41490" r="14301" b="11660"/>
          <a:stretch/>
        </p:blipFill>
        <p:spPr>
          <a:xfrm>
            <a:off x="8171930" y="294701"/>
            <a:ext cx="1902021" cy="253867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6098771-EB27-FD6F-E176-2275FA0CBC21}"/>
              </a:ext>
            </a:extLst>
          </p:cNvPr>
          <p:cNvSpPr txBox="1"/>
          <p:nvPr/>
        </p:nvSpPr>
        <p:spPr>
          <a:xfrm>
            <a:off x="10427079" y="455594"/>
            <a:ext cx="12547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Кутаков Фёдор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Технолог 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3318EDC-9CBF-7102-D633-309F86A60C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85" t="15104" r="41556" b="37871"/>
          <a:stretch/>
        </p:blipFill>
        <p:spPr>
          <a:xfrm>
            <a:off x="222308" y="3982065"/>
            <a:ext cx="1895741" cy="254811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416430A-7255-C79D-92AB-EB2B4A235592}"/>
              </a:ext>
            </a:extLst>
          </p:cNvPr>
          <p:cNvSpPr txBox="1"/>
          <p:nvPr/>
        </p:nvSpPr>
        <p:spPr>
          <a:xfrm>
            <a:off x="2133499" y="4127314"/>
            <a:ext cx="153269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Максим Елохин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Маркетолог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1D2BCD7-BF1C-F575-914A-A7C02F8C61F3}"/>
              </a:ext>
            </a:extLst>
          </p:cNvPr>
          <p:cNvSpPr txBox="1"/>
          <p:nvPr/>
        </p:nvSpPr>
        <p:spPr>
          <a:xfrm>
            <a:off x="6566658" y="4127314"/>
            <a:ext cx="16411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Баринова Алина Кирилловна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Технолог 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3248BEE-332C-7E2C-4988-E32901E4545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79" t="25553" r="-78910" b="-27987"/>
          <a:stretch/>
        </p:blipFill>
        <p:spPr>
          <a:xfrm>
            <a:off x="4013790" y="4444474"/>
            <a:ext cx="2886431" cy="286977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8C7B136-388C-3536-208D-498D4F39DA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12" t="32196" r="21212" b="6195"/>
          <a:stretch/>
        </p:blipFill>
        <p:spPr>
          <a:xfrm>
            <a:off x="4407539" y="3982065"/>
            <a:ext cx="1919973" cy="2548114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7D9BFB6-99E2-3682-0E4A-C7CB25FE559C}"/>
              </a:ext>
            </a:extLst>
          </p:cNvPr>
          <p:cNvSpPr txBox="1"/>
          <p:nvPr/>
        </p:nvSpPr>
        <p:spPr>
          <a:xfrm>
            <a:off x="10244278" y="4127314"/>
            <a:ext cx="189574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Матосян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Николай Эрнестович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Экономист 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2D01BB4D-5758-3BD3-DDC9-865057333A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9" t="13188" r="20521" b="1431"/>
          <a:stretch/>
        </p:blipFill>
        <p:spPr>
          <a:xfrm>
            <a:off x="8207803" y="3982065"/>
            <a:ext cx="1919973" cy="2538676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AE009C1-A1FC-43AE-8BA9-AD43212CD625}"/>
              </a:ext>
            </a:extLst>
          </p:cNvPr>
          <p:cNvSpPr/>
          <p:nvPr/>
        </p:nvSpPr>
        <p:spPr>
          <a:xfrm>
            <a:off x="4302572" y="3011931"/>
            <a:ext cx="28504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b="1" kern="0" dirty="0">
                <a:solidFill>
                  <a:srgbClr val="3FAB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Команда</a:t>
            </a:r>
            <a:endParaRPr lang="ru-RU" sz="2000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1649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958437" y="319853"/>
            <a:ext cx="11360800" cy="7636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3FAB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Достижения команды</a:t>
            </a:r>
            <a:endParaRPr lang="ru-RU" sz="3200" b="1" dirty="0">
              <a:solidFill>
                <a:srgbClr val="3FAB3C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874B4B-0505-4081-BC16-09B7699996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916" t="52593" r="11041" b="34074"/>
          <a:stretch/>
        </p:blipFill>
        <p:spPr>
          <a:xfrm>
            <a:off x="354391" y="1230300"/>
            <a:ext cx="6531945" cy="18812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3F2585C-7AB6-49DE-9D52-BB2EBE1671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792" t="23518" r="40867" b="27593"/>
          <a:stretch/>
        </p:blipFill>
        <p:spPr>
          <a:xfrm>
            <a:off x="7112001" y="69698"/>
            <a:ext cx="4725608" cy="671860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50E5E4E-3F47-45E3-9614-044B61937C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774" t="26667" r="33854" b="25498"/>
          <a:stretch/>
        </p:blipFill>
        <p:spPr>
          <a:xfrm>
            <a:off x="549706" y="3258347"/>
            <a:ext cx="6141313" cy="328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3799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23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CF68FA-A2ED-430C-B99E-FCFD87A38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477" y="166254"/>
            <a:ext cx="2743200" cy="272193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82DB71-D9B4-431A-8111-753EB4AE3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7006" y="110383"/>
            <a:ext cx="2966224" cy="283367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CD1E95E-4281-4EA0-9C24-65ADE4A82844}"/>
              </a:ext>
            </a:extLst>
          </p:cNvPr>
          <p:cNvSpPr/>
          <p:nvPr/>
        </p:nvSpPr>
        <p:spPr>
          <a:xfrm>
            <a:off x="4947768" y="1296387"/>
            <a:ext cx="22964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НАС БОЛЬШЕ </a:t>
            </a:r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DD82CA32-7BE7-4825-8820-CD4029802A27}"/>
              </a:ext>
            </a:extLst>
          </p:cNvPr>
          <p:cNvSpPr/>
          <p:nvPr/>
        </p:nvSpPr>
        <p:spPr>
          <a:xfrm>
            <a:off x="5073649" y="1701800"/>
            <a:ext cx="2044700" cy="3302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6926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1979</TotalTime>
  <Words>2760</Words>
  <Application>Microsoft Office PowerPoint</Application>
  <PresentationFormat>Широкоэкранный</PresentationFormat>
  <Paragraphs>335</Paragraphs>
  <Slides>23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23</vt:i4>
      </vt:variant>
    </vt:vector>
  </HeadingPairs>
  <TitlesOfParts>
    <vt:vector size="37" baseType="lpstr">
      <vt:lpstr>Aptos</vt:lpstr>
      <vt:lpstr>Aptos Display</vt:lpstr>
      <vt:lpstr>Arial</vt:lpstr>
      <vt:lpstr>Arial Black</vt:lpstr>
      <vt:lpstr>Calibri</vt:lpstr>
      <vt:lpstr>Calibri Light</vt:lpstr>
      <vt:lpstr>Roboto</vt:lpstr>
      <vt:lpstr>Roboto Bold</vt:lpstr>
      <vt:lpstr>Times New Roman</vt:lpstr>
      <vt:lpstr>Trebuchet MS</vt:lpstr>
      <vt:lpstr>Verdana</vt:lpstr>
      <vt:lpstr>Тема Office</vt:lpstr>
      <vt:lpstr>Simple Light</vt:lpstr>
      <vt:lpstr>1_Тема Office</vt:lpstr>
      <vt:lpstr>Хрустящая пастила повышенной  пищевой  ценности </vt:lpstr>
      <vt:lpstr>Презентация PowerPoint</vt:lpstr>
      <vt:lpstr>Пользователь и его проблема  </vt:lpstr>
      <vt:lpstr>Целевая аудитория </vt:lpstr>
      <vt:lpstr>РЕШЕНИЕ</vt:lpstr>
      <vt:lpstr>Актуальность </vt:lpstr>
      <vt:lpstr>Пользовательский сценарий</vt:lpstr>
      <vt:lpstr>О проекте  </vt:lpstr>
      <vt:lpstr>В чем особенность нашего продукта 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 пользовательского тестирования </vt:lpstr>
      <vt:lpstr>ДЕГУСТАЦИОННАЯ ОЦЕНКА ПРОДУКТА </vt:lpstr>
      <vt:lpstr>Экономика проекта  </vt:lpstr>
      <vt:lpstr>Чем наш продукт  отличается от конкурентов </vt:lpstr>
      <vt:lpstr>Перспективы производства пастилы и зефира в России в 2024 году</vt:lpstr>
      <vt:lpstr>Структура издержек и бизнес-модель  </vt:lpstr>
      <vt:lpstr>Презентация PowerPoint</vt:lpstr>
      <vt:lpstr>Презентация PowerPoint</vt:lpstr>
      <vt:lpstr>Достижения команды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Adminisrator</dc:creator>
  <cp:lastModifiedBy>User</cp:lastModifiedBy>
  <cp:revision>117</cp:revision>
  <dcterms:created xsi:type="dcterms:W3CDTF">2022-01-27T09:29:13Z</dcterms:created>
  <dcterms:modified xsi:type="dcterms:W3CDTF">2024-12-09T22:06:27Z</dcterms:modified>
</cp:coreProperties>
</file>