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-1003" y="-442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72573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152" y="4534592"/>
            <a:ext cx="8393048" cy="3171782"/>
          </a:xfrm>
        </p:spPr>
        <p:txBody>
          <a:bodyPr>
            <a:normAutofit fontScale="90000"/>
          </a:bodyPr>
          <a:lstStyle/>
          <a:p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получения посадочного материала </a:t>
            </a:r>
            <a:r>
              <a:rPr lang="en-US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Vitis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venifera</a:t>
            </a: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путем </a:t>
            </a:r>
            <a:r>
              <a:rPr lang="ru-RU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клонального</a:t>
            </a: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микроразмножения</a:t>
            </a:r>
            <a:endParaRPr lang="ru-RU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628" y="2043240"/>
            <a:ext cx="12074652" cy="7554912"/>
          </a:xfrm>
        </p:spPr>
        <p:txBody>
          <a:bodyPr/>
          <a:lstStyle/>
          <a:p>
            <a:pPr marL="540000" indent="-571500" algn="just">
              <a:buFont typeface="Wingdings" panose="05000000000000000000" pitchFamily="2" charset="2"/>
              <a:buChar char="§"/>
            </a:pPr>
            <a:r>
              <a:rPr lang="ru-RU" sz="3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сформулирована в результате анализа мирового и российского опыта в области современной биотехнологии растений и способов производства посадочного материала.</a:t>
            </a:r>
          </a:p>
          <a:p>
            <a:pPr marL="540000" indent="-571500" algn="just">
              <a:buFont typeface="Wingdings" panose="05000000000000000000" pitchFamily="2" charset="2"/>
              <a:buChar char="§"/>
            </a:pPr>
            <a:endParaRPr lang="ru-RU" sz="36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571500" algn="just">
              <a:buFont typeface="Wingdings" panose="05000000000000000000" pitchFamily="2" charset="2"/>
              <a:buChar char="§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исследований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 состоит в подборе и оптимизации питательных сред, используемых при оздоровлении и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клональном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микроразмножении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сортов и клонов винограда с учетом их генотипических особенностей в условиях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vitro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571500" algn="just">
              <a:buFont typeface="Wingdings" panose="05000000000000000000" pitchFamily="2" charset="2"/>
              <a:buChar char="§"/>
            </a:pPr>
            <a:endParaRPr lang="ru-RU" sz="36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571500" algn="just">
              <a:buFont typeface="Wingdings" panose="05000000000000000000" pitchFamily="2" charset="2"/>
              <a:buChar char="§"/>
            </a:pPr>
            <a:r>
              <a:rPr lang="ru-RU" sz="3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ее реализации необходимо оборудование, имеющееся в лаборатории физиологии и биотехнологии растений (</a:t>
            </a:r>
            <a:r>
              <a:rPr lang="ru-RU" sz="36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ламинар</a:t>
            </a:r>
            <a:r>
              <a:rPr lang="ru-RU" sz="3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-бокс, автоклавы, климатические камеры).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1" t="28743" r="19990" b="35962"/>
          <a:stretch/>
        </p:blipFill>
        <p:spPr>
          <a:xfrm>
            <a:off x="13317445" y="1479044"/>
            <a:ext cx="5533589" cy="39805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7" t="23978" r="8681" b="29124"/>
          <a:stretch/>
        </p:blipFill>
        <p:spPr>
          <a:xfrm>
            <a:off x="13965767" y="6054937"/>
            <a:ext cx="4885267" cy="376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75549" y="13350502"/>
            <a:ext cx="8793162" cy="911090"/>
          </a:xfrm>
        </p:spPr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8948" y="1906080"/>
            <a:ext cx="9499092" cy="7554912"/>
          </a:xfrm>
        </p:spPr>
        <p:txBody>
          <a:bodyPr/>
          <a:lstStyle/>
          <a:p>
            <a:pPr marL="457200" lvl="0" indent="457200" algn="just">
              <a:buFont typeface="Arial" panose="020B0604020202020204" pitchFamily="34" charset="0"/>
              <a:buChar char="•"/>
            </a:pPr>
            <a:r>
              <a:rPr lang="ru-RU" sz="3200" spc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Ключевая область экономики Дагестана – виноградарство</a:t>
            </a:r>
            <a:r>
              <a:rPr lang="ru-RU" sz="3200" spc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spc="1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457200" algn="just">
              <a:buFont typeface="Arial" panose="020B0604020202020204" pitchFamily="34" charset="0"/>
              <a:buChar char="•"/>
            </a:pPr>
            <a:r>
              <a:rPr lang="ru-RU" sz="3200" spc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ней стоит проблема повышения качества и конкурентоспособности продукции</a:t>
            </a:r>
            <a:r>
              <a:rPr lang="ru-RU" sz="3200" spc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spc="1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457200" algn="just">
              <a:buFont typeface="Arial" panose="020B0604020202020204" pitchFamily="34" charset="0"/>
              <a:buChar char="•"/>
            </a:pPr>
            <a:r>
              <a:rPr lang="ru-RU" sz="3200" spc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упирается в разработку биотехнологий получения качественного, оздоровленного, </a:t>
            </a:r>
            <a:r>
              <a:rPr lang="ru-RU" sz="3200" spc="1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генетически однородного</a:t>
            </a:r>
            <a:r>
              <a:rPr lang="ru-RU" sz="3200" spc="100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sz="3200" spc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сертифицированного </a:t>
            </a:r>
            <a:r>
              <a:rPr lang="ru-RU" sz="3200" spc="1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посадочного материала</a:t>
            </a:r>
            <a:r>
              <a:rPr lang="ru-RU" sz="3200" b="1" spc="1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</a:t>
            </a:r>
          </a:p>
          <a:p>
            <a:pPr lvl="0" indent="457200" algn="just"/>
            <a:endParaRPr lang="ru-RU" sz="3200" b="1" spc="100" dirty="0">
              <a:solidFill>
                <a:srgbClr val="00000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endParaRPr lang="ru-RU" sz="3200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05938" y="7391483"/>
            <a:ext cx="8793162" cy="7554912"/>
          </a:xfrm>
        </p:spPr>
        <p:txBody>
          <a:bodyPr/>
          <a:lstStyle/>
          <a:p>
            <a:pPr lvl="0"/>
            <a:r>
              <a:rPr lang="ru-RU" sz="3200" spc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проблема стоит особенно остро в связи с нарастающей потребностью в </a:t>
            </a:r>
            <a:r>
              <a:rPr lang="ru-RU" sz="3200" spc="1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импортозамещении</a:t>
            </a:r>
            <a:r>
              <a:rPr lang="ru-RU" sz="3200" spc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сельскохозяйственной продукции, необходимостью внедрения современных методов в садоводство и </a:t>
            </a:r>
            <a:r>
              <a:rPr lang="ru-RU" sz="3200" spc="1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питомниководство</a:t>
            </a:r>
            <a:r>
              <a:rPr lang="ru-RU" sz="3200" spc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3200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22348" y="12862822"/>
            <a:ext cx="8841739" cy="911090"/>
          </a:xfrm>
        </p:spPr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4840" y="1524196"/>
            <a:ext cx="6011863" cy="553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5741842"/>
            <a:ext cx="6903720" cy="542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383" y="4414838"/>
            <a:ext cx="9444038" cy="674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5352" y="-911090"/>
            <a:ext cx="9741216" cy="911090"/>
          </a:xfrm>
          <a:prstGeom prst="rect">
            <a:avLst/>
          </a:prstGeom>
        </p:spPr>
        <p:txBody>
          <a:bodyPr/>
          <a:lstStyle/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7343" y="1707960"/>
            <a:ext cx="18791777" cy="2706878"/>
          </a:xfrm>
        </p:spPr>
        <p:txBody>
          <a:bodyPr/>
          <a:lstStyle/>
          <a:p>
            <a:pPr marL="514350" indent="-514350" algn="just">
              <a:buAutoNum type="arabicParenR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усовершенствование этапов введения в культуру 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vitro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микроклонального размножения ценных и перспективных (в том числе аборигенных), сортов винограда (введение в культуру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собственно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микроразмножение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укоренение, адаптация)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различных природных регуляторов роста, субстратов и способов обработки для повышения выхода продукции (на этапе введения в культуру 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vitro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обработка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исходных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310640" y="4236720"/>
            <a:ext cx="8930640" cy="491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семян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материнских растений; на этапе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массового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микрочеренкования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адаптации к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введение в питательную среду или субстрат);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продвижение современных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растениеводства, создание альтернативы зарубежным поставкам сырья.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0100" y="6372491"/>
            <a:ext cx="807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5588" y="11434128"/>
            <a:ext cx="9741217" cy="1135824"/>
          </a:xfr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107" y="1753680"/>
            <a:ext cx="17759173" cy="7554912"/>
          </a:xfrm>
        </p:spPr>
        <p:txBody>
          <a:bodyPr/>
          <a:lstStyle/>
          <a:p>
            <a:pPr algn="just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потребители: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Микроклоновая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рассада: Ботанические сады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 биотехнологии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-Дагестанская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опытная станция – филиал ВИР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Дагестанская селекционная опытная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станция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виноградарства и овощеводства, Федеральный аграрный научный центр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-Республики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Дагестан</a:t>
            </a: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-частные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– производители сельскохозяйственной продукции;</a:t>
            </a: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-частные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предприятия, занимающиеся реализацией сельскохозяйственной продукции</a:t>
            </a: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-ДЕНЕБ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производства напитков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-рынки </a:t>
            </a:r>
            <a:r>
              <a:rPr lang="ru-RU" sz="3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БАД</a:t>
            </a:r>
            <a:r>
              <a:rPr lang="en-US" sz="3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-люди</a:t>
            </a:r>
            <a:r>
              <a:rPr lang="ru-RU" sz="3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ведущие ЗОЖ или больные сахарным диабетом</a:t>
            </a:r>
            <a:r>
              <a:rPr lang="en-US" sz="3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defTabSz="457200">
              <a:buClr>
                <a:srgbClr val="A53010"/>
              </a:buClr>
              <a:buSzPct val="100000"/>
              <a:buFont typeface="Wingdings 3"/>
              <a:buChar char="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6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Реальные потребители:  </a:t>
            </a: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-Дагестанская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опытная станция – филиал ВИР (заключен хоздоговор)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defTabSz="457200">
              <a:buClr>
                <a:srgbClr val="A5301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-частные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974054" y="11461020"/>
            <a:ext cx="3906012" cy="141624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811074"/>
              </p:ext>
            </p:extLst>
          </p:nvPr>
        </p:nvGraphicFramePr>
        <p:xfrm>
          <a:off x="899160" y="2941320"/>
          <a:ext cx="3276600" cy="4709160"/>
        </p:xfrm>
        <a:graphic>
          <a:graphicData uri="http://schemas.openxmlformats.org/drawingml/2006/table">
            <a:tbl>
              <a:tblPr/>
              <a:tblGrid>
                <a:gridCol w="3276600"/>
              </a:tblGrid>
              <a:tr h="47091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Ключевые партнеры: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Поставщики </a:t>
                      </a:r>
                      <a:r>
                        <a:rPr lang="ru-RU" sz="2000" dirty="0" err="1" smtClean="0"/>
                        <a:t>микрочеренков</a:t>
                      </a:r>
                      <a:r>
                        <a:rPr lang="ru-RU" sz="2000" dirty="0" smtClean="0"/>
                        <a:t>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Садоводческие ассоциации и организации.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Местные виноделы для продвижения саженцев.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Транспортные компании для доставки.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Местные власти и органы регулирования.</a:t>
                      </a:r>
                    </a:p>
                    <a:p>
                      <a:endParaRPr lang="ru-RU" sz="2000" dirty="0" smtClean="0"/>
                    </a:p>
                    <a:p>
                      <a:endParaRPr lang="ru-RU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582198"/>
              </p:ext>
            </p:extLst>
          </p:nvPr>
        </p:nvGraphicFramePr>
        <p:xfrm>
          <a:off x="899160" y="7635240"/>
          <a:ext cx="8976360" cy="2895600"/>
        </p:xfrm>
        <a:graphic>
          <a:graphicData uri="http://schemas.openxmlformats.org/drawingml/2006/table">
            <a:tbl>
              <a:tblPr/>
              <a:tblGrid>
                <a:gridCol w="8976360"/>
              </a:tblGrid>
              <a:tr h="289560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Ключевые</a:t>
                      </a:r>
                      <a:r>
                        <a:rPr lang="ru-RU" sz="2400" baseline="0" dirty="0" smtClean="0"/>
                        <a:t> активности</a:t>
                      </a:r>
                      <a:r>
                        <a:rPr lang="ru-RU" sz="2000" baseline="0" dirty="0" smtClean="0"/>
                        <a:t>:</a:t>
                      </a:r>
                    </a:p>
                    <a:p>
                      <a:r>
                        <a:rPr lang="ru-RU" sz="2000" baseline="0" dirty="0" smtClean="0"/>
                        <a:t>- </a:t>
                      </a:r>
                      <a:r>
                        <a:rPr lang="ru-RU" sz="2000" dirty="0" smtClean="0"/>
                        <a:t>Выращивание и размножение саженцев.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Уход за растениями и контроль качества.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Обслуживание клиентов и консультации.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Управление финансами и бухгалтерия.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447631"/>
              </p:ext>
            </p:extLst>
          </p:nvPr>
        </p:nvGraphicFramePr>
        <p:xfrm>
          <a:off x="4175760" y="4998720"/>
          <a:ext cx="3398520" cy="2651760"/>
        </p:xfrm>
        <a:graphic>
          <a:graphicData uri="http://schemas.openxmlformats.org/drawingml/2006/table">
            <a:tbl>
              <a:tblPr/>
              <a:tblGrid>
                <a:gridCol w="3398520"/>
              </a:tblGrid>
              <a:tr h="26517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Ключевые ресурсы:</a:t>
                      </a:r>
                    </a:p>
                    <a:p>
                      <a:r>
                        <a:rPr lang="ru-RU" sz="2000" dirty="0" smtClean="0"/>
                        <a:t>- </a:t>
                      </a:r>
                      <a:r>
                        <a:rPr lang="ru-RU" sz="2000" dirty="0" err="1" smtClean="0"/>
                        <a:t>Микрочеренки</a:t>
                      </a:r>
                      <a:r>
                        <a:rPr lang="ru-RU" sz="2000" dirty="0" smtClean="0"/>
                        <a:t>.</a:t>
                      </a:r>
                    </a:p>
                    <a:p>
                      <a:r>
                        <a:rPr lang="ru-RU" sz="2000" dirty="0" smtClean="0"/>
                        <a:t>- Специализированное оборудование.</a:t>
                      </a:r>
                    </a:p>
                    <a:p>
                      <a:r>
                        <a:rPr lang="ru-RU" sz="2000" dirty="0" smtClean="0"/>
                        <a:t>- Сотрудники с опытом микроклонального размножения.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969597"/>
              </p:ext>
            </p:extLst>
          </p:nvPr>
        </p:nvGraphicFramePr>
        <p:xfrm>
          <a:off x="4160520" y="2956560"/>
          <a:ext cx="3398520" cy="2042160"/>
        </p:xfrm>
        <a:graphic>
          <a:graphicData uri="http://schemas.openxmlformats.org/drawingml/2006/table">
            <a:tbl>
              <a:tblPr/>
              <a:tblGrid>
                <a:gridCol w="3398520"/>
              </a:tblGrid>
              <a:tr h="20421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Потоки доходов: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% разница между общим доходом от продаж и издержками.</a:t>
                      </a:r>
                      <a:endParaRPr lang="ru-RU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51731"/>
              </p:ext>
            </p:extLst>
          </p:nvPr>
        </p:nvGraphicFramePr>
        <p:xfrm>
          <a:off x="9890760" y="7635240"/>
          <a:ext cx="9448800" cy="2880360"/>
        </p:xfrm>
        <a:graphic>
          <a:graphicData uri="http://schemas.openxmlformats.org/drawingml/2006/table">
            <a:tbl>
              <a:tblPr/>
              <a:tblGrid>
                <a:gridCol w="9448800"/>
              </a:tblGrid>
              <a:tr h="28803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Отношения с клиентами:</a:t>
                      </a:r>
                    </a:p>
                    <a:p>
                      <a:r>
                        <a:rPr lang="ru-RU" sz="2000" dirty="0" smtClean="0"/>
                        <a:t>- Предоставление экспертных консультаций по уходу за саженцами.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Следование обратной связи клиентов.</a:t>
                      </a:r>
                    </a:p>
                    <a:p>
                      <a:r>
                        <a:rPr lang="ru-RU" sz="2000" dirty="0" smtClean="0"/>
                        <a:t>- Активное участие в сообществах садоводов и виноделов.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982029"/>
              </p:ext>
            </p:extLst>
          </p:nvPr>
        </p:nvGraphicFramePr>
        <p:xfrm>
          <a:off x="15499080" y="2956560"/>
          <a:ext cx="3825240" cy="4693920"/>
        </p:xfrm>
        <a:graphic>
          <a:graphicData uri="http://schemas.openxmlformats.org/drawingml/2006/table">
            <a:tbl>
              <a:tblPr/>
              <a:tblGrid>
                <a:gridCol w="3825240"/>
              </a:tblGrid>
              <a:tr h="467868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Сегменты потребителей</a:t>
                      </a:r>
                      <a:r>
                        <a:rPr lang="ru-RU" sz="2000" dirty="0" smtClean="0"/>
                        <a:t>:</a:t>
                      </a:r>
                    </a:p>
                    <a:p>
                      <a:pPr marL="0" lvl="0" indent="0">
                        <a:buFontTx/>
                        <a:buNone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-Люди, занимающиеся выращиванием винограда и производством вина.</a:t>
                      </a:r>
                    </a:p>
                    <a:p>
                      <a:pPr marL="0" lvl="0" indent="0">
                        <a:buFontTx/>
                        <a:buNone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Питомники для засевания высококачественной продукции.</a:t>
                      </a:r>
                    </a:p>
                    <a:p>
                      <a:pPr lvl="0"/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Организации, объединяющие садоводов и виноделов.</a:t>
                      </a:r>
                    </a:p>
                    <a:p>
                      <a:pPr lvl="0"/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Специалисты, использующие виноградные саженцы для ландшафтных проектов.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701572"/>
              </p:ext>
            </p:extLst>
          </p:nvPr>
        </p:nvGraphicFramePr>
        <p:xfrm>
          <a:off x="12085320" y="5836920"/>
          <a:ext cx="3429000" cy="1798320"/>
        </p:xfrm>
        <a:graphic>
          <a:graphicData uri="http://schemas.openxmlformats.org/drawingml/2006/table">
            <a:tbl>
              <a:tblPr/>
              <a:tblGrid>
                <a:gridCol w="3429000"/>
              </a:tblGrid>
              <a:tr h="179832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Каналы поставки: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000" dirty="0" smtClean="0"/>
                        <a:t>Собственная доставка.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Сотрудничество с поставщиками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011041"/>
              </p:ext>
            </p:extLst>
          </p:nvPr>
        </p:nvGraphicFramePr>
        <p:xfrm>
          <a:off x="12054840" y="2956560"/>
          <a:ext cx="3444240" cy="2895600"/>
        </p:xfrm>
        <a:graphic>
          <a:graphicData uri="http://schemas.openxmlformats.org/drawingml/2006/table">
            <a:tbl>
              <a:tblPr/>
              <a:tblGrid>
                <a:gridCol w="3444240"/>
              </a:tblGrid>
              <a:tr h="20726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Структуры издержек: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dirty="0" smtClean="0"/>
                        <a:t>- Затраты на закупку реагентов.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Заработная плата работникам.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Затраты на упаковку.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Затраты на оборудование.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152462"/>
              </p:ext>
            </p:extLst>
          </p:nvPr>
        </p:nvGraphicFramePr>
        <p:xfrm>
          <a:off x="7559040" y="2956560"/>
          <a:ext cx="4511040" cy="4678680"/>
        </p:xfrm>
        <a:graphic>
          <a:graphicData uri="http://schemas.openxmlformats.org/drawingml/2006/table">
            <a:tbl>
              <a:tblPr/>
              <a:tblGrid>
                <a:gridCol w="4511040"/>
              </a:tblGrid>
              <a:tr h="467868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Ценностные предложения: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Высококачественные саженцы автохтонных сортов винограда.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Разнообразие сортов для выбора.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Экспертные консультации по уходу за растениями.</a:t>
                      </a:r>
                    </a:p>
                    <a:p>
                      <a:r>
                        <a:rPr lang="ru-RU" sz="2000" dirty="0" smtClean="0"/>
                        <a:t>-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Экологически ответственное производство.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Текст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575293" cy="440880"/>
          </a:xfrm>
        </p:spPr>
        <p:txBody>
          <a:bodyPr/>
          <a:lstStyle/>
          <a:p>
            <a:r>
              <a:rPr lang="ru-RU" sz="2800" dirty="0" smtClean="0"/>
              <a:t>На данный момент заключен </a:t>
            </a:r>
            <a:r>
              <a:rPr lang="ru-RU" sz="2800" dirty="0" err="1" smtClean="0"/>
              <a:t>хоз</a:t>
            </a:r>
            <a:r>
              <a:rPr lang="ru-RU" sz="2800" dirty="0" smtClean="0"/>
              <a:t>-договор с Дербентской опытной станцией ВИР, а </a:t>
            </a:r>
            <a:r>
              <a:rPr lang="ru-RU" sz="2800" dirty="0"/>
              <a:t>также </a:t>
            </a:r>
            <a:r>
              <a:rPr lang="ru-RU" sz="2800" dirty="0" smtClean="0"/>
              <a:t>на </a:t>
            </a:r>
            <a:r>
              <a:rPr lang="ru-RU" sz="2800" dirty="0"/>
              <a:t>разработанные в ходе реализации проекта протоколы микроклонального размножения аборигенных сортов винограда предполагается получение </a:t>
            </a:r>
            <a:r>
              <a:rPr lang="ru-RU" sz="2800" dirty="0" smtClean="0"/>
              <a:t>патента.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1411" y="1372553"/>
            <a:ext cx="6676709" cy="958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187184" y="85300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36548" y="11708448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1559" y="5006299"/>
            <a:ext cx="4134612" cy="2103120"/>
          </a:xfrm>
        </p:spPr>
        <p:txBody>
          <a:bodyPr/>
          <a:lstStyle/>
          <a:p>
            <a:r>
              <a:rPr lang="ru-RU" dirty="0"/>
              <a:t>Наставник проекта. </a:t>
            </a:r>
            <a:r>
              <a:rPr lang="ru-RU" dirty="0" smtClean="0"/>
              <a:t>Старший </a:t>
            </a:r>
            <a:r>
              <a:rPr lang="ru-RU" dirty="0"/>
              <a:t>преподаватель, </a:t>
            </a:r>
            <a:r>
              <a:rPr lang="ru-RU" dirty="0" smtClean="0"/>
              <a:t>ФГБОУ ВПО «Дагестанский государственный университет»</a:t>
            </a: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=""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51559" y="4152859"/>
            <a:ext cx="4134612" cy="438912"/>
          </a:xfrm>
        </p:spPr>
        <p:txBody>
          <a:bodyPr/>
          <a:lstStyle/>
          <a:p>
            <a:r>
              <a:rPr lang="ru-RU" dirty="0" smtClean="0"/>
              <a:t>Мамедова К. К.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87974" y="4941354"/>
            <a:ext cx="4134612" cy="2103120"/>
          </a:xfrm>
        </p:spPr>
        <p:txBody>
          <a:bodyPr/>
          <a:lstStyle/>
          <a:p>
            <a:r>
              <a:rPr lang="ru-RU" dirty="0" smtClean="0"/>
              <a:t>Лидер проекта. Студентка 2 </a:t>
            </a:r>
            <a:r>
              <a:rPr lang="ru-RU" dirty="0"/>
              <a:t>курса ФГБОУ ВПО «Дагестанский государственный университет</a:t>
            </a:r>
          </a:p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2" t="15239" r="15989" b="25943"/>
          <a:stretch/>
        </p:blipFill>
        <p:spPr>
          <a:xfrm>
            <a:off x="6004559" y="1369768"/>
            <a:ext cx="2575560" cy="2321906"/>
          </a:xfrm>
        </p:spPr>
      </p:pic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18453" y="4198579"/>
            <a:ext cx="4134612" cy="438912"/>
          </a:xfrm>
        </p:spPr>
        <p:txBody>
          <a:bodyPr/>
          <a:lstStyle/>
          <a:p>
            <a:r>
              <a:rPr lang="ru-RU" dirty="0" smtClean="0"/>
              <a:t>Рамазанова К. Э.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622280" y="4926114"/>
            <a:ext cx="4134612" cy="2103120"/>
          </a:xfrm>
        </p:spPr>
        <p:txBody>
          <a:bodyPr/>
          <a:lstStyle/>
          <a:p>
            <a:r>
              <a:rPr lang="ru-RU" dirty="0" smtClean="0"/>
              <a:t>Производитель проекта. Студентка 2 </a:t>
            </a:r>
            <a:r>
              <a:rPr lang="ru-RU" dirty="0"/>
              <a:t>курса ФГБОУ ВПО «Дагестанский государственный университет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0653522" y="1297939"/>
            <a:ext cx="2269998" cy="2271683"/>
          </a:xfrm>
        </p:spPr>
      </p:pic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607040" y="4198579"/>
            <a:ext cx="4134612" cy="438912"/>
          </a:xfrm>
        </p:spPr>
        <p:txBody>
          <a:bodyPr/>
          <a:lstStyle/>
          <a:p>
            <a:r>
              <a:rPr lang="ru-RU" dirty="0" err="1" smtClean="0"/>
              <a:t>Гитинова</a:t>
            </a:r>
            <a:r>
              <a:rPr lang="ru-RU" dirty="0" smtClean="0"/>
              <a:t> А. А. 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463266" y="4788954"/>
            <a:ext cx="4134612" cy="2103120"/>
          </a:xfrm>
        </p:spPr>
        <p:txBody>
          <a:bodyPr/>
          <a:lstStyle/>
          <a:p>
            <a:r>
              <a:rPr lang="ru-RU" dirty="0"/>
              <a:t>Производитель проекта. Студентка 2 курса ФГБОУ ВПО «Дагестанский государственный университет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9" b="6059"/>
          <a:stretch>
            <a:fillRect/>
          </a:stretch>
        </p:blipFill>
        <p:spPr>
          <a:xfrm>
            <a:off x="15555468" y="1267460"/>
            <a:ext cx="2275332" cy="2277020"/>
          </a:xfrm>
        </p:spPr>
      </p:pic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524226" y="4046179"/>
            <a:ext cx="4134612" cy="438912"/>
          </a:xfrm>
        </p:spPr>
        <p:txBody>
          <a:bodyPr/>
          <a:lstStyle/>
          <a:p>
            <a:r>
              <a:rPr lang="ru-RU" dirty="0" err="1" smtClean="0"/>
              <a:t>Шейхмагомедова</a:t>
            </a:r>
            <a:r>
              <a:rPr lang="ru-RU" dirty="0" smtClean="0"/>
              <a:t> П. М.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" t="10626" r="2610" b="26583"/>
          <a:stretch/>
        </p:blipFill>
        <p:spPr bwMode="auto">
          <a:xfrm>
            <a:off x="1119012" y="1325880"/>
            <a:ext cx="2542826" cy="23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8" t="41163" b="25299"/>
          <a:stretch/>
        </p:blipFill>
        <p:spPr bwMode="auto">
          <a:xfrm rot="16200000">
            <a:off x="5745139" y="5945924"/>
            <a:ext cx="253582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63"/>
          <a:stretch/>
        </p:blipFill>
        <p:spPr bwMode="auto">
          <a:xfrm>
            <a:off x="12185758" y="5962434"/>
            <a:ext cx="2667001" cy="258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967" y="9400907"/>
            <a:ext cx="426720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569" y="9517518"/>
            <a:ext cx="426720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722604" y="8877687"/>
            <a:ext cx="4580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Шиляева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 М.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185757" y="8877687"/>
            <a:ext cx="2667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Тагирова З. 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8828" y="11525568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4548" y="2149920"/>
            <a:ext cx="12806172" cy="7554912"/>
          </a:xfrm>
        </p:spPr>
        <p:txBody>
          <a:bodyPr/>
          <a:lstStyle/>
          <a:p>
            <a:r>
              <a:rPr lang="ru-RU" sz="3200" dirty="0"/>
              <a:t>Развитие и </a:t>
            </a:r>
            <a:r>
              <a:rPr lang="ru-RU" sz="3200" dirty="0" smtClean="0"/>
              <a:t>партнерство:</a:t>
            </a:r>
          </a:p>
          <a:p>
            <a:r>
              <a:rPr lang="ru-RU" sz="3200" dirty="0" smtClean="0"/>
              <a:t>− </a:t>
            </a:r>
            <a:r>
              <a:rPr lang="ru-RU" sz="3200" dirty="0"/>
              <a:t>Расширение производства. Планируется увеличение площади под </a:t>
            </a:r>
            <a:r>
              <a:rPr lang="ru-RU" sz="3200" dirty="0" smtClean="0"/>
              <a:t>производственную деятельность, </a:t>
            </a:r>
            <a:r>
              <a:rPr lang="ru-RU" sz="3200" dirty="0"/>
              <a:t>чтобы удовлетворить растущий спрос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− </a:t>
            </a:r>
            <a:r>
              <a:rPr lang="ru-RU" sz="3200" dirty="0"/>
              <a:t>Сотрудничество с местными производителями. Мы рассматриваем возможность сотрудничества с местными виноделами и садоводами, чтобы укрепить позиции на рынке и предоставить более широкий выбор саженцев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− </a:t>
            </a:r>
            <a:r>
              <a:rPr lang="ru-RU" sz="3200" dirty="0"/>
              <a:t>Инвестиции в инновации и исследования. Мы продолжим инвестировать в исследования и селекцию, чтобы предлагать новые сорта винограда, которые будут более устойчивы к болезням и погодным условиям.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169640" y="8092440"/>
            <a:ext cx="3167888" cy="24048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r="34328"/>
          <a:stretch/>
        </p:blipFill>
        <p:spPr bwMode="auto">
          <a:xfrm>
            <a:off x="13502638" y="1966278"/>
            <a:ext cx="6309361" cy="85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988) 640-16-58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ramazanovakamila28@gmail.com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6172</TotalTime>
  <Words>653</Words>
  <Application>Microsoft Office PowerPoint</Application>
  <PresentationFormat>Произвольный</PresentationFormat>
  <Paragraphs>96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Разработка технологии получения посадочного материала Vitis venifera путем клонального микроразмножения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Kamila</cp:lastModifiedBy>
  <cp:revision>255</cp:revision>
  <dcterms:created xsi:type="dcterms:W3CDTF">2021-03-01T12:07:13Z</dcterms:created>
  <dcterms:modified xsi:type="dcterms:W3CDTF">2023-11-16T17:09:15Z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