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7" r:id="rId4"/>
    <p:sldId id="258" r:id="rId5"/>
    <p:sldId id="274" r:id="rId6"/>
    <p:sldId id="264" r:id="rId7"/>
    <p:sldId id="261" r:id="rId8"/>
    <p:sldId id="259" r:id="rId9"/>
    <p:sldId id="273" r:id="rId10"/>
    <p:sldId id="260" r:id="rId11"/>
    <p:sldId id="268" r:id="rId12"/>
    <p:sldId id="271" r:id="rId13"/>
    <p:sldId id="275" r:id="rId14"/>
    <p:sldId id="276" r:id="rId15"/>
    <p:sldId id="262" r:id="rId16"/>
    <p:sldId id="263" r:id="rId1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Verdana" panose="020B060403050404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лексей Нейленко" initials="АН" lastIdx="1" clrIdx="0">
    <p:extLst>
      <p:ext uri="{19B8F6BF-5375-455C-9EA6-DF929625EA0E}">
        <p15:presenceInfo xmlns:p15="http://schemas.microsoft.com/office/powerpoint/2012/main" userId="Алексей Нейленко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6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02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6-23T20:58:19.144" idx="1">
    <p:pos x="10" y="10"/>
    <p:text>Врачам  различных специальностей требуется быстрая и точная диагностика инфекционных заболеваний. Данная проблема особенно актуальна для экстренной медицины, где каждый час промедления может привести к плачевным результатам. Современные методы характеризуются либо относительно небольшой точностью и большой скоростью получения результатов, либо высокой точностью, при значительных временных затратах, сопоставимых с курсом лечения пациента В связи с этим, перед заведующими клинических лабораторий стоит проблема назначения своевременного эффективного лечения</p:text>
    <p:extLst>
      <p:ext uri="{C676402C-5697-4E1C-873F-D02D1690AC5C}">
        <p15:threadingInfo xmlns:p15="http://schemas.microsoft.com/office/powerpoint/2012/main" timeZoneBias="-2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f7ecb0e160_2_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g1f7ecb0e160_2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f7ecb0e160_2_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g1f7ecb0e160_2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f7ecb0e160_2_9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/>
          </a:p>
        </p:txBody>
      </p:sp>
      <p:sp>
        <p:nvSpPr>
          <p:cNvPr id="143" name="Google Shape;143;g1f7ecb0e160_2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f7ecb0e160_2_1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g1f7ecb0e160_2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f7ecb0e160_2_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g1f7ecb0e160_2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f7ecb0e160_2_1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f7ecb0e160_2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f7ecb0e160_2_1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/>
          </a:p>
        </p:txBody>
      </p:sp>
      <p:sp>
        <p:nvSpPr>
          <p:cNvPr id="184" name="Google Shape;184;g1f7ecb0e160_2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f7ecb0e160_2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g1f7ecb0e160_2_1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У нас есть план развития до 2023 года. Так или иначе мы его выполним. </a:t>
            </a:r>
          </a:p>
        </p:txBody>
      </p:sp>
      <p:sp>
        <p:nvSpPr>
          <p:cNvPr id="196" name="Google Shape;196;g1f7ecb0e160_2_1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917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5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6"/>
          <p:cNvSpPr txBox="1"/>
          <p:nvPr/>
        </p:nvSpPr>
        <p:spPr>
          <a:xfrm>
            <a:off x="1492472" y="2064385"/>
            <a:ext cx="5841365" cy="875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indent="0" algn="ctr">
              <a:buSzPts val="2700"/>
              <a:buNone/>
            </a:pPr>
            <a:r>
              <a:rPr lang="en-US" sz="1500" dirty="0">
                <a:solidFill>
                  <a:schemeClr val="dk1"/>
                </a:solidFill>
                <a:sym typeface="+mn-ea"/>
              </a:rPr>
              <a:t>MALDI-TOF-NN</a:t>
            </a:r>
            <a:endParaRPr sz="1100" dirty="0"/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2103755" y="3079115"/>
            <a:ext cx="4936490" cy="13938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1200"/>
              </a:spcAft>
              <a:buSzPts val="1200"/>
              <a:buNone/>
            </a:pPr>
            <a:r>
              <a:rPr lang="en-US" dirty="0" err="1">
                <a:sym typeface="+mn-ea"/>
              </a:rPr>
              <a:t>Нейросеть</a:t>
            </a:r>
            <a:r>
              <a:rPr lang="en-US" dirty="0">
                <a:sym typeface="+mn-ea"/>
              </a:rPr>
              <a:t>, </a:t>
            </a:r>
            <a:r>
              <a:rPr lang="en-US" dirty="0" err="1">
                <a:sym typeface="+mn-ea"/>
              </a:rPr>
              <a:t>определяющая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чувствительность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бактерий</a:t>
            </a:r>
            <a:r>
              <a:rPr lang="en-US" dirty="0">
                <a:sym typeface="+mn-ea"/>
              </a:rPr>
              <a:t> к </a:t>
            </a:r>
            <a:r>
              <a:rPr lang="en-US" dirty="0" err="1">
                <a:sym typeface="+mn-ea"/>
              </a:rPr>
              <a:t>антибиотикам</a:t>
            </a:r>
            <a:r>
              <a:rPr lang="en-US" dirty="0">
                <a:sym typeface="+mn-ea"/>
              </a:rPr>
              <a:t> и </a:t>
            </a:r>
            <a:r>
              <a:rPr lang="en-US" dirty="0" err="1">
                <a:sym typeface="+mn-ea"/>
              </a:rPr>
              <a:t>химиотерапевтическим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препаратам</a:t>
            </a:r>
            <a:endParaRPr lang="en-US" altLang="en-US" dirty="0">
              <a:sym typeface="+mn-ea"/>
            </a:endParaRPr>
          </a:p>
        </p:txBody>
      </p:sp>
      <p:pic>
        <p:nvPicPr>
          <p:cNvPr id="117" name="Google Shape;117;p1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7040370" y="148880"/>
            <a:ext cx="1896500" cy="73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/>
          <p:nvPr/>
        </p:nvSpPr>
        <p:spPr>
          <a:xfrm>
            <a:off x="488515" y="0"/>
            <a:ext cx="8254748" cy="676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6350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Проблема</a:t>
            </a:r>
            <a:endParaRPr sz="2400" b="0" i="0" u="none" strike="noStrike" cap="none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B0ADEBC-10D6-4147-A685-07BC5E319DF6}"/>
              </a:ext>
            </a:extLst>
          </p:cNvPr>
          <p:cNvSpPr/>
          <p:nvPr/>
        </p:nvSpPr>
        <p:spPr>
          <a:xfrm>
            <a:off x="2842353" y="3790690"/>
            <a:ext cx="2489812" cy="6764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23B87D2-5AC4-46E1-A389-1BD1EE419A6C}"/>
              </a:ext>
            </a:extLst>
          </p:cNvPr>
          <p:cNvSpPr/>
          <p:nvPr/>
        </p:nvSpPr>
        <p:spPr>
          <a:xfrm>
            <a:off x="683047" y="676405"/>
            <a:ext cx="7832992" cy="8329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</a:rPr>
              <a:t>Врачам требуется: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Быстрая и точная лабораторная диагностика инфекционных болезней</a:t>
            </a:r>
            <a:r>
              <a:rPr lang="ru-RU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Calibri" panose="020F0502020204030204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Calibri" panose="020F0502020204030204"/>
              </a:rPr>
              <a:t>Как ситуация обстоит сейчас:</a:t>
            </a:r>
          </a:p>
        </p:txBody>
      </p:sp>
      <p:pic>
        <p:nvPicPr>
          <p:cNvPr id="3074" name="Picture 2" descr="3D человек, держащий классические золотые весы в руках на белом фоне.  3D-рендеринг. | Премиум Фото">
            <a:extLst>
              <a:ext uri="{FF2B5EF4-FFF2-40B4-BE49-F238E27FC236}">
                <a16:creationId xmlns:a16="http://schemas.microsoft.com/office/drawing/2014/main" id="{DA060334-75FC-48AE-A968-0D6926DE5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168" y="1726439"/>
            <a:ext cx="5962650" cy="289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39E756A-3F5B-4AE7-8AC1-73D16300BD09}"/>
              </a:ext>
            </a:extLst>
          </p:cNvPr>
          <p:cNvSpPr/>
          <p:nvPr/>
        </p:nvSpPr>
        <p:spPr>
          <a:xfrm>
            <a:off x="2225408" y="3611097"/>
            <a:ext cx="1707614" cy="5177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sym typeface="Calibri" panose="020F0502020204030204"/>
              </a:rPr>
              <a:t>Точность</a:t>
            </a:r>
          </a:p>
          <a:p>
            <a:pPr algn="ctr"/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27CA3A2-6CEA-47E9-BA40-0F2B3D88C831}"/>
              </a:ext>
            </a:extLst>
          </p:cNvPr>
          <p:cNvSpPr/>
          <p:nvPr/>
        </p:nvSpPr>
        <p:spPr>
          <a:xfrm>
            <a:off x="5051236" y="3412794"/>
            <a:ext cx="1795748" cy="697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Скорость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accines | Free Full-Text | How MALDI-TOF Mass Spectrometry Technology  Contributes to Microbial Infection Control in Healthcare Settings">
            <a:extLst>
              <a:ext uri="{FF2B5EF4-FFF2-40B4-BE49-F238E27FC236}">
                <a16:creationId xmlns:a16="http://schemas.microsoft.com/office/drawing/2014/main" id="{E3B214DF-2018-443B-B1B8-0B52637DC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59752"/>
            <a:ext cx="9144000" cy="478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Определение чувствительности микроорганизмов к антимикробным препа">
            <a:extLst>
              <a:ext uri="{FF2B5EF4-FFF2-40B4-BE49-F238E27FC236}">
                <a16:creationId xmlns:a16="http://schemas.microsoft.com/office/drawing/2014/main" id="{84A7AA88-9A2C-490E-B570-E4516F496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436" y="3812123"/>
            <a:ext cx="2248564" cy="991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B6EC81DC-7635-4F35-BBD6-67F3DE3366C1}"/>
              </a:ext>
            </a:extLst>
          </p:cNvPr>
          <p:cNvCxnSpPr>
            <a:cxnSpLocks/>
          </p:cNvCxnSpPr>
          <p:nvPr/>
        </p:nvCxnSpPr>
        <p:spPr>
          <a:xfrm flipH="1">
            <a:off x="4572001" y="3888954"/>
            <a:ext cx="727113" cy="4406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93586D7-C3C9-42A5-9672-CF09F913B3D3}"/>
              </a:ext>
            </a:extLst>
          </p:cNvPr>
          <p:cNvSpPr txBox="1"/>
          <p:nvPr/>
        </p:nvSpPr>
        <p:spPr>
          <a:xfrm>
            <a:off x="4720725" y="4260528"/>
            <a:ext cx="1773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От 1 дня до 90 дней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C236A9-3567-4934-9471-90B5235945C3}"/>
              </a:ext>
            </a:extLst>
          </p:cNvPr>
          <p:cNvSpPr txBox="1"/>
          <p:nvPr/>
        </p:nvSpPr>
        <p:spPr>
          <a:xfrm>
            <a:off x="2074841" y="2440908"/>
            <a:ext cx="1773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От 1 дня до 90 дней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F2047622-9172-4BE9-93A5-34AC10EA4281}"/>
              </a:ext>
            </a:extLst>
          </p:cNvPr>
          <p:cNvCxnSpPr>
            <a:stCxn id="9" idx="1"/>
          </p:cNvCxnSpPr>
          <p:nvPr/>
        </p:nvCxnSpPr>
        <p:spPr>
          <a:xfrm flipH="1">
            <a:off x="1883885" y="2702518"/>
            <a:ext cx="190956" cy="7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444A8F4-0121-43C3-861C-A1B00EB82D68}"/>
              </a:ext>
            </a:extLst>
          </p:cNvPr>
          <p:cNvSpPr/>
          <p:nvPr/>
        </p:nvSpPr>
        <p:spPr>
          <a:xfrm>
            <a:off x="99152" y="0"/>
            <a:ext cx="8890613" cy="4406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Современный тест на чувствительность к антибиотикам</a:t>
            </a:r>
          </a:p>
        </p:txBody>
      </p:sp>
    </p:spTree>
    <p:extLst>
      <p:ext uri="{BB962C8B-B14F-4D97-AF65-F5344CB8AC3E}">
        <p14:creationId xmlns:p14="http://schemas.microsoft.com/office/powerpoint/2010/main" val="1213154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"/>
          <p:cNvSpPr/>
          <p:nvPr/>
        </p:nvSpPr>
        <p:spPr>
          <a:xfrm>
            <a:off x="922163" y="197186"/>
            <a:ext cx="7299675" cy="426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63500" marR="0" lvl="0" indent="-635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Описание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предлагаемого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решения</a:t>
            </a:r>
            <a:endParaRPr dirty="0"/>
          </a:p>
        </p:txBody>
      </p:sp>
      <p:sp>
        <p:nvSpPr>
          <p:cNvPr id="146" name="Google Shape;146;p28"/>
          <p:cNvSpPr txBox="1">
            <a:spLocks noGrp="1"/>
          </p:cNvSpPr>
          <p:nvPr>
            <p:ph type="sldNum" idx="12"/>
          </p:nvPr>
        </p:nvSpPr>
        <p:spPr>
          <a:xfrm>
            <a:off x="8562919" y="4738688"/>
            <a:ext cx="275175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</a:pPr>
            <a:fld id="{00000000-1234-1234-1234-123412341234}" type="slidenum">
              <a:rPr lang="en-US"/>
              <a:t>4</a:t>
            </a:fld>
            <a:endParaRPr lang="en-US"/>
          </a:p>
        </p:txBody>
      </p:sp>
      <p:sp>
        <p:nvSpPr>
          <p:cNvPr id="147" name="Google Shape;147;p28"/>
          <p:cNvSpPr/>
          <p:nvPr/>
        </p:nvSpPr>
        <p:spPr>
          <a:xfrm>
            <a:off x="546735" y="827405"/>
            <a:ext cx="8093075" cy="3754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●"/>
            </a:pPr>
            <a:r>
              <a:rPr lang="ru-RU" altLang="en-US" sz="2000" b="0" i="0" u="none" strike="noStrike" cap="none" dirty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Мы хотим предложить инновационное решение - нейросеть, способную предугадывать профиль </a:t>
            </a:r>
            <a:r>
              <a:rPr lang="ru-RU" altLang="en-US" sz="2000" b="0" i="0" u="none" strike="noStrike" cap="none" dirty="0" err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антибиотикочувствительности</a:t>
            </a:r>
            <a:r>
              <a:rPr lang="ru-RU" altLang="en-US" sz="2000" b="0" i="0" u="none" strike="noStrike" cap="none" dirty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на основании белковых профилей бактерий, полученных на масс-спектрометр</a:t>
            </a:r>
            <a:r>
              <a:rPr lang="ru-RU" sz="2000" b="0" i="0" u="none" strike="noStrike" cap="none" dirty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ах. </a:t>
            </a: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●"/>
            </a:pPr>
            <a:r>
              <a:rPr lang="ru-RU" sz="2000" b="0" i="0" u="none" strike="noStrike" cap="none" dirty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Эффективность </a:t>
            </a:r>
            <a:r>
              <a:rPr lang="ru-RU" sz="2000" b="0" i="0" u="none" strike="noStrike" cap="none" dirty="0" err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масспектрометрии</a:t>
            </a:r>
            <a:r>
              <a:rPr lang="ru-RU" sz="2000" b="0" i="0" u="none" strike="noStrike" cap="none" dirty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сопоставима с </a:t>
            </a:r>
            <a:r>
              <a:rPr lang="ru-RU" sz="2000" b="0" i="0" u="none" strike="noStrike" cap="none" dirty="0" err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полногенномным</a:t>
            </a:r>
            <a:r>
              <a:rPr lang="ru-RU" sz="2000" b="0" i="0" u="none" strike="noStrike" cap="none" dirty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секвенированием-самым точным из существующих методов, при значительно меньших денежно-временных затратах. Наше решение характеризуется большей точностью, относительно широко применяемого диско-диффузного метода. Данное решение позволит уменьшить время диагностики в 2-4 раза, а также сэкономить на покупке сред, чашек, антибиотиков, оплате труда </a:t>
            </a: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endParaRPr lang="ru-RU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accines | Free Full-Text | How MALDI-TOF Mass Spectrometry Technology  Contributes to Microbial Infection Control in Healthcare Settings">
            <a:extLst>
              <a:ext uri="{FF2B5EF4-FFF2-40B4-BE49-F238E27FC236}">
                <a16:creationId xmlns:a16="http://schemas.microsoft.com/office/drawing/2014/main" id="{E3B214DF-2018-443B-B1B8-0B52637DC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1975"/>
            <a:ext cx="7116896" cy="4825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Определение чувствительности микроорганизмов к антимикробным препа">
            <a:extLst>
              <a:ext uri="{FF2B5EF4-FFF2-40B4-BE49-F238E27FC236}">
                <a16:creationId xmlns:a16="http://schemas.microsoft.com/office/drawing/2014/main" id="{84A7AA88-9A2C-490E-B570-E4516F496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457" y="3839171"/>
            <a:ext cx="2248564" cy="991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B6EC81DC-7635-4F35-BBD6-67F3DE3366C1}"/>
              </a:ext>
            </a:extLst>
          </p:cNvPr>
          <p:cNvCxnSpPr>
            <a:cxnSpLocks/>
          </p:cNvCxnSpPr>
          <p:nvPr/>
        </p:nvCxnSpPr>
        <p:spPr>
          <a:xfrm flipH="1">
            <a:off x="3602802" y="3797547"/>
            <a:ext cx="348438" cy="2722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93586D7-C3C9-42A5-9672-CF09F913B3D3}"/>
              </a:ext>
            </a:extLst>
          </p:cNvPr>
          <p:cNvSpPr txBox="1"/>
          <p:nvPr/>
        </p:nvSpPr>
        <p:spPr>
          <a:xfrm>
            <a:off x="3735261" y="4145451"/>
            <a:ext cx="1342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trike="sngStrike" dirty="0"/>
              <a:t>От 1 дня до 90 дней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C236A9-3567-4934-9471-90B5235945C3}"/>
              </a:ext>
            </a:extLst>
          </p:cNvPr>
          <p:cNvSpPr txBox="1"/>
          <p:nvPr/>
        </p:nvSpPr>
        <p:spPr>
          <a:xfrm>
            <a:off x="1582175" y="2442987"/>
            <a:ext cx="1101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От 1 дня до 90 дней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F2047622-9172-4BE9-93A5-34AC10EA4281}"/>
              </a:ext>
            </a:extLst>
          </p:cNvPr>
          <p:cNvCxnSpPr>
            <a:cxnSpLocks/>
          </p:cNvCxnSpPr>
          <p:nvPr/>
        </p:nvCxnSpPr>
        <p:spPr>
          <a:xfrm flipH="1">
            <a:off x="1391219" y="2704598"/>
            <a:ext cx="190956" cy="7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9CE33A7-C935-448D-81AB-DC510E47181A}"/>
              </a:ext>
            </a:extLst>
          </p:cNvPr>
          <p:cNvCxnSpPr>
            <a:cxnSpLocks/>
          </p:cNvCxnSpPr>
          <p:nvPr/>
        </p:nvCxnSpPr>
        <p:spPr>
          <a:xfrm>
            <a:off x="1486697" y="3721902"/>
            <a:ext cx="2147012" cy="991231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70169271-975D-4D71-B852-25EC11918504}"/>
              </a:ext>
            </a:extLst>
          </p:cNvPr>
          <p:cNvCxnSpPr>
            <a:cxnSpLocks/>
          </p:cNvCxnSpPr>
          <p:nvPr/>
        </p:nvCxnSpPr>
        <p:spPr>
          <a:xfrm flipV="1">
            <a:off x="1558353" y="3763526"/>
            <a:ext cx="2147012" cy="991232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7" name="Picture 2" descr="Нейросеть, которая может все: какие есть сложности в обучении алгоритмов |  РБК Тренды">
            <a:extLst>
              <a:ext uri="{FF2B5EF4-FFF2-40B4-BE49-F238E27FC236}">
                <a16:creationId xmlns:a16="http://schemas.microsoft.com/office/drawing/2014/main" id="{CC6638C7-2B69-4453-93E9-28B30C090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7723" y="1211855"/>
            <a:ext cx="1843058" cy="143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AD517A8B-50AA-456E-89FA-F95DAB63875A}"/>
              </a:ext>
            </a:extLst>
          </p:cNvPr>
          <p:cNvSpPr/>
          <p:nvPr/>
        </p:nvSpPr>
        <p:spPr>
          <a:xfrm>
            <a:off x="99152" y="26280"/>
            <a:ext cx="8901629" cy="380490"/>
          </a:xfrm>
          <a:prstGeom prst="round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Наше решение</a:t>
            </a: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3131B3B2-74CC-4D6F-B4A9-50874C4107AC}"/>
              </a:ext>
            </a:extLst>
          </p:cNvPr>
          <p:cNvCxnSpPr>
            <a:cxnSpLocks/>
          </p:cNvCxnSpPr>
          <p:nvPr/>
        </p:nvCxnSpPr>
        <p:spPr>
          <a:xfrm flipV="1">
            <a:off x="7027736" y="2704597"/>
            <a:ext cx="280116" cy="16692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F6CBC380-D4EB-4462-AE46-77FC817B0CAF}"/>
              </a:ext>
            </a:extLst>
          </p:cNvPr>
          <p:cNvSpPr/>
          <p:nvPr/>
        </p:nvSpPr>
        <p:spPr>
          <a:xfrm>
            <a:off x="7329886" y="2712229"/>
            <a:ext cx="1762699" cy="182671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Нейросеть, способная выдавать результаты теста на антибиотики за несколько минут </a:t>
            </a:r>
          </a:p>
        </p:txBody>
      </p:sp>
    </p:spTree>
    <p:extLst>
      <p:ext uri="{BB962C8B-B14F-4D97-AF65-F5344CB8AC3E}">
        <p14:creationId xmlns:p14="http://schemas.microsoft.com/office/powerpoint/2010/main" val="3820857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AFC86B6-26E7-479D-83CE-6F9F76771007}"/>
              </a:ext>
            </a:extLst>
          </p:cNvPr>
          <p:cNvSpPr/>
          <p:nvPr/>
        </p:nvSpPr>
        <p:spPr>
          <a:xfrm>
            <a:off x="275422" y="1215024"/>
            <a:ext cx="8560106" cy="33945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Заведующие отделений, лабораторий микробиологической диагностики и главные врачи больниц, в составе которых присутствуют отделения данного профиля, заинтересованные в увеличении скорости и точности анализов на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територрии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РФ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072178E-F37F-4DB0-8CB3-C98B43E2B9B6}"/>
              </a:ext>
            </a:extLst>
          </p:cNvPr>
          <p:cNvSpPr/>
          <p:nvPr/>
        </p:nvSpPr>
        <p:spPr>
          <a:xfrm>
            <a:off x="275422" y="250521"/>
            <a:ext cx="8560106" cy="8517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/>
              </a:rPr>
              <a:t>Целевая аудитория: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3223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1"/>
          <p:cNvSpPr/>
          <p:nvPr/>
        </p:nvSpPr>
        <p:spPr>
          <a:xfrm>
            <a:off x="1083134" y="1489157"/>
            <a:ext cx="2536367" cy="25363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71500" dist="38100" dir="5400000" algn="t" rotWithShape="0">
              <a:srgbClr val="000000">
                <a:alpha val="3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+mn-lt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9" name="Google Shape;169;p31"/>
          <p:cNvSpPr/>
          <p:nvPr/>
        </p:nvSpPr>
        <p:spPr>
          <a:xfrm>
            <a:off x="1366297" y="2055483"/>
            <a:ext cx="1970226" cy="19702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+mn-lt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0" name="Google Shape;170;p31"/>
          <p:cNvSpPr/>
          <p:nvPr/>
        </p:nvSpPr>
        <p:spPr>
          <a:xfrm>
            <a:off x="1666823" y="2656538"/>
            <a:ext cx="1369069" cy="136907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+mn-lt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cxnSp>
        <p:nvCxnSpPr>
          <p:cNvPr id="171" name="Google Shape;171;p31"/>
          <p:cNvCxnSpPr/>
          <p:nvPr/>
        </p:nvCxnSpPr>
        <p:spPr>
          <a:xfrm>
            <a:off x="2327179" y="1749992"/>
            <a:ext cx="2006696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2" name="Google Shape;172;p31"/>
          <p:cNvSpPr/>
          <p:nvPr/>
        </p:nvSpPr>
        <p:spPr>
          <a:xfrm>
            <a:off x="5434224" y="1341924"/>
            <a:ext cx="3096000" cy="2389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Total Available Market</a:t>
            </a:r>
            <a:endParaRPr lang="ru-RU" sz="1200" b="0" i="0" u="none" strike="noStrike" cap="none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+mn-lt"/>
                <a:ea typeface="Raleway"/>
                <a:cs typeface="Times New Roman" panose="02020603050405020304" pitchFamily="18" charset="0"/>
                <a:sym typeface="Raleway"/>
              </a:rPr>
              <a:t>80</a:t>
            </a:r>
            <a:r>
              <a:rPr lang="en-US" sz="1200" dirty="0">
                <a:solidFill>
                  <a:schemeClr val="dk1"/>
                </a:solidFill>
                <a:latin typeface="+mn-lt"/>
                <a:ea typeface="Raleway"/>
                <a:cs typeface="Times New Roman" panose="02020603050405020304" pitchFamily="18" charset="0"/>
                <a:sym typeface="Raleway"/>
              </a:rPr>
              <a:t> </a:t>
            </a:r>
            <a:r>
              <a:rPr lang="ru-RU" altLang="en-US" sz="1200" b="0" i="0" u="none" strike="noStrike" cap="none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млрд. рублей только в РФ</a:t>
            </a:r>
            <a:endParaRPr sz="1100" dirty="0">
              <a:latin typeface="+mn-lt"/>
            </a:endParaRPr>
          </a:p>
        </p:txBody>
      </p:sp>
      <p:sp>
        <p:nvSpPr>
          <p:cNvPr id="173" name="Google Shape;173;p31"/>
          <p:cNvSpPr/>
          <p:nvPr/>
        </p:nvSpPr>
        <p:spPr>
          <a:xfrm>
            <a:off x="4855938" y="1623034"/>
            <a:ext cx="470321" cy="253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+mn-lt"/>
                <a:ea typeface="Raleway ExtraBold"/>
                <a:cs typeface="Raleway ExtraBold"/>
                <a:sym typeface="Raleway ExtraBold"/>
              </a:rPr>
              <a:t>TAM</a:t>
            </a:r>
            <a:endParaRPr sz="1100">
              <a:latin typeface="+mn-lt"/>
            </a:endParaRPr>
          </a:p>
        </p:txBody>
      </p:sp>
      <p:cxnSp>
        <p:nvCxnSpPr>
          <p:cNvPr id="174" name="Google Shape;174;p31"/>
          <p:cNvCxnSpPr/>
          <p:nvPr/>
        </p:nvCxnSpPr>
        <p:spPr>
          <a:xfrm>
            <a:off x="2327775" y="2399330"/>
            <a:ext cx="2006100" cy="0"/>
          </a:xfrm>
          <a:prstGeom prst="straightConnector1">
            <a:avLst/>
          </a:prstGeom>
          <a:noFill/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5" name="Google Shape;175;p31"/>
          <p:cNvSpPr/>
          <p:nvPr/>
        </p:nvSpPr>
        <p:spPr>
          <a:xfrm>
            <a:off x="5434330" y="2282959"/>
            <a:ext cx="2336165" cy="786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Serviceable Available Market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1200" dirty="0">
                <a:solidFill>
                  <a:schemeClr val="dk1"/>
                </a:solidFill>
                <a:latin typeface="+mn-lt"/>
                <a:ea typeface="Raleway"/>
                <a:cs typeface="Times New Roman" panose="02020603050405020304" pitchFamily="18" charset="0"/>
                <a:sym typeface="Raleway"/>
              </a:rPr>
              <a:t>300</a:t>
            </a:r>
            <a:r>
              <a:rPr lang="en-US" altLang="en-US" sz="1200" dirty="0">
                <a:solidFill>
                  <a:schemeClr val="dk1"/>
                </a:solidFill>
                <a:latin typeface="+mn-lt"/>
                <a:ea typeface="Raleway"/>
                <a:cs typeface="Times New Roman" panose="02020603050405020304" pitchFamily="18" charset="0"/>
                <a:sym typeface="Raleway"/>
              </a:rPr>
              <a:t> </a:t>
            </a:r>
            <a:r>
              <a:rPr lang="ru-RU" altLang="en-US" sz="1200" dirty="0">
                <a:solidFill>
                  <a:schemeClr val="dk1"/>
                </a:solidFill>
                <a:latin typeface="+mn-lt"/>
                <a:ea typeface="Raleway"/>
                <a:cs typeface="Times New Roman" panose="02020603050405020304" pitchFamily="18" charset="0"/>
                <a:sym typeface="Raleway"/>
              </a:rPr>
              <a:t> млн</a:t>
            </a:r>
            <a:endParaRPr lang="ru-RU" altLang="en-US" sz="12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</p:txBody>
      </p:sp>
      <p:sp>
        <p:nvSpPr>
          <p:cNvPr id="176" name="Google Shape;176;p31"/>
          <p:cNvSpPr/>
          <p:nvPr/>
        </p:nvSpPr>
        <p:spPr>
          <a:xfrm>
            <a:off x="4855938" y="2282960"/>
            <a:ext cx="469119" cy="253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+mn-lt"/>
                <a:ea typeface="Raleway ExtraBold"/>
                <a:cs typeface="Raleway ExtraBold"/>
                <a:sym typeface="Raleway ExtraBold"/>
              </a:rPr>
              <a:t>SAM</a:t>
            </a:r>
            <a:endParaRPr sz="1100">
              <a:latin typeface="+mn-lt"/>
            </a:endParaRPr>
          </a:p>
        </p:txBody>
      </p:sp>
      <p:cxnSp>
        <p:nvCxnSpPr>
          <p:cNvPr id="177" name="Google Shape;177;p31"/>
          <p:cNvCxnSpPr/>
          <p:nvPr/>
        </p:nvCxnSpPr>
        <p:spPr>
          <a:xfrm>
            <a:off x="2327775" y="3069843"/>
            <a:ext cx="20061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8" name="Google Shape;178;p31"/>
          <p:cNvSpPr/>
          <p:nvPr/>
        </p:nvSpPr>
        <p:spPr>
          <a:xfrm>
            <a:off x="5434224" y="2942885"/>
            <a:ext cx="2335015" cy="438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b="1" dirty="0">
              <a:solidFill>
                <a:schemeClr val="tx1"/>
              </a:solidFill>
              <a:latin typeface="+mn-lt"/>
              <a:ea typeface="Raleway"/>
              <a:cs typeface="Raleway"/>
              <a:sym typeface="Raleway"/>
            </a:endParaRPr>
          </a:p>
        </p:txBody>
      </p:sp>
      <p:sp>
        <p:nvSpPr>
          <p:cNvPr id="179" name="Google Shape;179;p31"/>
          <p:cNvSpPr/>
          <p:nvPr/>
        </p:nvSpPr>
        <p:spPr>
          <a:xfrm>
            <a:off x="4826850" y="3012133"/>
            <a:ext cx="528155" cy="184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+mn-lt"/>
                <a:ea typeface="Raleway ExtraBold"/>
                <a:cs typeface="Raleway ExtraBold"/>
                <a:sym typeface="Raleway ExtraBold"/>
              </a:rPr>
              <a:t>SOM</a:t>
            </a:r>
            <a:endParaRPr sz="1200" dirty="0">
              <a:solidFill>
                <a:schemeClr val="dk1"/>
              </a:solidFill>
              <a:latin typeface="+mn-lt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180" name="Google Shape;180;p31"/>
          <p:cNvSpPr/>
          <p:nvPr/>
        </p:nvSpPr>
        <p:spPr>
          <a:xfrm>
            <a:off x="776471" y="175754"/>
            <a:ext cx="7299675" cy="426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63500" marR="0" lvl="0" indent="-635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+mn-lt"/>
                <a:ea typeface="Calibri" panose="020F0502020204030204"/>
                <a:cs typeface="Calibri" panose="020F0502020204030204"/>
                <a:sym typeface="Calibri" panose="020F0502020204030204"/>
              </a:rPr>
              <a:t>Анализ</a:t>
            </a:r>
            <a:r>
              <a:rPr lang="en-US" sz="2400" dirty="0">
                <a:solidFill>
                  <a:schemeClr val="dk1"/>
                </a:solidFill>
                <a:latin typeface="+mn-lt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+mn-lt"/>
                <a:ea typeface="Calibri" panose="020F0502020204030204"/>
                <a:cs typeface="Calibri" panose="020F0502020204030204"/>
                <a:sym typeface="Calibri" panose="020F0502020204030204"/>
              </a:rPr>
              <a:t>рынка</a:t>
            </a:r>
            <a:endParaRPr sz="1100" dirty="0">
              <a:latin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90F0E2-9CA2-44BF-9DF9-9BCC7055513C}"/>
              </a:ext>
            </a:extLst>
          </p:cNvPr>
          <p:cNvSpPr txBox="1"/>
          <p:nvPr/>
        </p:nvSpPr>
        <p:spPr>
          <a:xfrm>
            <a:off x="5340448" y="3042911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 </a:t>
            </a:r>
            <a:r>
              <a:rPr lang="ru-RU" dirty="0">
                <a:latin typeface="+mn-lt"/>
              </a:rPr>
              <a:t>38,7 млн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9"/>
          <p:cNvSpPr/>
          <p:nvPr/>
        </p:nvSpPr>
        <p:spPr>
          <a:xfrm>
            <a:off x="836438" y="399102"/>
            <a:ext cx="7299675" cy="426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63500" marR="0" lvl="0" indent="-635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+mn-lt"/>
                <a:ea typeface="Calibri" panose="020F0502020204030204"/>
                <a:cs typeface="Calibri" panose="020F0502020204030204"/>
                <a:sym typeface="Calibri" panose="020F0502020204030204"/>
              </a:rPr>
              <a:t>Конкурентный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+mn-lt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+mn-lt"/>
                <a:ea typeface="Calibri" panose="020F0502020204030204"/>
                <a:cs typeface="Calibri" panose="020F0502020204030204"/>
                <a:sym typeface="Calibri" panose="020F0502020204030204"/>
              </a:rPr>
              <a:t>анализ</a:t>
            </a:r>
            <a:endParaRPr sz="1200" dirty="0">
              <a:latin typeface="+mn-lt"/>
            </a:endParaRPr>
          </a:p>
        </p:txBody>
      </p:sp>
      <p:graphicFrame>
        <p:nvGraphicFramePr>
          <p:cNvPr id="2" name="Таблица 1"/>
          <p:cNvGraphicFramePr/>
          <p:nvPr>
            <p:extLst>
              <p:ext uri="{D42A27DB-BD31-4B8C-83A1-F6EECF244321}">
                <p14:modId xmlns:p14="http://schemas.microsoft.com/office/powerpoint/2010/main" val="3299276285"/>
              </p:ext>
            </p:extLst>
          </p:nvPr>
        </p:nvGraphicFramePr>
        <p:xfrm>
          <a:off x="297455" y="808893"/>
          <a:ext cx="8670273" cy="4365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6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3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71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58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69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090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1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Баклаборатории</a:t>
                      </a:r>
                      <a:r>
                        <a:rPr lang="ru-RU" altLang="en-US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с </a:t>
                      </a:r>
                      <a:r>
                        <a:rPr lang="en-US" altLang="en-US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MALDI 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1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дискодиффузный</a:t>
                      </a:r>
                      <a:r>
                        <a:rPr lang="ru-RU" altLang="en-US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метод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ИХА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1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полногеномное</a:t>
                      </a:r>
                      <a:r>
                        <a:rPr lang="ru-RU" altLang="en-US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секвенирование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2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себестоимость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0" dirty="0"/>
                        <a:t>400-800 рублей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0" dirty="0"/>
                        <a:t>600-1500</a:t>
                      </a:r>
                      <a:endParaRPr lang="en-US" alt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0" dirty="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0" dirty="0"/>
                        <a:t>75000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71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1" dirty="0"/>
                        <a:t>время анализа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0" dirty="0"/>
                        <a:t>0,5-1 день быстро растущие и до 90 дней медленно растущие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0" dirty="0"/>
                        <a:t>2-6 дней для бы</a:t>
                      </a:r>
                      <a:r>
                        <a:rPr lang="en-US" altLang="ru-RU" sz="1400" b="0" dirty="0"/>
                        <a:t>c</a:t>
                      </a:r>
                      <a:r>
                        <a:rPr lang="ru-RU" altLang="en-US" sz="1400" b="0" dirty="0" err="1"/>
                        <a:t>тро</a:t>
                      </a:r>
                      <a:r>
                        <a:rPr lang="ru-RU" altLang="en-US" sz="1400" b="0" dirty="0"/>
                        <a:t> растущих</a:t>
                      </a:r>
                      <a:r>
                        <a:rPr lang="en-US" altLang="ru-RU" sz="1400" b="0" dirty="0"/>
                        <a:t>, </a:t>
                      </a:r>
                      <a:r>
                        <a:rPr lang="ru-RU" altLang="ru-RU" sz="1400" b="0" dirty="0"/>
                        <a:t>до года для медленно растущих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ru-RU" sz="1400" b="0"/>
                        <a:t>15 </a:t>
                      </a:r>
                      <a:r>
                        <a:rPr lang="ru-RU" altLang="ru-RU" sz="1400" b="0"/>
                        <a:t>минут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0"/>
                        <a:t>90 дней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6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1" dirty="0"/>
                        <a:t>точность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ru-RU" sz="1400" b="0" dirty="0"/>
                        <a:t>96-99%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0"/>
                        <a:t>80</a:t>
                      </a:r>
                      <a:r>
                        <a:rPr lang="en-US" altLang="ru-RU" sz="1400" b="0"/>
                        <a:t>-95%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0" dirty="0"/>
                        <a:t>0,05%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27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1" dirty="0"/>
                        <a:t>Дорогостоящее оборудование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ru-RU" sz="1400" b="0" dirty="0"/>
                        <a:t>+++</a:t>
                      </a:r>
                      <a:endParaRPr lang="en-US" alt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ru-RU" sz="1400" b="0" dirty="0"/>
                        <a:t>++</a:t>
                      </a:r>
                      <a:endParaRPr lang="en-US" alt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0" dirty="0"/>
                        <a:t>++++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228651"/>
                  </a:ext>
                </a:extLst>
              </a:tr>
              <a:tr h="32420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1" dirty="0"/>
                        <a:t>степень сложности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0"/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0" dirty="0"/>
                        <a:t>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0" dirty="0"/>
                        <a:t>+++++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691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1" dirty="0"/>
                        <a:t>ограничения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0" dirty="0"/>
                        <a:t>Точность зависит от размера баз данных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0" dirty="0"/>
                        <a:t>человеческий фактор, возможно развитие резистентности после оценки результатов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0" dirty="0"/>
                        <a:t>Точно только для одного белка из сотен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0" dirty="0"/>
                        <a:t>Долго, дорого, только в науке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73444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58CFBBA-4CE2-4741-AE28-166F93D9E4F2}"/>
              </a:ext>
            </a:extLst>
          </p:cNvPr>
          <p:cNvSpPr txBox="1"/>
          <p:nvPr/>
        </p:nvSpPr>
        <p:spPr>
          <a:xfrm>
            <a:off x="308472" y="175968"/>
            <a:ext cx="872535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1" dirty="0"/>
              <a:t>Н</a:t>
            </a:r>
            <a:r>
              <a:rPr lang="ru-RU" sz="3200" b="1" dirty="0"/>
              <a:t>аши конкурентные преимущества: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i="1" dirty="0"/>
              <a:t>скорость,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i="1" dirty="0"/>
              <a:t>точность,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i="1" dirty="0"/>
              <a:t>низкая себестоимость,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i="1" dirty="0"/>
              <a:t>широкое распространение </a:t>
            </a:r>
            <a:r>
              <a:rPr lang="en-US" sz="2400" i="1" dirty="0"/>
              <a:t>MALDI TOF MS</a:t>
            </a:r>
            <a:r>
              <a:rPr lang="ru-RU" sz="2400" i="1" dirty="0"/>
              <a:t> в клинико-лабораторной диагностике.</a:t>
            </a:r>
          </a:p>
          <a:p>
            <a:endParaRPr lang="ru-RU" sz="2400" i="1" dirty="0">
              <a:solidFill>
                <a:schemeClr val="tx1"/>
              </a:solidFill>
            </a:endParaRPr>
          </a:p>
          <a:p>
            <a:r>
              <a:rPr lang="ru-RU" sz="2400" i="1" dirty="0">
                <a:solidFill>
                  <a:schemeClr val="tx1"/>
                </a:solidFill>
              </a:rPr>
              <a:t>Мы компания </a:t>
            </a:r>
            <a:r>
              <a:rPr lang="en-US" sz="2400" b="1" i="1" dirty="0">
                <a:solidFill>
                  <a:schemeClr val="tx1"/>
                </a:solidFill>
              </a:rPr>
              <a:t>MALDI NN </a:t>
            </a:r>
            <a:r>
              <a:rPr lang="ru-RU" sz="2400" i="1" dirty="0">
                <a:solidFill>
                  <a:schemeClr val="tx1"/>
                </a:solidFill>
              </a:rPr>
              <a:t>помогаем врачам лабораторной диагностики ускорить выдачу анализов в 2-3 раза без потери точности со снижением затрат в 2-3 раза для наиболее часто встречаемых бактериальных инфекций в рутиной практике.</a:t>
            </a:r>
          </a:p>
        </p:txBody>
      </p:sp>
    </p:spTree>
    <p:extLst>
      <p:ext uri="{BB962C8B-B14F-4D97-AF65-F5344CB8AC3E}">
        <p14:creationId xmlns:p14="http://schemas.microsoft.com/office/powerpoint/2010/main" val="1229542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0"/>
          <p:cNvSpPr/>
          <p:nvPr/>
        </p:nvSpPr>
        <p:spPr>
          <a:xfrm>
            <a:off x="797903" y="411498"/>
            <a:ext cx="7299675" cy="426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63500" marR="0" lvl="0" indent="-635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Бизнес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—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модель</a:t>
            </a:r>
            <a:endParaRPr sz="1100" dirty="0"/>
          </a:p>
        </p:txBody>
      </p:sp>
      <p:sp>
        <p:nvSpPr>
          <p:cNvPr id="160" name="Google Shape;160;p30"/>
          <p:cNvSpPr/>
          <p:nvPr/>
        </p:nvSpPr>
        <p:spPr>
          <a:xfrm>
            <a:off x="563671" y="1189823"/>
            <a:ext cx="4008329" cy="1381928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chemeClr val="dk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Формат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использования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продукта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:</a:t>
            </a:r>
            <a:endParaRPr sz="1800" dirty="0">
              <a:latin typeface="+mj-lt"/>
            </a:endParaRPr>
          </a:p>
          <a:p>
            <a:pPr marL="177800" marR="0" lvl="0" indent="-18415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Char char="•"/>
            </a:pPr>
            <a:r>
              <a:rPr lang="ru-RU" sz="1800" dirty="0">
                <a:solidFill>
                  <a:schemeClr val="dk1"/>
                </a:solidFill>
                <a:latin typeface="+mj-lt"/>
                <a:ea typeface="Verdana" panose="020B0604030504040204"/>
                <a:sym typeface="Verdana" panose="020B0604030504040204"/>
              </a:rPr>
              <a:t>ПО</a:t>
            </a:r>
          </a:p>
          <a:p>
            <a:pPr marL="177800" marR="0" lvl="0" indent="-18415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Char char="•"/>
            </a:pPr>
            <a:r>
              <a:rPr lang="en-US" sz="1800" dirty="0">
                <a:solidFill>
                  <a:schemeClr val="dk1"/>
                </a:solidFill>
                <a:latin typeface="+mj-lt"/>
                <a:ea typeface="Verdana" panose="020B0604030504040204"/>
                <a:sym typeface="Verdana" panose="020B0604030504040204"/>
              </a:rPr>
              <a:t>B2B, B2G</a:t>
            </a:r>
            <a:endParaRPr sz="1800" dirty="0">
              <a:latin typeface="+mj-l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sz="1100" b="0" i="0" u="none" strike="noStrike" cap="none" dirty="0">
              <a:solidFill>
                <a:schemeClr val="dk1"/>
              </a:solidFill>
              <a:latin typeface="Verdana" panose="020B0604030504040204"/>
              <a:ea typeface="Verdana" panose="020B0604030504040204"/>
              <a:cs typeface="Verdana" panose="020B0604030504040204"/>
              <a:sym typeface="Verdana" panose="020B0604030504040204"/>
            </a:endParaRPr>
          </a:p>
        </p:txBody>
      </p:sp>
      <p:sp>
        <p:nvSpPr>
          <p:cNvPr id="161" name="Google Shape;161;p30"/>
          <p:cNvSpPr/>
          <p:nvPr/>
        </p:nvSpPr>
        <p:spPr>
          <a:xfrm>
            <a:off x="563671" y="2802569"/>
            <a:ext cx="4008329" cy="1381927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0" u="none" strike="noStrike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rPr>
              <a:t>	</a:t>
            </a:r>
            <a:r>
              <a:rPr lang="en-US" sz="1800" b="1" i="0" u="none" strike="noStrike" cap="non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Монетизация</a:t>
            </a:r>
            <a:r>
              <a:rPr lang="en-US" sz="1800" b="1" i="0" u="none" strike="noStrike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:</a:t>
            </a:r>
            <a:endParaRPr lang="ru-RU" sz="1800" b="1" i="0" u="none" strike="noStrike" cap="none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Verdana" panose="020B0604030504040204"/>
            </a:endParaRPr>
          </a:p>
          <a:p>
            <a:pPr marR="0" lvl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Подписк</a:t>
            </a:r>
            <a:r>
              <a:rPr lang="en-US" sz="1800" b="0" i="0" u="none" strike="noStrike" cap="non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и</a:t>
            </a:r>
            <a:r>
              <a:rPr lang="en-US" sz="1800" b="0" i="0" u="none" strike="noStrike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 </a:t>
            </a:r>
            <a:r>
              <a:rPr lang="en-US" sz="1800" b="0" i="0" u="none" strike="noStrike" cap="non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по</a:t>
            </a:r>
            <a:r>
              <a:rPr lang="en-US" sz="1800" b="0" i="0" u="none" strike="noStrike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 </a:t>
            </a:r>
            <a:r>
              <a:rPr lang="en-US" sz="1800" b="0" i="0" u="none" strike="noStrike" cap="non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количеству</a:t>
            </a:r>
            <a:r>
              <a:rPr lang="en-US" sz="1800" b="0" i="0" u="none" strike="noStrike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 </a:t>
            </a:r>
            <a:r>
              <a:rPr lang="ru-RU" altLang="en-US" sz="1800" b="0" i="0" u="none" strike="noStrike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анализов на </a:t>
            </a:r>
            <a:r>
              <a:rPr lang="ru-RU" altLang="en-US" sz="1800" b="0" i="0" u="none" strike="noStrike" cap="non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програмное</a:t>
            </a:r>
            <a:r>
              <a:rPr lang="ru-RU" altLang="en-US" sz="1800" b="0" i="0" u="none" strike="noStrike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 обеспечение</a:t>
            </a:r>
          </a:p>
          <a:p>
            <a:pPr marR="0" lvl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62" name="Google Shape;162;p30"/>
          <p:cNvSpPr/>
          <p:nvPr/>
        </p:nvSpPr>
        <p:spPr>
          <a:xfrm>
            <a:off x="4960308" y="2005071"/>
            <a:ext cx="3620022" cy="128897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chemeClr val="dk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Каналы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продаж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:</a:t>
            </a:r>
            <a:endParaRPr sz="1800" dirty="0">
              <a:latin typeface="+mj-lt"/>
            </a:endParaRPr>
          </a:p>
          <a:p>
            <a:pPr marR="0" lvl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  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Личные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продажи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 </a:t>
            </a:r>
            <a:endParaRPr sz="1800" dirty="0">
              <a:latin typeface="+mj-lt"/>
            </a:endParaRPr>
          </a:p>
          <a:p>
            <a:pPr marR="0" lvl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  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Маркетинговые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активности</a:t>
            </a:r>
            <a:endParaRPr lang="ru-RU" sz="1800" b="0" i="0" u="none" strike="noStrike" cap="none" dirty="0">
              <a:solidFill>
                <a:schemeClr val="dk1"/>
              </a:solidFill>
              <a:latin typeface="+mj-lt"/>
              <a:ea typeface="Verdana" panose="020B0604030504040204"/>
              <a:cs typeface="Verdana" panose="020B0604030504040204"/>
              <a:sym typeface="Verdana" panose="020B0604030504040204"/>
            </a:endParaRPr>
          </a:p>
          <a:p>
            <a:pPr marR="0" lvl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ru-RU" sz="1800" dirty="0">
                <a:solidFill>
                  <a:schemeClr val="dk1"/>
                </a:solidFill>
                <a:latin typeface="+mj-lt"/>
                <a:ea typeface="Verdana" panose="020B0604030504040204"/>
                <a:sym typeface="Verdana" panose="020B0604030504040204"/>
              </a:rPr>
              <a:t>   Научные конференции</a:t>
            </a:r>
            <a:endParaRPr sz="1800" dirty="0">
              <a:latin typeface="+mj-lt"/>
            </a:endParaRPr>
          </a:p>
        </p:txBody>
      </p:sp>
      <p:sp>
        <p:nvSpPr>
          <p:cNvPr id="163" name="Google Shape;163;p30"/>
          <p:cNvSpPr/>
          <p:nvPr/>
        </p:nvSpPr>
        <p:spPr>
          <a:xfrm>
            <a:off x="5258476" y="2802569"/>
            <a:ext cx="3530939" cy="811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rgbClr val="FF0000"/>
              </a:solidFill>
              <a:latin typeface="Verdana" panose="020B0604030504040204"/>
              <a:ea typeface="Verdana" panose="020B0604030504040204"/>
              <a:cs typeface="Verdana" panose="020B0604030504040204"/>
              <a:sym typeface="Verdana" panose="020B060403050404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A74612E-D4D4-44A7-99D9-CF6BCD05AC86}"/>
              </a:ext>
            </a:extLst>
          </p:cNvPr>
          <p:cNvSpPr/>
          <p:nvPr/>
        </p:nvSpPr>
        <p:spPr>
          <a:xfrm>
            <a:off x="588723" y="601249"/>
            <a:ext cx="8016658" cy="404590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Бизнес план</a:t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103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A74612E-D4D4-44A7-99D9-CF6BCD05AC86}"/>
              </a:ext>
            </a:extLst>
          </p:cNvPr>
          <p:cNvSpPr/>
          <p:nvPr/>
        </p:nvSpPr>
        <p:spPr>
          <a:xfrm>
            <a:off x="563671" y="548796"/>
            <a:ext cx="8016658" cy="404590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Бизнес план.</a:t>
            </a: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Стоимость разработки до запуска продукта</a:t>
            </a:r>
          </a:p>
          <a:p>
            <a:pPr marL="400050" indent="-400050">
              <a:buFont typeface="+mj-lt"/>
              <a:buAutoNum type="romanUcPeriod"/>
            </a:pP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Консультации </a:t>
            </a: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IT </a:t>
            </a: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специалистов 40* </a:t>
            </a:r>
            <a:r>
              <a:rPr lang="ru-RU" sz="17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т.р</a:t>
            </a: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400050" indent="-400050">
              <a:buFont typeface="+mj-lt"/>
              <a:buAutoNum type="romanUcPeriod"/>
            </a:pP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Заработная плата сотрудников бак лаборатории 45 </a:t>
            </a:r>
            <a:r>
              <a:rPr lang="ru-RU" sz="17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т.р</a:t>
            </a: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в месяц, потребуются три сотрудника (необходимо набирать от 1000 штаммов быстрорастущих микроорганизмов для создания базы данных, поэтому потребуется работа на протяжении года), 45*12*3=1620* </a:t>
            </a:r>
            <a:r>
              <a:rPr lang="ru-RU" sz="17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т.р</a:t>
            </a: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400050" indent="-400050">
              <a:buFont typeface="+mj-lt"/>
              <a:buAutoNum type="romanUcPeriod"/>
            </a:pP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Создание программного обеспечения (1000 </a:t>
            </a:r>
            <a:r>
              <a:rPr lang="ru-RU" sz="17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т.р</a:t>
            </a: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.)</a:t>
            </a:r>
          </a:p>
          <a:p>
            <a:r>
              <a:rPr lang="ru-RU" sz="17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 итоге до запуска ПО необходимо будет потратить 2705 </a:t>
            </a:r>
            <a:r>
              <a:rPr lang="ru-RU" sz="17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т.р</a:t>
            </a: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  <a:p>
            <a:r>
              <a:rPr lang="ru-RU" sz="17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*(Затраты указаны с учетом социальных выплат)</a:t>
            </a:r>
          </a:p>
          <a:p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 моменту начала продаж мы хотели бы сделать ПО, способное анализировать данные по 20 самым частым видам (</a:t>
            </a: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Escherichia coli</a:t>
            </a: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Staphylococcus aureus</a:t>
            </a: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Streptococcus pyogenes</a:t>
            </a: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Pseudomonas aeruginosa</a:t>
            </a: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Klebsiella pneumoniae</a:t>
            </a: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Salmonella</a:t>
            </a: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spp.,</a:t>
            </a: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Enterococcus faecalis</a:t>
            </a: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и др.)</a:t>
            </a:r>
          </a:p>
        </p:txBody>
      </p:sp>
    </p:spTree>
    <p:extLst>
      <p:ext uri="{BB962C8B-B14F-4D97-AF65-F5344CB8AC3E}">
        <p14:creationId xmlns:p14="http://schemas.microsoft.com/office/powerpoint/2010/main" val="803710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A74612E-D4D4-44A7-99D9-CF6BCD05AC86}"/>
              </a:ext>
            </a:extLst>
          </p:cNvPr>
          <p:cNvSpPr/>
          <p:nvPr/>
        </p:nvSpPr>
        <p:spPr>
          <a:xfrm>
            <a:off x="563671" y="418640"/>
            <a:ext cx="8016658" cy="4285561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5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Бизнес план.</a:t>
            </a:r>
            <a:r>
              <a:rPr lang="ru-RU" sz="18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Стоимость поддержки продукта и дальнейшей разработки</a:t>
            </a:r>
          </a:p>
          <a:p>
            <a:pPr marL="400050" indent="-400050">
              <a:buFont typeface="+mj-lt"/>
              <a:buAutoNum type="romanUcPeriod"/>
            </a:pPr>
            <a:r>
              <a:rPr lang="ru-RU" sz="18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Заработная плата сотрудников бак лаборатории 45 </a:t>
            </a:r>
            <a:r>
              <a:rPr lang="ru-RU" sz="18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т.р</a:t>
            </a:r>
            <a:r>
              <a:rPr lang="ru-RU" sz="18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в месяц, потребуются 3 сотрудника ( в связи с расширением спектра возбудителей необходимо будет набирать штаммы туберкулеза на протяжении 2 лет, а также дополнять базу данных), 45*12*3*2=3240* </a:t>
            </a:r>
            <a:r>
              <a:rPr lang="ru-RU" sz="18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т.р</a:t>
            </a:r>
            <a:r>
              <a:rPr lang="ru-RU" sz="18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400050" indent="-400050">
              <a:buFont typeface="+mj-lt"/>
              <a:buAutoNum type="romanUcPeriod"/>
            </a:pPr>
            <a:r>
              <a:rPr lang="ru-RU" sz="18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Поддержа</a:t>
            </a:r>
            <a:r>
              <a:rPr lang="ru-RU" sz="18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программного обеспечения ежегодно 1000*2 = 2000 </a:t>
            </a:r>
            <a:r>
              <a:rPr lang="ru-RU" sz="18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т.р</a:t>
            </a:r>
            <a:r>
              <a:rPr lang="ru-RU" sz="18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r>
              <a:rPr lang="ru-RU" sz="185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 следующие 2 года после запуска  ПО необходимо будет потратить 5240 </a:t>
            </a:r>
            <a:r>
              <a:rPr lang="ru-RU" sz="185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т.р</a:t>
            </a:r>
            <a:r>
              <a:rPr lang="ru-RU" sz="18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  <a:p>
            <a:r>
              <a:rPr lang="ru-RU" sz="185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*(Затраты указаны с учетом социальных выплат)</a:t>
            </a:r>
          </a:p>
          <a:p>
            <a:r>
              <a:rPr lang="ru-RU" sz="18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 3 году мы хотели бы добавить возможность анализа еще 10 быстрорастущих микроорганизмов, а также </a:t>
            </a:r>
            <a:r>
              <a:rPr lang="en-US" sz="18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Mycobacterium tuberculosis</a:t>
            </a:r>
            <a:r>
              <a:rPr lang="ru-RU" sz="18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6578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B002A00-52BA-4780-AFAD-27C568514244}"/>
              </a:ext>
            </a:extLst>
          </p:cNvPr>
          <p:cNvSpPr/>
          <p:nvPr/>
        </p:nvSpPr>
        <p:spPr>
          <a:xfrm>
            <a:off x="341522" y="362868"/>
            <a:ext cx="8251634" cy="44177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</a:rPr>
              <a:t>По нашим расчётам в России ежегодно проводится от 10 млн тестов на чувствительность к антибиотикам, в том числе (80000 с микобактериями туберкулёза). Мы хотим брать за каждый проведенный анализ с нашей нейросетью от 25 рублей в случае быстрорастущих микроорганизмов и от 100 рублей при тестах на туберкулёз. Если нам получится занять 15% рынка то мы ежегодно будем получать от  </a:t>
            </a:r>
            <a:r>
              <a:rPr lang="ru-RU" sz="2400" dirty="0">
                <a:solidFill>
                  <a:srgbClr val="FF0000"/>
                </a:solidFill>
              </a:rPr>
              <a:t>1,5*25+0,012*100= 38,7 млн, при 80% 206,4 млн.</a:t>
            </a:r>
          </a:p>
        </p:txBody>
      </p:sp>
    </p:spTree>
    <p:extLst>
      <p:ext uri="{BB962C8B-B14F-4D97-AF65-F5344CB8AC3E}">
        <p14:creationId xmlns:p14="http://schemas.microsoft.com/office/powerpoint/2010/main" val="194590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2"/>
          <p:cNvSpPr/>
          <p:nvPr/>
        </p:nvSpPr>
        <p:spPr>
          <a:xfrm>
            <a:off x="797903" y="166753"/>
            <a:ext cx="7299675" cy="426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63500" marR="0" lvl="0" indent="-635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None/>
            </a:pPr>
            <a:r>
              <a:rPr lang="en-US" sz="2400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Команда</a:t>
            </a:r>
            <a:endParaRPr sz="2400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87" name="Google Shape;187;p32"/>
          <p:cNvSpPr txBox="1">
            <a:spLocks noGrp="1"/>
          </p:cNvSpPr>
          <p:nvPr>
            <p:ph type="sldNum" idx="12"/>
          </p:nvPr>
        </p:nvSpPr>
        <p:spPr>
          <a:xfrm>
            <a:off x="8562919" y="4738688"/>
            <a:ext cx="275175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</a:pPr>
            <a:fld id="{00000000-1234-1234-1234-123412341234}" type="slidenum">
              <a:rPr lang="en-US"/>
              <a:t>15</a:t>
            </a:fld>
            <a:endParaRPr lang="en-US"/>
          </a:p>
        </p:txBody>
      </p:sp>
      <p:sp>
        <p:nvSpPr>
          <p:cNvPr id="188" name="Google Shape;188;p32"/>
          <p:cNvSpPr txBox="1"/>
          <p:nvPr/>
        </p:nvSpPr>
        <p:spPr>
          <a:xfrm>
            <a:off x="2933700" y="925416"/>
            <a:ext cx="4013200" cy="2204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r>
              <a:rPr lang="ru-RU" sz="1800" dirty="0">
                <a:solidFill>
                  <a:schemeClr val="dk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Нейленко Алексей Алексеевич,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r>
              <a:rPr lang="ru-RU" sz="1800" dirty="0">
                <a:solidFill>
                  <a:schemeClr val="dk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специалист лаборатории молекулярной патологии, руководитель проекта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r>
              <a:rPr lang="ru-RU" altLang="en-US" sz="1800" dirty="0">
                <a:solidFill>
                  <a:schemeClr val="tx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почта:</a:t>
            </a:r>
            <a:r>
              <a:rPr lang="ru-RU" altLang="en-US" sz="1800" dirty="0">
                <a:solidFill>
                  <a:srgbClr val="FF0000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 </a:t>
            </a:r>
            <a:r>
              <a:rPr lang="en-US" sz="1800" dirty="0">
                <a:solidFill>
                  <a:srgbClr val="FF0000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lesha.neylenko@maill.ru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r>
              <a:rPr lang="en-US" sz="1800" dirty="0">
                <a:solidFill>
                  <a:schemeClr val="dk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telegram</a:t>
            </a:r>
            <a:r>
              <a:rPr lang="ru-RU" altLang="en-US" sz="1800" dirty="0">
                <a:solidFill>
                  <a:schemeClr val="dk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:</a:t>
            </a:r>
            <a:r>
              <a:rPr lang="en-US" sz="1800" dirty="0">
                <a:solidFill>
                  <a:schemeClr val="dk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 </a:t>
            </a:r>
            <a:r>
              <a:rPr lang="en-US" sz="1800" dirty="0">
                <a:solidFill>
                  <a:srgbClr val="FF0000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@</a:t>
            </a:r>
            <a:r>
              <a:rPr lang="en-US" sz="1800" dirty="0" err="1">
                <a:solidFill>
                  <a:srgbClr val="FF0000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AleNeyl</a:t>
            </a:r>
            <a:endParaRPr lang="en-US" sz="1800" dirty="0">
              <a:solidFill>
                <a:srgbClr val="FF0000"/>
              </a:solidFill>
              <a:latin typeface="+mj-lt"/>
              <a:ea typeface="Verdana" panose="020B0604030504040204"/>
              <a:cs typeface="Verdana" panose="020B0604030504040204"/>
              <a:sym typeface="Verdana" panose="020B06040305040402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r>
              <a:rPr lang="ru-RU" sz="1800" dirty="0">
                <a:solidFill>
                  <a:schemeClr val="tx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телефон:</a:t>
            </a:r>
            <a:r>
              <a:rPr lang="ru-RU" sz="1800" dirty="0">
                <a:solidFill>
                  <a:srgbClr val="FF0000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 </a:t>
            </a:r>
            <a:r>
              <a:rPr lang="en-US" sz="1800" dirty="0">
                <a:solidFill>
                  <a:srgbClr val="FF0000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89879613137</a:t>
            </a:r>
            <a:endParaRPr lang="ru-RU" sz="1800" dirty="0">
              <a:solidFill>
                <a:srgbClr val="FF0000"/>
              </a:solidFill>
              <a:latin typeface="+mj-lt"/>
              <a:ea typeface="Verdana" panose="020B0604030504040204"/>
              <a:cs typeface="Verdana" panose="020B0604030504040204"/>
              <a:sym typeface="Verdana" panose="020B0604030504040204"/>
            </a:endParaRPr>
          </a:p>
        </p:txBody>
      </p:sp>
      <p:sp>
        <p:nvSpPr>
          <p:cNvPr id="192" name="Google Shape;192;p32"/>
          <p:cNvSpPr/>
          <p:nvPr/>
        </p:nvSpPr>
        <p:spPr>
          <a:xfrm>
            <a:off x="517525" y="841375"/>
            <a:ext cx="8472170" cy="3261995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lang="ru-RU">
              <a:solidFill>
                <a:schemeClr val="dk1"/>
              </a:solidFill>
              <a:latin typeface="Verdana" panose="020B0604030504040204"/>
              <a:ea typeface="Verdana" panose="020B0604030504040204"/>
              <a:cs typeface="Verdana" panose="020B0604030504040204"/>
              <a:sym typeface="Verdana" panose="020B060403050404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lang="ru-RU">
              <a:solidFill>
                <a:schemeClr val="dk1"/>
              </a:solidFill>
              <a:latin typeface="Verdana" panose="020B0604030504040204"/>
              <a:ea typeface="Verdana" panose="020B0604030504040204"/>
              <a:cs typeface="Verdana" panose="020B0604030504040204"/>
              <a:sym typeface="Verdana" panose="020B0604030504040204"/>
            </a:endParaRPr>
          </a:p>
        </p:txBody>
      </p:sp>
      <p:pic>
        <p:nvPicPr>
          <p:cNvPr id="2" name="Изображение 1" descr="photo_2021-11-24_00-06-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630" y="1014730"/>
            <a:ext cx="1893570" cy="199771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3"/>
          <p:cNvSpPr/>
          <p:nvPr/>
        </p:nvSpPr>
        <p:spPr>
          <a:xfrm>
            <a:off x="2429466" y="420956"/>
            <a:ext cx="4280259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cap="none" dirty="0">
                <a:solidFill>
                  <a:schemeClr val="dk1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rPr>
              <a:t>ПЛАНЫ НА 202</a:t>
            </a:r>
            <a:r>
              <a:rPr lang="en-US" sz="1800" b="1" dirty="0">
                <a:solidFill>
                  <a:schemeClr val="dk1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rPr>
              <a:t>4</a:t>
            </a:r>
            <a:r>
              <a:rPr lang="en-US" sz="1800" b="1" cap="none" dirty="0">
                <a:solidFill>
                  <a:schemeClr val="dk1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rPr>
              <a:t>-2025 ГГ</a:t>
            </a:r>
            <a:endParaRPr sz="1800" b="1" cap="none" dirty="0">
              <a:solidFill>
                <a:schemeClr val="dk1"/>
              </a:solidFill>
              <a:latin typeface="Verdana" panose="020B0604030504040204"/>
              <a:ea typeface="Verdana" panose="020B0604030504040204"/>
              <a:cs typeface="Verdana" panose="020B0604030504040204"/>
              <a:sym typeface="Verdana" panose="020B0604030504040204"/>
            </a:endParaRPr>
          </a:p>
        </p:txBody>
      </p:sp>
      <p:sp>
        <p:nvSpPr>
          <p:cNvPr id="199" name="Google Shape;199;p33"/>
          <p:cNvSpPr/>
          <p:nvPr/>
        </p:nvSpPr>
        <p:spPr>
          <a:xfrm>
            <a:off x="862753" y="1722438"/>
            <a:ext cx="2626757" cy="228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100"/>
          </a:p>
        </p:txBody>
      </p:sp>
      <p:sp>
        <p:nvSpPr>
          <p:cNvPr id="200" name="Google Shape;200;p33"/>
          <p:cNvSpPr/>
          <p:nvPr/>
        </p:nvSpPr>
        <p:spPr>
          <a:xfrm>
            <a:off x="686595" y="1182325"/>
            <a:ext cx="2626757" cy="346249"/>
          </a:xfrm>
          <a:prstGeom prst="homePlate">
            <a:avLst>
              <a:gd name="adj" fmla="val 50000"/>
            </a:avLst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dk1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rPr>
              <a:t>IV </a:t>
            </a:r>
            <a:r>
              <a:rPr lang="en-US" sz="1500" b="1" dirty="0" err="1">
                <a:solidFill>
                  <a:schemeClr val="dk1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rPr>
              <a:t>кв</a:t>
            </a:r>
            <a:r>
              <a:rPr lang="en-US" sz="1500" b="1" dirty="0">
                <a:solidFill>
                  <a:schemeClr val="dk1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rPr>
              <a:t> 2024</a:t>
            </a:r>
            <a:endParaRPr sz="1100" dirty="0"/>
          </a:p>
        </p:txBody>
      </p:sp>
      <p:sp>
        <p:nvSpPr>
          <p:cNvPr id="201" name="Google Shape;201;p33"/>
          <p:cNvSpPr/>
          <p:nvPr/>
        </p:nvSpPr>
        <p:spPr>
          <a:xfrm>
            <a:off x="3411479" y="1182325"/>
            <a:ext cx="2626757" cy="346249"/>
          </a:xfrm>
          <a:prstGeom prst="chevron">
            <a:avLst>
              <a:gd name="adj" fmla="val 50000"/>
            </a:avLst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chemeClr val="dk1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rPr>
              <a:t>2025</a:t>
            </a:r>
            <a:endParaRPr sz="1500" b="1">
              <a:solidFill>
                <a:schemeClr val="dk1"/>
              </a:solidFill>
              <a:latin typeface="Verdana" panose="020B0604030504040204"/>
              <a:ea typeface="Verdana" panose="020B0604030504040204"/>
              <a:cs typeface="Verdana" panose="020B0604030504040204"/>
              <a:sym typeface="Verdana" panose="020B0604030504040204"/>
            </a:endParaRPr>
          </a:p>
        </p:txBody>
      </p:sp>
      <p:sp>
        <p:nvSpPr>
          <p:cNvPr id="202" name="Google Shape;202;p33"/>
          <p:cNvSpPr/>
          <p:nvPr/>
        </p:nvSpPr>
        <p:spPr>
          <a:xfrm>
            <a:off x="3298995" y="1722438"/>
            <a:ext cx="2851726" cy="2608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запуск</a:t>
            </a:r>
            <a:r>
              <a:rPr lang="en-US" dirty="0">
                <a:solidFill>
                  <a:schemeClr val="tx1"/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продаж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rtl="0"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разработка</a:t>
            </a:r>
            <a:r>
              <a:rPr lang="en-US" dirty="0">
                <a:solidFill>
                  <a:schemeClr val="tx1"/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коробочного</a:t>
            </a:r>
            <a:r>
              <a:rPr lang="en-US" dirty="0">
                <a:solidFill>
                  <a:schemeClr val="tx1"/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решения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rtl="0"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тестирование</a:t>
            </a:r>
            <a:r>
              <a:rPr lang="en-US" dirty="0">
                <a:solidFill>
                  <a:schemeClr val="tx1"/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 и </a:t>
            </a:r>
            <a:r>
              <a:rPr lang="en-US" dirty="0" err="1">
                <a:solidFill>
                  <a:schemeClr val="tx1"/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запуск</a:t>
            </a:r>
            <a:r>
              <a:rPr lang="en-US" dirty="0">
                <a:solidFill>
                  <a:schemeClr val="tx1"/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 B2В-продукта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285750" indent="-28575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ru-RU" altLang="en-US" dirty="0">
                <a:solidFill>
                  <a:schemeClr val="tx1"/>
                </a:solidFill>
                <a:latin typeface="+mn-lt"/>
              </a:rPr>
              <a:t>создание базы данных для 20 микроорганизмов, д</a:t>
            </a:r>
            <a:r>
              <a:rPr lang="ru-RU" dirty="0">
                <a:solidFill>
                  <a:schemeClr val="tx1"/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обавление микобактерий туберкулеза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rtl="0"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продажи</a:t>
            </a:r>
            <a:r>
              <a:rPr lang="en-US" dirty="0">
                <a:solidFill>
                  <a:schemeClr val="tx1"/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 в </a:t>
            </a:r>
            <a:r>
              <a:rPr lang="en-US" dirty="0" err="1">
                <a:solidFill>
                  <a:schemeClr val="tx1"/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топ</a:t>
            </a:r>
            <a:r>
              <a:rPr lang="en-US" dirty="0">
                <a:solidFill>
                  <a:schemeClr val="tx1"/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 10 </a:t>
            </a:r>
            <a:r>
              <a:rPr lang="en-US" dirty="0" err="1">
                <a:solidFill>
                  <a:schemeClr val="tx1"/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российских</a:t>
            </a:r>
            <a:r>
              <a:rPr lang="en-US" dirty="0">
                <a:solidFill>
                  <a:schemeClr val="tx1"/>
                </a:solidFill>
                <a:latin typeface="+mn-lt"/>
                <a:ea typeface="Verdana" panose="020B0604030504040204"/>
                <a:cs typeface="Verdana" panose="020B0604030504040204"/>
                <a:sym typeface="Verdana" panose="020B0604030504040204"/>
              </a:rPr>
              <a:t> ВУЗОВ</a:t>
            </a:r>
            <a:endParaRPr dirty="0">
              <a:solidFill>
                <a:schemeClr val="tx1"/>
              </a:solidFill>
              <a:latin typeface="+mn-lt"/>
              <a:ea typeface="Verdana" panose="020B0604030504040204"/>
              <a:cs typeface="Verdana" panose="020B0604030504040204"/>
              <a:sym typeface="Verdana" panose="020B0604030504040204"/>
            </a:endParaRPr>
          </a:p>
        </p:txBody>
      </p:sp>
      <p:sp>
        <p:nvSpPr>
          <p:cNvPr id="203" name="Google Shape;203;p33"/>
          <p:cNvSpPr/>
          <p:nvPr/>
        </p:nvSpPr>
        <p:spPr>
          <a:xfrm>
            <a:off x="6150721" y="1722437"/>
            <a:ext cx="2519554" cy="2608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разработка</a:t>
            </a:r>
            <a:r>
              <a:rPr lang="en-US" sz="1800" dirty="0">
                <a:solidFill>
                  <a:schemeClr val="tx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коробочного</a:t>
            </a:r>
            <a:r>
              <a:rPr lang="en-US" sz="1800" dirty="0">
                <a:solidFill>
                  <a:schemeClr val="tx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решения</a:t>
            </a:r>
            <a:r>
              <a:rPr lang="en-US" sz="1800" dirty="0">
                <a:solidFill>
                  <a:schemeClr val="tx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для</a:t>
            </a:r>
            <a:r>
              <a:rPr lang="en-US" sz="1800" dirty="0">
                <a:solidFill>
                  <a:schemeClr val="tx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интеграции</a:t>
            </a:r>
            <a:r>
              <a:rPr lang="en-US" sz="1800" dirty="0">
                <a:solidFill>
                  <a:schemeClr val="tx1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 в B2B2G </a:t>
            </a:r>
            <a:endParaRPr lang="ru-RU" sz="1800" dirty="0">
              <a:solidFill>
                <a:schemeClr val="tx1"/>
              </a:solidFill>
              <a:latin typeface="+mj-lt"/>
              <a:ea typeface="Verdana" panose="020B0604030504040204"/>
              <a:cs typeface="Verdana" panose="020B0604030504040204"/>
              <a:sym typeface="Verdana" panose="020B060403050404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FF0000"/>
                </a:solidFill>
                <a:latin typeface="+mj-lt"/>
                <a:ea typeface="Verdana" panose="020B0604030504040204"/>
                <a:cs typeface="Verdana" panose="020B0604030504040204"/>
                <a:sym typeface="Verdana" panose="020B0604030504040204"/>
              </a:rPr>
              <a:t>Продажа подписок на млн анализов и получение 20 млн р. выручки</a:t>
            </a:r>
            <a:endParaRPr lang="ru-RU" sz="1800"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tx1"/>
              </a:solidFill>
              <a:latin typeface="Verdana" panose="020B0604030504040204"/>
              <a:ea typeface="Verdana" panose="020B0604030504040204"/>
              <a:cs typeface="Verdana" panose="020B0604030504040204"/>
              <a:sym typeface="Verdana" panose="020B0604030504040204"/>
            </a:endParaRPr>
          </a:p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 sz="1400" dirty="0">
              <a:solidFill>
                <a:srgbClr val="FF0000"/>
              </a:solidFill>
              <a:latin typeface="Verdana" panose="020B0604030504040204"/>
              <a:ea typeface="Verdana" panose="020B0604030504040204"/>
              <a:cs typeface="Verdana" panose="020B0604030504040204"/>
              <a:sym typeface="Verdana" panose="020B0604030504040204"/>
            </a:endParaRPr>
          </a:p>
        </p:txBody>
      </p:sp>
      <p:sp>
        <p:nvSpPr>
          <p:cNvPr id="204" name="Google Shape;204;p33"/>
          <p:cNvSpPr/>
          <p:nvPr/>
        </p:nvSpPr>
        <p:spPr>
          <a:xfrm>
            <a:off x="6150721" y="1182326"/>
            <a:ext cx="2211480" cy="346249"/>
          </a:xfrm>
          <a:prstGeom prst="chevron">
            <a:avLst>
              <a:gd name="adj" fmla="val 50000"/>
            </a:avLst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chemeClr val="dk1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rPr>
              <a:t>2026</a:t>
            </a:r>
            <a:endParaRPr sz="1500" b="1">
              <a:solidFill>
                <a:schemeClr val="dk1"/>
              </a:solidFill>
              <a:latin typeface="Verdana" panose="020B0604030504040204"/>
              <a:ea typeface="Verdana" panose="020B0604030504040204"/>
              <a:cs typeface="Verdana" panose="020B0604030504040204"/>
              <a:sym typeface="Verdana" panose="020B0604030504040204"/>
            </a:endParaRPr>
          </a:p>
        </p:txBody>
      </p:sp>
      <p:sp>
        <p:nvSpPr>
          <p:cNvPr id="205" name="Google Shape;205;p33"/>
          <p:cNvSpPr/>
          <p:nvPr/>
        </p:nvSpPr>
        <p:spPr>
          <a:xfrm>
            <a:off x="6317948" y="2739589"/>
            <a:ext cx="1820487" cy="900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/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614572" y="1607844"/>
            <a:ext cx="2698780" cy="283759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800" dirty="0">
                <a:solidFill>
                  <a:schemeClr val="tx1"/>
                </a:solidFill>
              </a:rPr>
              <a:t>создание базы данных для 10 микроорганизмов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800" dirty="0">
                <a:solidFill>
                  <a:schemeClr val="tx1"/>
                </a:solidFill>
              </a:rPr>
              <a:t>создание нейросети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800" dirty="0">
                <a:solidFill>
                  <a:schemeClr val="tx1"/>
                </a:solidFill>
              </a:rPr>
              <a:t>апробация и сравнение с классическими методами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7045</TotalTime>
  <Words>823</Words>
  <Application>Microsoft Office PowerPoint</Application>
  <PresentationFormat>Экран (16:9)</PresentationFormat>
  <Paragraphs>121</Paragraphs>
  <Slides>16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Verdana</vt:lpstr>
      <vt:lpstr>Arial</vt:lpstr>
      <vt:lpstr>Calibri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 Нейленко</dc:creator>
  <cp:lastModifiedBy>Алексей Нейленко</cp:lastModifiedBy>
  <cp:revision>9</cp:revision>
  <dcterms:created xsi:type="dcterms:W3CDTF">2024-05-14T16:59:00Z</dcterms:created>
  <dcterms:modified xsi:type="dcterms:W3CDTF">2024-06-23T17:37:47Z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16B793A5F0654A679A0E9E3F7B021864_12</vt:lpwstr>
  </property>
  <property fmtid="{D5CDD505-2E9C-101B-9397-08002B2CF9AE}" pid="3" name="KSOProductBuildVer">
    <vt:lpwstr>1049-12.2.0.16909</vt:lpwstr>
  </property>
</Properties>
</file>