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9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AF925-3827-4BAD-8A70-FEB790E10B5A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8C3E7-2990-4ACB-A614-69B01991B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74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8C3E7-2990-4ACB-A614-69B01991B6D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505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8C3E7-2990-4ACB-A614-69B01991B6D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381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74AEE6-9CA7-5247-DC34-99634247DF50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4004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307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056A-761D-1DBC-276A-2A46D153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355763"/>
            <a:ext cx="6972300" cy="225579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904B3-6AC1-19D5-3EAE-2009A3B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921820"/>
            <a:ext cx="5524500" cy="1150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A86D-493D-5BF6-8AA6-F1231E3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CD76-6623-164A-7BFA-207AFA0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4312-1F20-5486-62B0-A8BB8829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03F1C9-9114-4426-6F07-F7FF9CCD5FC4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0016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FC4C-4D16-E5A8-F934-8B158F6F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BDE54-F935-945D-3E4F-B659695E8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5067300" cy="38909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F3710-E06B-05DE-937A-C92E5256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1"/>
            <a:ext cx="5067300" cy="38909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02EFD-42D3-11C1-677E-0E478B93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C2F08-0D93-B14B-6106-2925DF3E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5DE81-F2AB-CCB9-8B68-5E4F3101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20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D81B-4E36-1511-E9A7-8FB931B4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04888"/>
            <a:ext cx="10287000" cy="90011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73DE-183B-9473-20AD-2D3BFED84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0FB3D-60AC-DEF2-4472-31B4E076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3048001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E5BDB-B29C-788F-E2FB-6C154E8FE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13FF49-3276-24CA-BC81-FA92C0A9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4" y="3048000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FA1C8-C196-9BE1-F603-3FC17ED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79692-E142-E1D7-AD17-30C5F13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0FCF2-7B78-2A2A-F878-58335FE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2D0356-1ECF-682B-F87A-811BDD28B2CB}"/>
              </a:ext>
            </a:extLst>
          </p:cNvPr>
          <p:cNvCxnSpPr>
            <a:cxnSpLocks/>
          </p:cNvCxnSpPr>
          <p:nvPr/>
        </p:nvCxnSpPr>
        <p:spPr>
          <a:xfrm>
            <a:off x="1052513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906CA06-9701-E645-C0A5-594B227B288F}"/>
              </a:ext>
            </a:extLst>
          </p:cNvPr>
          <p:cNvCxnSpPr>
            <a:cxnSpLocks/>
          </p:cNvCxnSpPr>
          <p:nvPr/>
        </p:nvCxnSpPr>
        <p:spPr>
          <a:xfrm>
            <a:off x="6435725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7701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14DA-C0D4-E152-7F42-F6352C96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14400"/>
            <a:ext cx="9715500" cy="990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2AA04-1E84-460C-F560-A228F930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B260E-3910-7D1B-5074-24F5F0AB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020F1-A878-9B80-6B4F-7D71406B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74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652D6-7AE9-3E3B-5C1B-2B4399B1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7127E-2A63-6F45-4C40-83584363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6FB79-D9D1-5381-0019-E24F8B4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197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3B5-7DA9-0E4F-DA39-4624DB8A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9065"/>
            <a:ext cx="3266536" cy="2312979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5E77-518A-1FB9-B473-E19CADE0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423" y="987425"/>
            <a:ext cx="5615077" cy="4873625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5344F-7D06-2406-D113-D24587835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47801"/>
            <a:ext cx="3266536" cy="23828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BE708-BAD0-A0A6-9332-9D2179E6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70050-9362-4EC4-6B73-3A38445B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DA991-8608-CAB4-33FA-03D380D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385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B837-332D-9100-E007-7DE27948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385457"/>
            <a:ext cx="3312543" cy="23042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DE983-0B0E-07CC-8C57-4EA529E27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4423" y="957263"/>
            <a:ext cx="5372189" cy="4962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AB867-3FC6-5007-61B0-D9B7E5B0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58315"/>
            <a:ext cx="3312542" cy="196147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C7E0F-BFE1-7134-163B-B777970B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95D0B-4F98-F3BE-FB23-22D8C5D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B2E3D-2188-B7A9-0ECE-9781473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41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4143-3C41-D626-8F64-36A9C9F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4400"/>
            <a:ext cx="9962791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2C4FB-B560-A0FC-6435-952981BC9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2285997"/>
            <a:ext cx="9962791" cy="38909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CEC4F-0A90-11E2-E43E-B9E765AF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2A5B4-1D77-B0AC-49E7-CAE9556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96EF9-2FDA-8E87-D546-8840CEBF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25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85AB7-38B3-7F80-0B2D-7960F563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24513" y="1052423"/>
            <a:ext cx="1771292" cy="49170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DBDC3-E9EA-8699-B2E4-4C778445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14" y="1052424"/>
            <a:ext cx="7873043" cy="49170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BEDE-3A67-6FCA-25F3-B91F7C82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EFF51-4318-20EA-3A3A-8FE203B1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D9703-5BAD-DE95-98D9-0F30E7C0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8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258B98-3BD5-0A20-B0E7-944EAEB2654A}"/>
              </a:ext>
            </a:extLst>
          </p:cNvPr>
          <p:cNvSpPr/>
          <p:nvPr/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D404C1-E8A5-65FC-C068-21EA03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11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CFD78-F171-BA47-AAF3-C6EB75F94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285997"/>
            <a:ext cx="10287000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5A77-B1AB-D608-A6C5-F0F99B691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68087" y="4756249"/>
            <a:ext cx="2476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E34E5-5E9B-7786-05B5-B93241EE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589519" y="1758059"/>
            <a:ext cx="2433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CD4B-611E-32FA-419D-326099EEF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9542" y="3246437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17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96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3210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00">
          <p15:clr>
            <a:srgbClr val="F26B43"/>
          </p15:clr>
        </p15:guide>
        <p15:guide id="4" pos="3240">
          <p15:clr>
            <a:srgbClr val="F26B43"/>
          </p15:clr>
        </p15:guide>
        <p15:guide id="5" pos="4440">
          <p15:clr>
            <a:srgbClr val="F26B43"/>
          </p15:clr>
        </p15:guide>
        <p15:guide id="6" pos="7080">
          <p15:clr>
            <a:srgbClr val="F26B43"/>
          </p15:clr>
        </p15:guide>
        <p15:guide id="7" orient="horz" pos="1440">
          <p15:clr>
            <a:srgbClr val="F26B43"/>
          </p15:clr>
        </p15:guide>
        <p15:guide id="8" orient="horz" pos="12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F55FD1-95FA-98DA-84AA-145D29A53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C9EE06-57AF-0FF5-450C-2A606C23B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375140"/>
            <a:ext cx="12192000" cy="4488388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1814">
                <a:schemeClr val="accent1">
                  <a:lumMod val="60000"/>
                  <a:lumOff val="40000"/>
                  <a:alpha val="89000"/>
                </a:schemeClr>
              </a:gs>
              <a:gs pos="94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3448AC-EE83-C884-9D09-9EC2243676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" b="68"/>
          <a:stretch/>
        </p:blipFill>
        <p:spPr>
          <a:xfrm>
            <a:off x="-19" y="0"/>
            <a:ext cx="1219201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13FECB8-44EE-4A45-9F7B-66ECF1C3C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6825" y="5292529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E6AE620-5379-EEAD-4E4B-4B9C34E7CA30}"/>
              </a:ext>
            </a:extLst>
          </p:cNvPr>
          <p:cNvSpPr/>
          <p:nvPr/>
        </p:nvSpPr>
        <p:spPr>
          <a:xfrm>
            <a:off x="550109" y="4895953"/>
            <a:ext cx="11124383" cy="18642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318761" y="4996514"/>
            <a:ext cx="11355731" cy="1864250"/>
          </a:xfrm>
        </p:spPr>
        <p:txBody>
          <a:bodyPr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ru-RU" sz="3200" u="sng" dirty="0">
                <a:latin typeface="Biome Light" panose="020B0303030204020804" pitchFamily="34" charset="0"/>
                <a:cs typeface="Biome Light" panose="020B0303030204020804" pitchFamily="34" charset="0"/>
              </a:rPr>
              <a:t>«Нейрошлем с технологией полного погружения в виртуальную реальность»</a:t>
            </a:r>
          </a:p>
        </p:txBody>
      </p:sp>
    </p:spTree>
    <p:extLst>
      <p:ext uri="{BB962C8B-B14F-4D97-AF65-F5344CB8AC3E}">
        <p14:creationId xmlns:p14="http://schemas.microsoft.com/office/powerpoint/2010/main" val="1940167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A4D85E-F98A-F670-16C3-7B2B0DA3A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2AEC448-8668-2696-ADA0-CC12FE92F8D2}"/>
              </a:ext>
            </a:extLst>
          </p:cNvPr>
          <p:cNvSpPr/>
          <p:nvPr/>
        </p:nvSpPr>
        <p:spPr>
          <a:xfrm>
            <a:off x="0" y="0"/>
            <a:ext cx="6095998" cy="6857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36773" y="238509"/>
            <a:ext cx="5222452" cy="1124624"/>
          </a:xfrm>
        </p:spPr>
        <p:txBody>
          <a:bodyPr>
            <a:normAutofit/>
          </a:bodyPr>
          <a:lstStyle/>
          <a:p>
            <a:pPr algn="ctr"/>
            <a:r>
              <a:rPr lang="ru-RU" u="sng" dirty="0">
                <a:latin typeface="Biome Light" panose="020B0303030204020804" pitchFamily="34" charset="0"/>
                <a:cs typeface="Biome Light" panose="020B0303030204020804" pitchFamily="34" charset="0"/>
              </a:rPr>
              <a:t>1. Нейрошлем с ТПП – что это?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155863" y="1768992"/>
            <a:ext cx="5784276" cy="4470768"/>
          </a:xfrm>
        </p:spPr>
        <p:txBody>
          <a:bodyPr anchor="ctr">
            <a:noAutofit/>
          </a:bodyPr>
          <a:lstStyle/>
          <a:p>
            <a:pPr marL="0" lvl="0" indent="0" algn="ctr">
              <a:lnSpc>
                <a:spcPct val="110000"/>
              </a:lnSpc>
              <a:buNone/>
            </a:pPr>
            <a:r>
              <a:rPr lang="ru-RU" sz="2000" dirty="0">
                <a:latin typeface="Biome Light" panose="020B0303030204020804" pitchFamily="34" charset="0"/>
                <a:cs typeface="Biome Light" panose="020B0303030204020804" pitchFamily="34" charset="0"/>
              </a:rPr>
              <a:t>Нейрошлем с технологией полного погружения – это устройство, которое позволяет пользователям погрузиться в виртуальную реальность. Он состоит из шлема, который надевается на голову пользователя, и датчиков, которые встроены в шлем.</a:t>
            </a:r>
          </a:p>
          <a:p>
            <a:pPr marL="0" lvl="0" indent="0" algn="ctr">
              <a:lnSpc>
                <a:spcPct val="110000"/>
              </a:lnSpc>
              <a:buNone/>
            </a:pPr>
            <a:r>
              <a:rPr lang="ru-RU" sz="2000" dirty="0">
                <a:latin typeface="Biome Light" panose="020B0303030204020804" pitchFamily="34" charset="0"/>
                <a:cs typeface="Biome Light" panose="020B0303030204020804" pitchFamily="34" charset="0"/>
              </a:rPr>
              <a:t>Шлем оснащен технологией виртуальной реальности, которая позволяет пользователю взаимодействовать с виртуальной средой и получать ощущения, как если бы он находился в этой среде.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C28216-7FB2-67CC-E6A2-00A52C4ECA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6096002" y="-10"/>
            <a:ext cx="6095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52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A4D85E-F98A-F670-16C3-7B2B0DA3A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B7CA248-C225-D23B-44DB-85C4B449B275}"/>
              </a:ext>
            </a:extLst>
          </p:cNvPr>
          <p:cNvSpPr/>
          <p:nvPr/>
        </p:nvSpPr>
        <p:spPr>
          <a:xfrm>
            <a:off x="0" y="10"/>
            <a:ext cx="6095998" cy="68579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138545" y="157018"/>
            <a:ext cx="5660501" cy="6557818"/>
          </a:xfrm>
        </p:spPr>
        <p:txBody>
          <a:bodyPr anchor="ctr">
            <a:noAutofit/>
          </a:bodyPr>
          <a:lstStyle/>
          <a:p>
            <a:pPr marL="0" lvl="0" indent="0" algn="ctr">
              <a:buNone/>
            </a:pP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Технология полного погружения позволяет пользователю полностью погрузиться в виртуальное пространство и получить ощущение присутствия в нем. Это достигается за счет использования</a:t>
            </a:r>
            <a:r>
              <a:rPr lang="en-US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 </a:t>
            </a: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многочисленных специальных датчиков встроенных в шлем, которые отслеживают мозговую активность пользователя, а затем передают эту информацию в компьютер, который создает виртуальную реальность вокруг пользователя.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60A077-8CEC-F366-C561-EE35BB8B6A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55" r="5555"/>
          <a:stretch/>
        </p:blipFill>
        <p:spPr>
          <a:xfrm>
            <a:off x="6096002" y="-10"/>
            <a:ext cx="6095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54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174117"/>
            <a:ext cx="6095999" cy="3689633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F74279-E694-CEB1-ED9A-ADBEBAEB7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EC3FFC3-8ABC-37CE-4665-B916425CA580}"/>
              </a:ext>
            </a:extLst>
          </p:cNvPr>
          <p:cNvSpPr/>
          <p:nvPr/>
        </p:nvSpPr>
        <p:spPr>
          <a:xfrm>
            <a:off x="6095998" y="1"/>
            <a:ext cx="6096001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354752" y="1075512"/>
            <a:ext cx="5578492" cy="5079181"/>
          </a:xfrm>
        </p:spPr>
        <p:txBody>
          <a:bodyPr anchor="ctr">
            <a:noAutofit/>
          </a:bodyPr>
          <a:lstStyle/>
          <a:p>
            <a:pPr marL="0" lvl="0" indent="0" algn="ctr">
              <a:buNone/>
            </a:pP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Нейрошлем с технологией полного погружения может использоваться в различных областях, таких как медицина, образование, развлечения и т.д. Он может быть использован для обучения новым навыкам, проведения виртуальных экскурсий и симуляций, а также для создания новых игровых миров и приложений.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374054-E67F-80EC-FE75-42C0B9448B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06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A4D85E-F98A-F670-16C3-7B2B0DA3A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394E65-C80B-A340-268C-5CDD7E799D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6095996" y="10"/>
            <a:ext cx="6095999" cy="68579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4472094-7D9A-D894-3B16-847B1E2B6E5C}"/>
              </a:ext>
            </a:extLst>
          </p:cNvPr>
          <p:cNvSpPr/>
          <p:nvPr/>
        </p:nvSpPr>
        <p:spPr>
          <a:xfrm>
            <a:off x="-1" y="0"/>
            <a:ext cx="6095999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69804" y="1455291"/>
            <a:ext cx="4756388" cy="3524979"/>
          </a:xfrm>
        </p:spPr>
        <p:txBody>
          <a:bodyPr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ru-RU" sz="3600" dirty="0">
                <a:latin typeface="Biome Light" panose="020B0303030204020804" pitchFamily="34" charset="0"/>
                <a:cs typeface="Biome Light" panose="020B0303030204020804" pitchFamily="34" charset="0"/>
              </a:rPr>
              <a:t>2. Принцип работы нейрошлема с ТПП.</a:t>
            </a:r>
          </a:p>
        </p:txBody>
      </p:sp>
    </p:spTree>
    <p:extLst>
      <p:ext uri="{BB962C8B-B14F-4D97-AF65-F5344CB8AC3E}">
        <p14:creationId xmlns:p14="http://schemas.microsoft.com/office/powerpoint/2010/main" val="4033169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A4D85E-F98A-F670-16C3-7B2B0DA3A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D9567D-6DFD-33CA-B6DA-F2AF9F952B3D}"/>
              </a:ext>
            </a:extLst>
          </p:cNvPr>
          <p:cNvSpPr/>
          <p:nvPr/>
        </p:nvSpPr>
        <p:spPr>
          <a:xfrm>
            <a:off x="0" y="0"/>
            <a:ext cx="6095998" cy="68579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0" y="107732"/>
            <a:ext cx="6095998" cy="1774856"/>
          </a:xfrm>
        </p:spPr>
        <p:txBody>
          <a:bodyPr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Принцип работы нейрошлема заключается в следующем: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230908" y="1882588"/>
            <a:ext cx="5634182" cy="4536222"/>
          </a:xfrm>
        </p:spPr>
        <p:txBody>
          <a:bodyPr anchor="ctr">
            <a:noAutofit/>
          </a:bodyPr>
          <a:lstStyle/>
          <a:p>
            <a:pPr marL="342900" lvl="0" indent="-342900" algn="ctr">
              <a:buAutoNum type="arabicPeriod"/>
            </a:pPr>
            <a:r>
              <a:rPr lang="ru-RU" sz="2000" dirty="0">
                <a:latin typeface="Biome Light" panose="020B0303030204020804" pitchFamily="34" charset="0"/>
                <a:cs typeface="Biome Light" panose="020B0303030204020804" pitchFamily="34" charset="0"/>
              </a:rPr>
              <a:t>Пользователь надевает нейрошлем и садится в удобное кресло или ложится на кровать.</a:t>
            </a:r>
          </a:p>
          <a:p>
            <a:pPr marL="0" lvl="0" indent="0" algn="ctr">
              <a:buNone/>
            </a:pPr>
            <a:r>
              <a:rPr lang="ru-RU" sz="2000" dirty="0">
                <a:latin typeface="Biome Light" panose="020B0303030204020804" pitchFamily="34" charset="0"/>
                <a:cs typeface="Biome Light" panose="020B0303030204020804" pitchFamily="34" charset="0"/>
              </a:rPr>
              <a:t>2.  В шлем встроены различные датчики, отслеживающие мозговую активность – за счет них в компьютер передается информация о пользователе.</a:t>
            </a:r>
          </a:p>
          <a:p>
            <a:pPr marL="0" lvl="0" indent="0" algn="ctr">
              <a:buNone/>
            </a:pPr>
            <a:r>
              <a:rPr lang="ru-RU" sz="2000" dirty="0">
                <a:latin typeface="Biome Light" panose="020B0303030204020804" pitchFamily="34" charset="0"/>
                <a:cs typeface="Biome Light" panose="020B0303030204020804" pitchFamily="34" charset="0"/>
              </a:rPr>
              <a:t>3.  </a:t>
            </a:r>
            <a:r>
              <a:rPr lang="ru-RU" sz="2000" dirty="0" err="1">
                <a:latin typeface="Biome Light" panose="020B0303030204020804" pitchFamily="34" charset="0"/>
                <a:cs typeface="Biome Light" panose="020B0303030204020804" pitchFamily="34" charset="0"/>
              </a:rPr>
              <a:t>Нейрошлем</a:t>
            </a:r>
            <a:r>
              <a:rPr lang="ru-RU" sz="2000" dirty="0">
                <a:latin typeface="Biome Light" panose="020B0303030204020804" pitchFamily="34" charset="0"/>
                <a:cs typeface="Biome Light" panose="020B0303030204020804" pitchFamily="34" charset="0"/>
              </a:rPr>
              <a:t> подключен к компьютеру, который анализирует поступающие к нему данные и определяет, какое изображение и звук должны быть созданы для пользователя.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F7CB67-F09A-42B5-716A-60C51690DD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55" r="5555"/>
          <a:stretch/>
        </p:blipFill>
        <p:spPr>
          <a:xfrm>
            <a:off x="6096002" y="0"/>
            <a:ext cx="6095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53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A4D85E-F98A-F670-16C3-7B2B0DA3A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6A4403D-0700-345B-5AC8-F6CDB2B6BA66}"/>
              </a:ext>
            </a:extLst>
          </p:cNvPr>
          <p:cNvSpPr/>
          <p:nvPr/>
        </p:nvSpPr>
        <p:spPr>
          <a:xfrm>
            <a:off x="-1" y="0"/>
            <a:ext cx="6096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22256" y="187710"/>
            <a:ext cx="5251484" cy="6449447"/>
          </a:xfrm>
        </p:spPr>
        <p:txBody>
          <a:bodyPr anchor="ctr">
            <a:noAutofit/>
          </a:bodyPr>
          <a:lstStyle/>
          <a:p>
            <a:pPr marL="0" lvl="0" indent="0" algn="ctr">
              <a:lnSpc>
                <a:spcPct val="110000"/>
              </a:lnSpc>
              <a:buNone/>
            </a:pPr>
            <a:r>
              <a:rPr lang="ru-RU" dirty="0">
                <a:latin typeface="Biome Light" panose="020B0303030204020804" pitchFamily="34" charset="0"/>
                <a:cs typeface="Biome Light" panose="020B0303030204020804" pitchFamily="34" charset="0"/>
              </a:rPr>
              <a:t>4. Компьютер создает трехмерное изображение и звук, который соответствует движениям (намерениям) пользователя и передает его в </a:t>
            </a:r>
            <a:r>
              <a:rPr lang="ru-RU" dirty="0" err="1">
                <a:latin typeface="Biome Light" panose="020B0303030204020804" pitchFamily="34" charset="0"/>
                <a:cs typeface="Biome Light" panose="020B0303030204020804" pitchFamily="34" charset="0"/>
              </a:rPr>
              <a:t>нейрошлем</a:t>
            </a:r>
            <a:r>
              <a:rPr lang="ru-RU" dirty="0">
                <a:latin typeface="Biome Light" panose="020B0303030204020804" pitchFamily="34" charset="0"/>
                <a:cs typeface="Biome Light" panose="020B0303030204020804" pitchFamily="34" charset="0"/>
              </a:rPr>
              <a:t>.</a:t>
            </a:r>
          </a:p>
          <a:p>
            <a:pPr marL="0" lvl="0" indent="0" algn="ctr">
              <a:lnSpc>
                <a:spcPct val="110000"/>
              </a:lnSpc>
              <a:buNone/>
            </a:pPr>
            <a:r>
              <a:rPr lang="ru-RU" dirty="0">
                <a:latin typeface="Biome Light" panose="020B0303030204020804" pitchFamily="34" charset="0"/>
                <a:cs typeface="Biome Light" panose="020B0303030204020804" pitchFamily="34" charset="0"/>
              </a:rPr>
              <a:t>5. Пользователь видит и слышит виртуальную реальность, которая создается на основе его движений и действий.</a:t>
            </a:r>
          </a:p>
          <a:p>
            <a:pPr marL="0" lvl="0" indent="0" algn="ctr">
              <a:lnSpc>
                <a:spcPct val="110000"/>
              </a:lnSpc>
              <a:buNone/>
            </a:pPr>
            <a:r>
              <a:rPr lang="ru-RU" dirty="0">
                <a:latin typeface="Biome Light" panose="020B0303030204020804" pitchFamily="34" charset="0"/>
                <a:cs typeface="Biome Light" panose="020B0303030204020804" pitchFamily="34" charset="0"/>
              </a:rPr>
              <a:t>6. Пользователь может взаимодействовать с виртуальной реальностью, например, управлять персонажем в игре или выполнять задания.</a:t>
            </a:r>
          </a:p>
          <a:p>
            <a:pPr marL="0" lvl="0" indent="0" algn="ctr">
              <a:lnSpc>
                <a:spcPct val="110000"/>
              </a:lnSpc>
              <a:buNone/>
            </a:pPr>
            <a:r>
              <a:rPr lang="ru-RU" dirty="0">
                <a:latin typeface="Biome Light" panose="020B0303030204020804" pitchFamily="34" charset="0"/>
                <a:cs typeface="Biome Light" panose="020B0303030204020804" pitchFamily="34" charset="0"/>
              </a:rPr>
              <a:t>7. После окончания сеанса пользователь выходит из</a:t>
            </a:r>
            <a:r>
              <a:rPr lang="en-US" dirty="0">
                <a:latin typeface="Biome Light" panose="020B0303030204020804" pitchFamily="34" charset="0"/>
                <a:cs typeface="Biome Light" panose="020B0303030204020804" pitchFamily="34" charset="0"/>
              </a:rPr>
              <a:t> VR-</a:t>
            </a:r>
            <a:r>
              <a:rPr lang="ru-RU" dirty="0">
                <a:latin typeface="Biome Light" panose="020B0303030204020804" pitchFamily="34" charset="0"/>
                <a:cs typeface="Biome Light" panose="020B0303030204020804" pitchFamily="34" charset="0"/>
              </a:rPr>
              <a:t>реальности с помощью кнопки в самой </a:t>
            </a:r>
            <a:r>
              <a:rPr lang="en-US" dirty="0">
                <a:latin typeface="Biome Light" panose="020B0303030204020804" pitchFamily="34" charset="0"/>
                <a:cs typeface="Biome Light" panose="020B0303030204020804" pitchFamily="34" charset="0"/>
              </a:rPr>
              <a:t>VR-</a:t>
            </a:r>
            <a:r>
              <a:rPr lang="ru-RU" dirty="0">
                <a:latin typeface="Biome Light" panose="020B0303030204020804" pitchFamily="34" charset="0"/>
                <a:cs typeface="Biome Light" panose="020B0303030204020804" pitchFamily="34" charset="0"/>
              </a:rPr>
              <a:t>реальности, снимает нейрошлем, а все его данные сохраняются на компьютере.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C84F48-28EA-C097-A7EB-3EA3CE5EAF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09" r="6509"/>
          <a:stretch/>
        </p:blipFill>
        <p:spPr>
          <a:xfrm>
            <a:off x="6095998" y="0"/>
            <a:ext cx="6095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36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174117"/>
            <a:ext cx="6095999" cy="3689633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F74279-E694-CEB1-ED9A-ADBEBAEB7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3822979-4561-B298-6CC5-900D50F62B89}"/>
              </a:ext>
            </a:extLst>
          </p:cNvPr>
          <p:cNvSpPr/>
          <p:nvPr/>
        </p:nvSpPr>
        <p:spPr>
          <a:xfrm>
            <a:off x="6095998" y="-28728"/>
            <a:ext cx="6096001" cy="68867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479036" y="937015"/>
            <a:ext cx="5329924" cy="4955241"/>
          </a:xfrm>
        </p:spPr>
        <p:txBody>
          <a:bodyPr anchor="ctr">
            <a:noAutofit/>
          </a:bodyPr>
          <a:lstStyle/>
          <a:p>
            <a:pPr marL="0" lvl="0" indent="0" algn="ctr">
              <a:buNone/>
            </a:pPr>
            <a:r>
              <a:rPr lang="ru-RU" sz="2800" dirty="0">
                <a:latin typeface="Biome Light" panose="020B0303030204020804" pitchFamily="34" charset="0"/>
                <a:cs typeface="Biome Light" panose="020B0303030204020804" pitchFamily="34" charset="0"/>
              </a:rPr>
              <a:t>Таким образом, нейрошлем с технологией полного погружения позволяет пользователю погрузиться в виртуальную реальность и взаимодействовать с ней на уровне своих движений и действий.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697703-50E9-7E50-0974-EA1974D4A3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864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A4D85E-F98A-F670-16C3-7B2B0DA3A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A05FB10-866B-2724-B361-58E836E00C21}"/>
              </a:ext>
            </a:extLst>
          </p:cNvPr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0907" y="2327994"/>
            <a:ext cx="4854184" cy="1779573"/>
          </a:xfrm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3. Какие возможности открывает нейрошлем с ТПП?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0C1551-E12A-7B99-361F-C2818D6B28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63" r="4963"/>
          <a:stretch/>
        </p:blipFill>
        <p:spPr>
          <a:xfrm>
            <a:off x="6096001" y="5"/>
            <a:ext cx="6095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497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174117"/>
            <a:ext cx="6095999" cy="3689633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F74279-E694-CEB1-ED9A-ADBEBAEB7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224670-66B8-5B0F-101C-908B8E2F6CE2}"/>
              </a:ext>
            </a:extLst>
          </p:cNvPr>
          <p:cNvSpPr/>
          <p:nvPr/>
        </p:nvSpPr>
        <p:spPr>
          <a:xfrm>
            <a:off x="6096000" y="0"/>
            <a:ext cx="6048782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620460" y="852344"/>
            <a:ext cx="4999861" cy="5525518"/>
          </a:xfrm>
        </p:spPr>
        <p:txBody>
          <a:bodyPr anchor="ctr">
            <a:noAutofit/>
          </a:bodyPr>
          <a:lstStyle/>
          <a:p>
            <a:pPr marL="0" lvl="0" indent="0" algn="ctr">
              <a:buNone/>
            </a:pP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Нейрошлемы с технологией полного погружения открывают возможности для создания более реалистичных и захватывающих виртуальных миров. Они позволяют пользователям полностью погрузиться в виртуальную среду, ощущая ее так же, как если бы они находились в ней физически.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B1B533-4B4B-4470-3878-A3B096AD9A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630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A4D85E-F98A-F670-16C3-7B2B0DA3A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DD0886-0E48-B341-DF0A-EC9ABB75A2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D3D09D5-11E4-EFDF-62AF-20DECE0872C3}"/>
              </a:ext>
            </a:extLst>
          </p:cNvPr>
          <p:cNvSpPr/>
          <p:nvPr/>
        </p:nvSpPr>
        <p:spPr>
          <a:xfrm>
            <a:off x="-34026" y="-1"/>
            <a:ext cx="6095999" cy="68579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05804" y="526563"/>
            <a:ext cx="5216338" cy="5804859"/>
          </a:xfrm>
        </p:spPr>
        <p:txBody>
          <a:bodyPr anchor="ctr">
            <a:noAutofit/>
          </a:bodyPr>
          <a:lstStyle/>
          <a:p>
            <a:pPr marL="0" lvl="0" indent="0" algn="ctr">
              <a:buNone/>
            </a:pP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Кроме того, нейрошлемы могут использоваться для лечения различных заболеваний, таких как депрессия, тревожность и другие психические расстройства. С помощью виртуальной реальности можно создавать специальные программы, которые помогают пациентам справиться с их проблемами.</a:t>
            </a:r>
          </a:p>
        </p:txBody>
      </p:sp>
    </p:spTree>
    <p:extLst>
      <p:ext uri="{BB962C8B-B14F-4D97-AF65-F5344CB8AC3E}">
        <p14:creationId xmlns:p14="http://schemas.microsoft.com/office/powerpoint/2010/main" val="2486724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174117"/>
            <a:ext cx="6095999" cy="3689633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738996" y="1309147"/>
            <a:ext cx="4810005" cy="4611911"/>
          </a:xfrm>
        </p:spPr>
        <p:txBody>
          <a:bodyPr anchor="ctr">
            <a:normAutofit/>
          </a:bodyPr>
          <a:lstStyle/>
          <a:p>
            <a:pPr marL="0" lvl="0" indent="0" algn="ctr">
              <a:buNone/>
            </a:pP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Также нейрошлемы могут быть использованы для обучения и развития навыков, таких как программирование, дизайн, медицина и многое другое. Они помогают пользователям получить доступ к новым знаниям и опыту, не выходя из дома.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F74279-E694-CEB1-ED9A-ADBEBAEB7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0D9E8C-51A3-1A79-14D7-A8E2317009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05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A4D85E-F98A-F670-16C3-7B2B0DA3A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2D76E0-A75D-5A98-B46D-5728FE7768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A1D3625-9742-62BA-799A-20D2FEFD5C86}"/>
              </a:ext>
            </a:extLst>
          </p:cNvPr>
          <p:cNvSpPr/>
          <p:nvPr/>
        </p:nvSpPr>
        <p:spPr>
          <a:xfrm>
            <a:off x="0" y="-15622"/>
            <a:ext cx="6095999" cy="685798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59784" y="462293"/>
            <a:ext cx="4976430" cy="1518559"/>
          </a:xfrm>
        </p:spPr>
        <p:txBody>
          <a:bodyPr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ru-RU" dirty="0">
                <a:latin typeface="Biome Light" panose="020B0303030204020804" pitchFamily="34" charset="0"/>
                <a:cs typeface="Biome Light" panose="020B0303030204020804" pitchFamily="34" charset="0"/>
              </a:rPr>
              <a:t>4. Из чего состоит нейрошлем?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823123" y="1980852"/>
            <a:ext cx="4191000" cy="3890965"/>
          </a:xfrm>
        </p:spPr>
        <p:txBody>
          <a:bodyPr anchor="ctr">
            <a:normAutofit/>
          </a:bodyPr>
          <a:lstStyle/>
          <a:p>
            <a:pPr marL="0" lvl="0" indent="0" algn="ctr">
              <a:buNone/>
            </a:pPr>
            <a:r>
              <a:rPr lang="ru-RU" sz="2000" u="sng" dirty="0">
                <a:latin typeface="Biome Light" panose="020B0303030204020804" pitchFamily="34" charset="0"/>
                <a:cs typeface="Biome Light" panose="020B0303030204020804" pitchFamily="34" charset="0"/>
              </a:rPr>
              <a:t>Нейрошлем</a:t>
            </a:r>
            <a:r>
              <a:rPr lang="ru-RU" sz="2000" dirty="0">
                <a:latin typeface="Biome Light" panose="020B0303030204020804" pitchFamily="34" charset="0"/>
                <a:cs typeface="Biome Light" panose="020B0303030204020804" pitchFamily="34" charset="0"/>
              </a:rPr>
              <a:t> – это устройство, которое позволяет пользователю погрузиться в виртуальную реальность с помощью специальных датчиков и технологий. Он состоит из из нескольких основных компонентов:</a:t>
            </a:r>
          </a:p>
        </p:txBody>
      </p:sp>
    </p:spTree>
    <p:extLst>
      <p:ext uri="{BB962C8B-B14F-4D97-AF65-F5344CB8AC3E}">
        <p14:creationId xmlns:p14="http://schemas.microsoft.com/office/powerpoint/2010/main" val="207982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174117"/>
            <a:ext cx="6095999" cy="3689633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F74279-E694-CEB1-ED9A-ADBEBAEB7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2B5510-CD1F-32F6-4DC7-70A5F61F32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7CCE08E-BBF6-5BA3-EA67-BAB31265E9B5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652822" y="607023"/>
            <a:ext cx="4982354" cy="5643954"/>
          </a:xfrm>
        </p:spPr>
        <p:txBody>
          <a:bodyPr anchor="ctr">
            <a:noAutofit/>
          </a:bodyPr>
          <a:lstStyle/>
          <a:p>
            <a:pPr marL="457200" lvl="0" indent="-457200" algn="ctr">
              <a:buAutoNum type="arabicPeriod"/>
            </a:pPr>
            <a:r>
              <a:rPr lang="ru-RU" sz="2400" dirty="0"/>
              <a:t>Корпус: это основная часть шлема, которая обеспечивает защиту головы пользователя и содержит все электронные компоненты.</a:t>
            </a:r>
          </a:p>
          <a:p>
            <a:pPr marL="0" lvl="0" indent="0" algn="ctr">
              <a:buNone/>
            </a:pPr>
            <a:r>
              <a:rPr lang="ru-RU" sz="2400" dirty="0"/>
              <a:t>2. Сенсорная система: это набор датчиков, которые собирают информацию о пользователе. Они могут быть основаны на различных технологиях, таких как инфракрасные датчики, магнитные датчики или датчики движения.</a:t>
            </a:r>
          </a:p>
        </p:txBody>
      </p:sp>
    </p:spTree>
    <p:extLst>
      <p:ext uri="{BB962C8B-B14F-4D97-AF65-F5344CB8AC3E}">
        <p14:creationId xmlns:p14="http://schemas.microsoft.com/office/powerpoint/2010/main" val="1807731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174117"/>
            <a:ext cx="6095999" cy="3689633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F74279-E694-CEB1-ED9A-ADBEBAEB7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CEB0F7-69F9-0DB2-03F4-97B2129E21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6AF61E-1A98-F72F-99BF-9FB34CA86AD8}"/>
              </a:ext>
            </a:extLst>
          </p:cNvPr>
          <p:cNvSpPr/>
          <p:nvPr/>
        </p:nvSpPr>
        <p:spPr>
          <a:xfrm>
            <a:off x="6096000" y="-7867"/>
            <a:ext cx="6096000" cy="686586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855131" y="953729"/>
            <a:ext cx="4577737" cy="494267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3. Процессор: процессор является центральным компонентом нейрошлема, который обрабатывает данные, поступающие от сенсорной системы.</a:t>
            </a:r>
          </a:p>
          <a:p>
            <a:pPr marL="0" lvl="0" indent="0">
              <a:buNone/>
            </a:pP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4. Аккумулятор: это устройство для питания нейрошлема. Он будет встроен в корпус.</a:t>
            </a:r>
          </a:p>
        </p:txBody>
      </p:sp>
    </p:spTree>
    <p:extLst>
      <p:ext uri="{BB962C8B-B14F-4D97-AF65-F5344CB8AC3E}">
        <p14:creationId xmlns:p14="http://schemas.microsoft.com/office/powerpoint/2010/main" val="592485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174117"/>
            <a:ext cx="6095999" cy="3689633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F74279-E694-CEB1-ED9A-ADBEBAEB7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B3D78E-887F-CD94-2DF2-72C4B9670D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3FD46C2-9531-2B94-EB09-8E04F0710D8B}"/>
              </a:ext>
            </a:extLst>
          </p:cNvPr>
          <p:cNvSpPr/>
          <p:nvPr/>
        </p:nvSpPr>
        <p:spPr>
          <a:xfrm>
            <a:off x="6095999" y="2873"/>
            <a:ext cx="6096001" cy="68551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350830" y="403411"/>
            <a:ext cx="5586338" cy="6051177"/>
          </a:xfrm>
        </p:spPr>
        <p:txBody>
          <a:bodyPr anchor="ctr">
            <a:noAutofit/>
          </a:bodyPr>
          <a:lstStyle/>
          <a:p>
            <a:pPr marL="0" lvl="0" indent="0" algn="ctr">
              <a:buNone/>
            </a:pP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5. Интерфейс: это технология, позволяющая пользователю взаимодействовать с виртуальной реальностью.</a:t>
            </a:r>
          </a:p>
          <a:p>
            <a:pPr marL="0" lvl="0" indent="0" algn="ctr">
              <a:buNone/>
            </a:pP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6. Система охлаждения: она необходима для поддержания оптимальной температуры внутри нейрошлема во время использования. </a:t>
            </a:r>
          </a:p>
        </p:txBody>
      </p:sp>
    </p:spTree>
    <p:extLst>
      <p:ext uri="{BB962C8B-B14F-4D97-AF65-F5344CB8AC3E}">
        <p14:creationId xmlns:p14="http://schemas.microsoft.com/office/powerpoint/2010/main" val="1619370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A4D85E-F98A-F670-16C3-7B2B0DA3A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612871-6ECB-EE3E-F2F5-B482BFA457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F98A2A3-B1AB-A18D-9DFF-63F60F85150F}"/>
              </a:ext>
            </a:extLst>
          </p:cNvPr>
          <p:cNvSpPr/>
          <p:nvPr/>
        </p:nvSpPr>
        <p:spPr>
          <a:xfrm>
            <a:off x="0" y="0"/>
            <a:ext cx="6095999" cy="685799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370048" y="2331390"/>
            <a:ext cx="5355904" cy="2195210"/>
          </a:xfrm>
        </p:spPr>
        <p:txBody>
          <a:bodyPr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ru-RU" dirty="0">
                <a:latin typeface="Biome Light" panose="020B0303030204020804" pitchFamily="34" charset="0"/>
                <a:cs typeface="Biome Light" panose="020B0303030204020804" pitchFamily="34" charset="0"/>
              </a:rPr>
              <a:t>5. В каких сферах может пригодиться нейрошлем с ТПП?</a:t>
            </a:r>
          </a:p>
        </p:txBody>
      </p:sp>
    </p:spTree>
    <p:extLst>
      <p:ext uri="{BB962C8B-B14F-4D97-AF65-F5344CB8AC3E}">
        <p14:creationId xmlns:p14="http://schemas.microsoft.com/office/powerpoint/2010/main" val="2723697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174117"/>
            <a:ext cx="6095999" cy="3689633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F74279-E694-CEB1-ED9A-ADBEBAEB7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CD55B3-6832-2062-4E3F-967B428D79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32A6DF1-D005-20EA-0DCB-D66B5AE35252}"/>
              </a:ext>
            </a:extLst>
          </p:cNvPr>
          <p:cNvSpPr/>
          <p:nvPr/>
        </p:nvSpPr>
        <p:spPr>
          <a:xfrm>
            <a:off x="6096000" y="0"/>
            <a:ext cx="60960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514726" y="260861"/>
            <a:ext cx="5258546" cy="6336278"/>
          </a:xfrm>
        </p:spPr>
        <p:txBody>
          <a:bodyPr anchor="ctr">
            <a:noAutofit/>
          </a:bodyPr>
          <a:lstStyle/>
          <a:p>
            <a:pPr marL="0" lvl="0" indent="0" algn="ctr">
              <a:buNone/>
            </a:pP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Нейрошлем с технологией полного погружения может использоваться для различных целей:</a:t>
            </a:r>
          </a:p>
          <a:p>
            <a:pPr marL="0" lvl="0" indent="0" algn="ctr">
              <a:buNone/>
            </a:pP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1. Виртуальная реальность – это технология, которая позволяет пользователям погрузиться в виртуальный мир. С помощью VR можно создавать интерактивные и захватывающие виртуальные миры, которые могут быть использованы для обучения, развлечения или работы.</a:t>
            </a:r>
          </a:p>
        </p:txBody>
      </p:sp>
    </p:spTree>
    <p:extLst>
      <p:ext uri="{BB962C8B-B14F-4D97-AF65-F5344CB8AC3E}">
        <p14:creationId xmlns:p14="http://schemas.microsoft.com/office/powerpoint/2010/main" val="2226297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174117"/>
            <a:ext cx="6095999" cy="3689633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F74279-E694-CEB1-ED9A-ADBEBAEB7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62B3F1-6CF7-35A2-0E58-53B0F8C1C8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AF354C2-3EE7-07EF-E03F-95403C75619D}"/>
              </a:ext>
            </a:extLst>
          </p:cNvPr>
          <p:cNvSpPr/>
          <p:nvPr/>
        </p:nvSpPr>
        <p:spPr>
          <a:xfrm>
            <a:off x="6095999" y="-5750"/>
            <a:ext cx="6096001" cy="68695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344718" y="403412"/>
            <a:ext cx="5598561" cy="6051176"/>
          </a:xfrm>
        </p:spPr>
        <p:txBody>
          <a:bodyPr anchor="ctr">
            <a:noAutofit/>
          </a:bodyPr>
          <a:lstStyle/>
          <a:p>
            <a:pPr marL="0" lvl="0" indent="0" algn="ctr">
              <a:lnSpc>
                <a:spcPct val="110000"/>
              </a:lnSpc>
              <a:buNone/>
            </a:pPr>
            <a:r>
              <a:rPr lang="ru-RU" sz="2000" dirty="0">
                <a:latin typeface="Biome Light" panose="020B0303030204020804" pitchFamily="34" charset="0"/>
                <a:cs typeface="Biome Light" panose="020B0303030204020804" pitchFamily="34" charset="0"/>
              </a:rPr>
              <a:t>2. Медицина – нейрошлемы могут использоваться для проведения медицинских исследований, например, для изучения мозга или для создания новых методов лечения. Это может помочь в разработке более эффективных методов лечения заболеваний, таких как болезни Альцгеймера или Паркинсона.</a:t>
            </a:r>
          </a:p>
          <a:p>
            <a:pPr marL="0" lvl="0" indent="0" algn="ctr">
              <a:lnSpc>
                <a:spcPct val="110000"/>
              </a:lnSpc>
              <a:buNone/>
            </a:pPr>
            <a:r>
              <a:rPr lang="ru-RU" sz="2000" dirty="0">
                <a:latin typeface="Biome Light" panose="020B0303030204020804" pitchFamily="34" charset="0"/>
                <a:cs typeface="Biome Light" panose="020B0303030204020804" pitchFamily="34" charset="0"/>
              </a:rPr>
              <a:t>3. Развлечения – нейрошлемы также могут быть использованы для создания захватывающих и увлекательных виртуальных миров, которые могут стать новым развлечением для людей. Это может включать в себя игры, фильмы и другие формы контента.</a:t>
            </a:r>
          </a:p>
        </p:txBody>
      </p:sp>
    </p:spTree>
    <p:extLst>
      <p:ext uri="{BB962C8B-B14F-4D97-AF65-F5344CB8AC3E}">
        <p14:creationId xmlns:p14="http://schemas.microsoft.com/office/powerpoint/2010/main" val="1754152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A4D85E-F98A-F670-16C3-7B2B0DA3A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2E60BD-E42E-32BE-7482-FB0AB6462B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0D5EF0F-8D23-2BFA-A0AE-36893B66ED29}"/>
              </a:ext>
            </a:extLst>
          </p:cNvPr>
          <p:cNvSpPr/>
          <p:nvPr/>
        </p:nvSpPr>
        <p:spPr>
          <a:xfrm>
            <a:off x="0" y="-1"/>
            <a:ext cx="6095998" cy="685798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168596" y="743110"/>
            <a:ext cx="5758806" cy="5371766"/>
          </a:xfrm>
        </p:spPr>
        <p:txBody>
          <a:bodyPr anchor="t">
            <a:noAutofit/>
          </a:bodyPr>
          <a:lstStyle/>
          <a:p>
            <a:pPr marL="0" lvl="0" indent="0" algn="ctr">
              <a:lnSpc>
                <a:spcPct val="110000"/>
              </a:lnSpc>
              <a:buNone/>
            </a:pP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4. Обучение – нейрошлемы с технологией полного погружения могут использоваться для обучения различным навыкам, таким как программирование или управление беспилотными летательными аппаратами и многое многое другое. Это может быть особенно полезно для тех, кто не имеет доступа к реальному оборудованию или не может практиковать свои навыки в реальной жизни.</a:t>
            </a:r>
          </a:p>
          <a:p>
            <a:pPr algn="ctr">
              <a:lnSpc>
                <a:spcPct val="110000"/>
              </a:lnSpc>
            </a:pPr>
            <a:endParaRPr lang="ru-RU" sz="2400" dirty="0"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106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174117"/>
            <a:ext cx="6095999" cy="3689633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F74279-E694-CEB1-ED9A-ADBEBAEB7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EA0E1A-3C3E-CA8E-501C-9B79411ED2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r="5555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51A7789-FBB5-810C-855D-313203E93A3D}"/>
              </a:ext>
            </a:extLst>
          </p:cNvPr>
          <p:cNvSpPr/>
          <p:nvPr/>
        </p:nvSpPr>
        <p:spPr>
          <a:xfrm>
            <a:off x="6095999" y="-1"/>
            <a:ext cx="6096000" cy="68579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374143" y="11"/>
            <a:ext cx="5539712" cy="6857989"/>
          </a:xfrm>
        </p:spPr>
        <p:txBody>
          <a:bodyPr anchor="ctr">
            <a:noAutofit/>
          </a:bodyPr>
          <a:lstStyle/>
          <a:p>
            <a:pPr marL="0" lvl="0" indent="0" algn="ctr">
              <a:lnSpc>
                <a:spcPct val="110000"/>
              </a:lnSpc>
              <a:buNone/>
            </a:pPr>
            <a:r>
              <a:rPr lang="ru-RU" sz="2400" dirty="0">
                <a:latin typeface="Biome Light" panose="020B0303030204020804" pitchFamily="34" charset="0"/>
                <a:cs typeface="Biome Light" panose="020B0303030204020804" pitchFamily="34" charset="0"/>
              </a:rPr>
              <a:t>5. Исследования – нейрошлемы используются в научных исследованиях для изучения работы мозга и его взаимодействия с виртуальной реальностью. Это может помочь ученым лучше понять, как мозг обрабатывает информацию и как он реагирует на различные стимулы.В целом, нейрошлемы с технологией полного погружения имеют большой потенциал для использования в различных областях, включая медицину, развлечения, обучение и научные исследования.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618256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C4D24AE-4DD6-0F69-ADF9-1F8D656C51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9462B0-E0FF-62AB-703D-6B44998D1371}"/>
              </a:ext>
            </a:extLst>
          </p:cNvPr>
          <p:cNvSpPr txBox="1"/>
          <p:nvPr/>
        </p:nvSpPr>
        <p:spPr>
          <a:xfrm>
            <a:off x="2065957" y="1690062"/>
            <a:ext cx="8060086" cy="34778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4400" dirty="0">
                <a:latin typeface="Arial Black" panose="020B0604020202020204" pitchFamily="34" charset="0"/>
                <a:cs typeface="Arial Black" panose="020B0604020202020204" pitchFamily="34" charset="0"/>
              </a:rPr>
              <a:t>Презентацию подготовил студент 2 курса юридического факультета ЧГУ – </a:t>
            </a:r>
            <a:r>
              <a:rPr lang="ru-RU" sz="4400" dirty="0" err="1">
                <a:latin typeface="Arial Black" panose="020B0604020202020204" pitchFamily="34" charset="0"/>
                <a:cs typeface="Arial Black" panose="020B0604020202020204" pitchFamily="34" charset="0"/>
              </a:rPr>
              <a:t>Касиев</a:t>
            </a:r>
            <a:r>
              <a:rPr lang="ru-RU" sz="4400" dirty="0">
                <a:latin typeface="Arial Black" panose="020B0604020202020204" pitchFamily="34" charset="0"/>
                <a:cs typeface="Arial Black" panose="020B0604020202020204" pitchFamily="34" charset="0"/>
              </a:rPr>
              <a:t> Адам</a:t>
            </a:r>
          </a:p>
        </p:txBody>
      </p:sp>
    </p:spTree>
    <p:extLst>
      <p:ext uri="{BB962C8B-B14F-4D97-AF65-F5344CB8AC3E}">
        <p14:creationId xmlns:p14="http://schemas.microsoft.com/office/powerpoint/2010/main" val="4259468122"/>
      </p:ext>
    </p:extLst>
  </p:cSld>
  <p:clrMapOvr>
    <a:masterClrMapping/>
  </p:clrMapOvr>
</p:sld>
</file>

<file path=ppt/theme/theme1.xml><?xml version="1.0" encoding="utf-8"?>
<a:theme xmlns:a="http://schemas.openxmlformats.org/drawingml/2006/main" name="AfterglowVTI">
  <a:themeElements>
    <a:clrScheme name="AnalogousFromRegularSeed_2SEEDS">
      <a:dk1>
        <a:srgbClr val="000000"/>
      </a:dk1>
      <a:lt1>
        <a:srgbClr val="FFFFFF"/>
      </a:lt1>
      <a:dk2>
        <a:srgbClr val="36341E"/>
      </a:dk2>
      <a:lt2>
        <a:srgbClr val="E8E5E2"/>
      </a:lt2>
      <a:accent1>
        <a:srgbClr val="3B75B1"/>
      </a:accent1>
      <a:accent2>
        <a:srgbClr val="49B0BA"/>
      </a:accent2>
      <a:accent3>
        <a:srgbClr val="4D56C3"/>
      </a:accent3>
      <a:accent4>
        <a:srgbClr val="B1643B"/>
      </a:accent4>
      <a:accent5>
        <a:srgbClr val="BBA14A"/>
      </a:accent5>
      <a:accent6>
        <a:srgbClr val="95AA38"/>
      </a:accent6>
      <a:hlink>
        <a:srgbClr val="AE743A"/>
      </a:hlink>
      <a:folHlink>
        <a:srgbClr val="7F7F7F"/>
      </a:folHlink>
    </a:clrScheme>
    <a:fontScheme name="Trade Gothic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glowVTI" id="{804DBEB7-1920-4C72-A0CB-091339F1875F}" vid="{D4C59F5A-9ECA-4C96-BDFD-0606A75324E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905</Words>
  <Application>Microsoft Office PowerPoint</Application>
  <PresentationFormat>Широкоэкранный</PresentationFormat>
  <Paragraphs>36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AfterglowVTI</vt:lpstr>
      <vt:lpstr>«Нейрошлем с технологией полного погружения в виртуальную реальность»</vt:lpstr>
      <vt:lpstr>1. Нейрошлем с ТПП – что это?</vt:lpstr>
      <vt:lpstr>Презентация PowerPoint</vt:lpstr>
      <vt:lpstr>Презентация PowerPoint</vt:lpstr>
      <vt:lpstr>2. Принцип работы нейрошлема с ТПП.</vt:lpstr>
      <vt:lpstr>Принцип работы нейрошлема заключается в следующем:</vt:lpstr>
      <vt:lpstr>Презентация PowerPoint</vt:lpstr>
      <vt:lpstr>Презентация PowerPoint</vt:lpstr>
      <vt:lpstr>3. Какие возможности открывает нейрошлем с ТПП?</vt:lpstr>
      <vt:lpstr>Презентация PowerPoint</vt:lpstr>
      <vt:lpstr>Презентация PowerPoint</vt:lpstr>
      <vt:lpstr>Презентация PowerPoint</vt:lpstr>
      <vt:lpstr>4. Из чего состоит нейрошлем?</vt:lpstr>
      <vt:lpstr>Презентация PowerPoint</vt:lpstr>
      <vt:lpstr>Презентация PowerPoint</vt:lpstr>
      <vt:lpstr>Презентация PowerPoint</vt:lpstr>
      <vt:lpstr>5. В каких сферах может пригодиться нейрошлем с ТПП?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«Нейрошлем с технологией полного погружения в виртуальную реальность»</dc:title>
  <dc:creator>79287293897</dc:creator>
  <cp:lastModifiedBy>kasievvadam@gmail.com</cp:lastModifiedBy>
  <cp:revision>12</cp:revision>
  <dcterms:created xsi:type="dcterms:W3CDTF">2023-11-16T23:59:55Z</dcterms:created>
  <dcterms:modified xsi:type="dcterms:W3CDTF">2023-11-21T20:33:37Z</dcterms:modified>
</cp:coreProperties>
</file>