
<file path=[Content_Types].xml><?xml version="1.0" encoding="utf-8"?>
<Types xmlns="http://schemas.openxmlformats.org/package/2006/content-types">
  <Default Extension="docx" ContentType="application/vnd.openxmlformats-officedocument.wordprocessingml.documen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6" r:id="rId7"/>
    <p:sldId id="261" r:id="rId8"/>
    <p:sldId id="262" r:id="rId9"/>
    <p:sldId id="263" r:id="rId10"/>
    <p:sldId id="264" r:id="rId11"/>
    <p:sldId id="265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A2909-9E82-458F-895E-900C4B882BC3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54EB0-53F3-402E-B07F-0CCFEDEC8999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A2909-9E82-458F-895E-900C4B882BC3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54EB0-53F3-402E-B07F-0CCFEDEC8999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A2909-9E82-458F-895E-900C4B882BC3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54EB0-53F3-402E-B07F-0CCFEDEC899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A2909-9E82-458F-895E-900C4B882BC3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54EB0-53F3-402E-B07F-0CCFEDEC8999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A2909-9E82-458F-895E-900C4B882BC3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54EB0-53F3-402E-B07F-0CCFEDEC8999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A2909-9E82-458F-895E-900C4B882BC3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54EB0-53F3-402E-B07F-0CCFEDEC899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A2909-9E82-458F-895E-900C4B882BC3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54EB0-53F3-402E-B07F-0CCFEDEC899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A2909-9E82-458F-895E-900C4B882BC3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54EB0-53F3-402E-B07F-0CCFEDEC899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A2909-9E82-458F-895E-900C4B882BC3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54EB0-53F3-402E-B07F-0CCFEDEC8999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A2909-9E82-458F-895E-900C4B882BC3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54EB0-53F3-402E-B07F-0CCFEDEC899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A2909-9E82-458F-895E-900C4B882BC3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54EB0-53F3-402E-B07F-0CCFEDEC899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ACA2909-9E82-458F-895E-900C4B882BC3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2BD54EB0-53F3-402E-B07F-0CCFEDEC8999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emf"/><Relationship Id="rId4" Type="http://schemas.openxmlformats.org/officeDocument/2006/relationships/package" Target="../embeddings/Microsoft_Word_Document.docx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papik.pro/uploads/posts/2021-09/1631779751_2-papik-pro-p-mashinka-prikolnaya-risunok-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380070"/>
            <a:ext cx="3096344" cy="2421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581128"/>
            <a:ext cx="3489598" cy="2001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265871" y="3180744"/>
            <a:ext cx="4572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5400" dirty="0">
                <a:solidFill>
                  <a:srgbClr val="00B0F0"/>
                </a:solidFill>
                <a:latin typeface="Mistral" panose="03090702030407020403" pitchFamily="66" charset="0"/>
              </a:rPr>
              <a:t>детское такси</a:t>
            </a:r>
          </a:p>
          <a:p>
            <a:pPr algn="ctr"/>
            <a:r>
              <a:rPr lang="ru-RU" sz="5400" dirty="0">
                <a:solidFill>
                  <a:srgbClr val="00B0F0"/>
                </a:solidFill>
                <a:latin typeface="Mistral" panose="03090702030407020403" pitchFamily="66" charset="0"/>
              </a:rPr>
              <a:t>с </a:t>
            </a:r>
          </a:p>
          <a:p>
            <a:pPr algn="ctr"/>
            <a:r>
              <a:rPr lang="ru-RU" sz="5400" dirty="0">
                <a:solidFill>
                  <a:srgbClr val="00B0F0"/>
                </a:solidFill>
                <a:latin typeface="Mistral" panose="03090702030407020403" pitchFamily="66" charset="0"/>
              </a:rPr>
              <a:t>мобильным приложением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692696"/>
            <a:ext cx="457864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7200" b="1" dirty="0">
                <a:solidFill>
                  <a:srgbClr val="00B0F0"/>
                </a:solidFill>
                <a:latin typeface="Mistral" panose="03090702030407020403" pitchFamily="66" charset="0"/>
              </a:rPr>
              <a:t>МОБИЛЬНАЯ </a:t>
            </a:r>
          </a:p>
          <a:p>
            <a:pPr algn="ctr"/>
            <a:r>
              <a:rPr lang="ru-RU" sz="7200" b="1" dirty="0">
                <a:solidFill>
                  <a:srgbClr val="00B0F0"/>
                </a:solidFill>
                <a:latin typeface="Mistral" panose="03090702030407020403" pitchFamily="66" charset="0"/>
              </a:rPr>
              <a:t>НЯНЯ </a:t>
            </a:r>
          </a:p>
        </p:txBody>
      </p:sp>
    </p:spTree>
    <p:extLst>
      <p:ext uri="{BB962C8B-B14F-4D97-AF65-F5344CB8AC3E}">
        <p14:creationId xmlns:p14="http://schemas.microsoft.com/office/powerpoint/2010/main" val="31117509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39551" y="8191"/>
            <a:ext cx="6620723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000" b="1" dirty="0">
                <a:solidFill>
                  <a:srgbClr val="00B0F0"/>
                </a:solidFill>
                <a:latin typeface="Mistral" panose="03090702030407020403" pitchFamily="66" charset="0"/>
              </a:rPr>
              <a:t>Актуальность проекта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09994" y="759919"/>
            <a:ext cx="802244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>
                <a:solidFill>
                  <a:srgbClr val="00B0F0"/>
                </a:solidFill>
                <a:latin typeface="Mistral" panose="03090702030407020403" pitchFamily="66" charset="0"/>
              </a:rPr>
              <a:t>Актуальность услуги основана: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07504" y="1340768"/>
            <a:ext cx="8928992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ru-RU" sz="2800" dirty="0">
                <a:solidFill>
                  <a:srgbClr val="002060"/>
                </a:solidFill>
              </a:rPr>
              <a:t>В высокой численностью населения, огромной потенциальной целевой аудиторией, а также загруженным образом жизни родителей. </a:t>
            </a: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ru-RU" sz="2800" dirty="0">
                <a:solidFill>
                  <a:srgbClr val="002060"/>
                </a:solidFill>
              </a:rPr>
              <a:t>Чем больше город и чем дальше расположены друг от друга места, которые посещает дети в течение дня.</a:t>
            </a: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ru-RU" sz="2800" dirty="0">
                <a:solidFill>
                  <a:srgbClr val="002060"/>
                </a:solidFill>
              </a:rPr>
              <a:t>Своевременный выход на рынок в небольшом городе позволит в кратчайшие сроки наработать клиентскую базу.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205403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51520" y="19836"/>
            <a:ext cx="2499402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tabLst>
                <a:tab pos="25971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tabLst>
                <a:tab pos="25971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tabLst>
                <a:tab pos="25971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tabLst>
                <a:tab pos="25971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tabLst>
                <a:tab pos="25971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5971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5971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5971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5971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597150" algn="l"/>
              </a:tabLst>
            </a:pPr>
            <a:r>
              <a:rPr lang="ru-RU" altLang="ru-RU" sz="6000" b="1" dirty="0">
                <a:solidFill>
                  <a:srgbClr val="00B0F0"/>
                </a:solidFill>
                <a:latin typeface="Mistral" panose="03090702030407020403" pitchFamily="66" charset="0"/>
                <a:ea typeface="Calibri" pitchFamily="34" charset="0"/>
              </a:rPr>
              <a:t>Пр</a:t>
            </a:r>
            <a:r>
              <a:rPr kumimoji="0" lang="ru-RU" altLang="ru-RU" sz="6000" b="1" u="none" strike="noStrike" cap="none" normalizeH="0" baseline="0" dirty="0">
                <a:ln>
                  <a:noFill/>
                </a:ln>
                <a:solidFill>
                  <a:srgbClr val="00B0F0"/>
                </a:solidFill>
                <a:effectLst/>
                <a:latin typeface="Mistral" panose="03090702030407020403" pitchFamily="66" charset="0"/>
                <a:ea typeface="Calibri" pitchFamily="34" charset="0"/>
              </a:rPr>
              <a:t>облема</a:t>
            </a:r>
            <a:endParaRPr kumimoji="0" lang="ru-RU" altLang="ru-RU" sz="6000" b="1" u="none" strike="noStrike" cap="none" normalizeH="0" baseline="0" dirty="0">
              <a:ln>
                <a:noFill/>
              </a:ln>
              <a:solidFill>
                <a:srgbClr val="00B0F0"/>
              </a:solidFill>
              <a:effectLst/>
              <a:latin typeface="Mistral" panose="03090702030407020403" pitchFamily="66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2367639"/>
              </p:ext>
            </p:extLst>
          </p:nvPr>
        </p:nvGraphicFramePr>
        <p:xfrm>
          <a:off x="235744" y="1063358"/>
          <a:ext cx="8440712" cy="4861965"/>
        </p:xfrm>
        <a:graphic>
          <a:graphicData uri="http://schemas.openxmlformats.org/drawingml/2006/table">
            <a:tbl>
              <a:tblPr firstRow="1" firstCol="1" bandRow="1"/>
              <a:tblGrid>
                <a:gridCol w="84407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596515" algn="l"/>
                        </a:tabLs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Проблема клиента</a:t>
                      </a:r>
                    </a:p>
                  </a:txBody>
                  <a:tcPr marL="25622" marR="256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531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2596515" algn="l"/>
                        </a:tabLs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Невозможностью самостоятельно организовать доставку ребенка к месту назначения – детскому саду, школе, спортивной секции, репетитору и пр.</a:t>
                      </a:r>
                    </a:p>
                  </a:txBody>
                  <a:tcPr marL="25622" marR="256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177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2596515" algn="l"/>
                        </a:tabLst>
                      </a:pPr>
                      <a:r>
                        <a:rPr lang="ru-RU" sz="140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Экономия времени родителей в рабочее время</a:t>
                      </a:r>
                    </a:p>
                  </a:txBody>
                  <a:tcPr marL="25622" marR="256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177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2596515" algn="l"/>
                        </a:tabLst>
                      </a:pPr>
                      <a:r>
                        <a:rPr lang="ru-RU" sz="140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Ликвидация простоя родителей в пробках</a:t>
                      </a:r>
                    </a:p>
                  </a:txBody>
                  <a:tcPr marL="25622" marR="256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354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2596515" algn="l"/>
                        </a:tabLs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Решить вопрос с перевозкой ребенка по многочисленным локациям в течении дня</a:t>
                      </a:r>
                    </a:p>
                  </a:txBody>
                  <a:tcPr marL="25622" marR="256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095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2596515" algn="l"/>
                        </a:tabLs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Исполнитель перевозки будет ждать, сколько понадобится ребенка</a:t>
                      </a:r>
                    </a:p>
                  </a:txBody>
                  <a:tcPr marL="25622" marR="256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354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2596515" algn="l"/>
                        </a:tabLst>
                      </a:pPr>
                      <a:r>
                        <a:rPr lang="ru-RU" sz="140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Перевозкой детей на такси могут заниматься женщины – они более предпочтительны в этом виде бизнеса</a:t>
                      </a:r>
                    </a:p>
                  </a:txBody>
                  <a:tcPr marL="25622" marR="256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177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2596515" algn="l"/>
                        </a:tabLst>
                      </a:pPr>
                      <a:r>
                        <a:rPr lang="ru-RU" sz="140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Комфорт и безопасность услуги</a:t>
                      </a:r>
                    </a:p>
                  </a:txBody>
                  <a:tcPr marL="25622" marR="256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745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2596515" algn="l"/>
                        </a:tabLst>
                      </a:pPr>
                      <a:r>
                        <a:rPr lang="ru-RU" sz="140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Не требуется найм постоянной няни (сопровождающего)</a:t>
                      </a:r>
                    </a:p>
                  </a:txBody>
                  <a:tcPr marL="25622" marR="256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177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2596515" algn="l"/>
                        </a:tabLs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Возраст детей от 3х до 16 лет</a:t>
                      </a:r>
                    </a:p>
                  </a:txBody>
                  <a:tcPr marL="25622" marR="256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93876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2596515" algn="l"/>
                        </a:tabLs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Подходит для доставки детей, проживающих по соседству, в школу и на другие занятия. Если используется легковой автомобиль, количество детей не превышает 4 человек, если владелец авто владеет микроавтобусом — число маленьких пассажиров может быть увеличено до 8-ми.</a:t>
                      </a:r>
                    </a:p>
                  </a:txBody>
                  <a:tcPr marL="25622" marR="256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2596515" algn="l"/>
                        </a:tabLs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Водитель друг. Формат одного водителя. Такой вариант сотрудничества предполагает, что осуществлять все поездки будет только один водитель.</a:t>
                      </a:r>
                    </a:p>
                  </a:txBody>
                  <a:tcPr marL="25622" marR="256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2354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2596515" algn="l"/>
                        </a:tabLs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Простота использования мобильного приложения и его продвижение в </a:t>
                      </a:r>
                      <a:r>
                        <a:rPr lang="ru-RU" sz="1400" dirty="0" err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Android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400" dirty="0" err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Market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и </a:t>
                      </a:r>
                      <a:r>
                        <a:rPr lang="ru-RU" sz="1400" dirty="0" err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Apple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400" dirty="0" err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Store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25622" marR="256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688163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276559" y="121153"/>
            <a:ext cx="2178802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tabLst>
                <a:tab pos="25971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tabLst>
                <a:tab pos="25971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tabLst>
                <a:tab pos="25971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tabLst>
                <a:tab pos="25971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tabLst>
                <a:tab pos="25971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5971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5971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5971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5971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597150" algn="l"/>
              </a:tabLst>
            </a:pPr>
            <a:r>
              <a:rPr lang="ru-RU" altLang="ru-RU" sz="6000" b="1" dirty="0">
                <a:solidFill>
                  <a:srgbClr val="00B0F0"/>
                </a:solidFill>
                <a:latin typeface="Mistral" panose="03090702030407020403" pitchFamily="66" charset="0"/>
                <a:ea typeface="Calibri" pitchFamily="34" charset="0"/>
              </a:rPr>
              <a:t>Решение</a:t>
            </a:r>
            <a:endParaRPr kumimoji="0" lang="ru-RU" altLang="ru-RU" sz="6000" b="1" u="none" strike="noStrike" cap="none" normalizeH="0" baseline="0" dirty="0">
              <a:ln>
                <a:noFill/>
              </a:ln>
              <a:solidFill>
                <a:srgbClr val="00B0F0"/>
              </a:solidFill>
              <a:effectLst/>
              <a:latin typeface="Mistral" panose="03090702030407020403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95215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  <a:p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07504" y="1275315"/>
            <a:ext cx="8784976" cy="5539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2400" dirty="0">
                <a:solidFill>
                  <a:srgbClr val="002060"/>
                </a:solidFill>
              </a:rPr>
              <a:t>1. Организация такси МОБИЛЬНАЯ НЯНЯ представляющая собой классическую службу такси, специализированную на перевозке детей с наймом исполнителя с личным автомобилем.</a:t>
            </a:r>
            <a:endParaRPr lang="en-US" sz="2400" dirty="0">
              <a:solidFill>
                <a:srgbClr val="002060"/>
              </a:solidFill>
            </a:endParaRPr>
          </a:p>
          <a:p>
            <a:pPr lvl="0" algn="just"/>
            <a:endParaRPr lang="en-US" sz="2400" dirty="0">
              <a:solidFill>
                <a:srgbClr val="002060"/>
              </a:solidFill>
            </a:endParaRPr>
          </a:p>
          <a:p>
            <a:pPr lvl="0" algn="just"/>
            <a:r>
              <a:rPr lang="ru-RU" sz="2400" dirty="0">
                <a:solidFill>
                  <a:srgbClr val="002060"/>
                </a:solidFill>
              </a:rPr>
              <a:t>2. Исполнители перевозки и сопровождение - это женщины в возрасте порядка 30-40 лет, которые имеют достаточный стаж вождения и личный автомобиль, опыт в воспитании собственных детей и при этом желают получить дополнительный доход в свободное время.</a:t>
            </a:r>
          </a:p>
          <a:p>
            <a:pPr lvl="0" algn="just"/>
            <a:endParaRPr lang="ru-RU" sz="2400" dirty="0">
              <a:solidFill>
                <a:srgbClr val="002060"/>
              </a:solidFill>
            </a:endParaRPr>
          </a:p>
          <a:p>
            <a:pPr algn="just"/>
            <a:r>
              <a:rPr lang="ru-RU" sz="2400" dirty="0">
                <a:solidFill>
                  <a:srgbClr val="002060"/>
                </a:solidFill>
              </a:rPr>
              <a:t>3. Разработка мобильного приложения.</a:t>
            </a:r>
            <a:endParaRPr lang="en-US" sz="2400" dirty="0">
              <a:solidFill>
                <a:srgbClr val="002060"/>
              </a:solidFill>
            </a:endParaRPr>
          </a:p>
          <a:p>
            <a:pPr lvl="0" algn="just"/>
            <a:endParaRPr lang="ru-RU" sz="2400" dirty="0">
              <a:solidFill>
                <a:srgbClr val="002060"/>
              </a:solidFill>
            </a:endParaRPr>
          </a:p>
          <a:p>
            <a:pPr lvl="0" algn="just"/>
            <a:r>
              <a:rPr lang="ru-RU" sz="2400" dirty="0">
                <a:solidFill>
                  <a:srgbClr val="002060"/>
                </a:solidFill>
              </a:rPr>
              <a:t>4. Используют в основном современные </a:t>
            </a:r>
            <a:r>
              <a:rPr lang="ru-RU" sz="2400" dirty="0" err="1">
                <a:solidFill>
                  <a:srgbClr val="002060"/>
                </a:solidFill>
              </a:rPr>
              <a:t>кроссоверы</a:t>
            </a:r>
            <a:r>
              <a:rPr lang="ru-RU" sz="2400" dirty="0">
                <a:solidFill>
                  <a:srgbClr val="002060"/>
                </a:solidFill>
              </a:rPr>
              <a:t>.</a:t>
            </a:r>
            <a:endParaRPr lang="en-US" sz="2400" dirty="0">
              <a:solidFill>
                <a:srgbClr val="002060"/>
              </a:solidFill>
            </a:endParaRP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338720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440868" y="121153"/>
            <a:ext cx="1850186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tabLst>
                <a:tab pos="25971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tabLst>
                <a:tab pos="25971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tabLst>
                <a:tab pos="25971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tabLst>
                <a:tab pos="25971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tabLst>
                <a:tab pos="25971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5971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5971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5971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5971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597150" algn="l"/>
              </a:tabLst>
            </a:pPr>
            <a:r>
              <a:rPr lang="ru-RU" altLang="ru-RU" sz="6000" b="1" dirty="0">
                <a:solidFill>
                  <a:srgbClr val="00B0F0"/>
                </a:solidFill>
                <a:latin typeface="Mistral" panose="03090702030407020403" pitchFamily="66" charset="0"/>
                <a:ea typeface="Calibri" pitchFamily="34" charset="0"/>
              </a:rPr>
              <a:t>Рынок</a:t>
            </a:r>
            <a:endParaRPr kumimoji="0" lang="ru-RU" altLang="ru-RU" sz="6000" b="1" u="none" strike="noStrike" cap="none" normalizeH="0" baseline="0" dirty="0">
              <a:ln>
                <a:noFill/>
              </a:ln>
              <a:solidFill>
                <a:srgbClr val="00B0F0"/>
              </a:solidFill>
              <a:effectLst/>
              <a:latin typeface="Mistral" panose="03090702030407020403" pitchFamily="66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51520" y="1131419"/>
            <a:ext cx="849694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i="1" dirty="0">
              <a:solidFill>
                <a:srgbClr val="002060"/>
              </a:solidFill>
            </a:endParaRPr>
          </a:p>
          <a:p>
            <a:pPr algn="just"/>
            <a:endParaRPr lang="ru-RU" i="1" dirty="0">
              <a:solidFill>
                <a:srgbClr val="002060"/>
              </a:solidFill>
            </a:endParaRPr>
          </a:p>
          <a:p>
            <a:pPr algn="just"/>
            <a:endParaRPr lang="ru-RU" i="1" dirty="0">
              <a:solidFill>
                <a:srgbClr val="002060"/>
              </a:solidFill>
            </a:endParaRPr>
          </a:p>
          <a:p>
            <a:pPr algn="just"/>
            <a:endParaRPr lang="ru-RU" i="1" dirty="0">
              <a:solidFill>
                <a:srgbClr val="002060"/>
              </a:solidFill>
            </a:endParaRPr>
          </a:p>
          <a:p>
            <a:pPr algn="just"/>
            <a:endParaRPr lang="ru-RU" i="1" dirty="0">
              <a:solidFill>
                <a:srgbClr val="002060"/>
              </a:solidFill>
            </a:endParaRPr>
          </a:p>
          <a:p>
            <a:pPr algn="just"/>
            <a:endParaRPr lang="ru-RU" i="1" dirty="0">
              <a:solidFill>
                <a:srgbClr val="002060"/>
              </a:solidFill>
            </a:endParaRPr>
          </a:p>
          <a:p>
            <a:pPr algn="just"/>
            <a:endParaRPr lang="ru-RU" i="1" dirty="0">
              <a:solidFill>
                <a:srgbClr val="002060"/>
              </a:solidFill>
            </a:endParaRPr>
          </a:p>
          <a:p>
            <a:pPr algn="just"/>
            <a:endParaRPr lang="ru-RU" i="1" dirty="0">
              <a:solidFill>
                <a:srgbClr val="002060"/>
              </a:solidFill>
            </a:endParaRPr>
          </a:p>
          <a:p>
            <a:pPr algn="just"/>
            <a:r>
              <a:rPr lang="ru-RU" i="1" dirty="0">
                <a:solidFill>
                  <a:srgbClr val="002060"/>
                </a:solidFill>
              </a:rPr>
              <a:t>На 1 ноября 2023 численность населения (постоянных жителей) Омска составляет 1 154 507 человек, в том числе детей в возрасте до 6 лет -  115 018 человек, подростков (школьников) в возрасте от 7 до 17 лет -               136 665 человек.</a:t>
            </a:r>
          </a:p>
          <a:p>
            <a:pPr algn="just"/>
            <a:endParaRPr lang="ru-RU" i="1" dirty="0">
              <a:solidFill>
                <a:srgbClr val="002060"/>
              </a:solidFill>
            </a:endParaRPr>
          </a:p>
          <a:p>
            <a:pPr algn="just"/>
            <a:endParaRPr lang="ru-RU" i="1" dirty="0">
              <a:solidFill>
                <a:srgbClr val="FF0000"/>
              </a:solidFill>
            </a:endParaRPr>
          </a:p>
          <a:p>
            <a:pPr algn="just"/>
            <a:endParaRPr lang="ru-RU" i="1" dirty="0">
              <a:solidFill>
                <a:srgbClr val="002060"/>
              </a:solidFill>
            </a:endParaRPr>
          </a:p>
          <a:p>
            <a:pPr algn="just"/>
            <a:endParaRPr lang="ru-RU" i="1" dirty="0">
              <a:solidFill>
                <a:srgbClr val="002060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5673539"/>
              </p:ext>
            </p:extLst>
          </p:nvPr>
        </p:nvGraphicFramePr>
        <p:xfrm>
          <a:off x="440868" y="1286150"/>
          <a:ext cx="8019564" cy="1950720"/>
        </p:xfrm>
        <a:graphic>
          <a:graphicData uri="http://schemas.openxmlformats.org/drawingml/2006/table">
            <a:tbl>
              <a:tblPr firstRow="1" firstCol="1" bandRow="1"/>
              <a:tblGrid>
                <a:gridCol w="40093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102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50" dirty="0">
                          <a:solidFill>
                            <a:srgbClr val="0070C0"/>
                          </a:solidFill>
                          <a:effectLst/>
                          <a:latin typeface="Georgia"/>
                          <a:ea typeface="Calibri"/>
                          <a:cs typeface="Times New Roman"/>
                        </a:rPr>
                        <a:t>Процент родителей готовых отпускать своих детей ездить на такси в одиночку</a:t>
                      </a:r>
                      <a:endParaRPr lang="ru-RU" sz="1400" dirty="0">
                        <a:solidFill>
                          <a:srgbClr val="0070C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60%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50">
                          <a:solidFill>
                            <a:srgbClr val="0070C0"/>
                          </a:solidFill>
                          <a:effectLst/>
                          <a:latin typeface="Georgia"/>
                          <a:ea typeface="Calibri"/>
                          <a:cs typeface="Times New Roman"/>
                        </a:rPr>
                        <a:t>Уже отпускали своих детей в самостоятельную поездку на такси</a:t>
                      </a:r>
                      <a:endParaRPr lang="ru-RU" sz="1400">
                        <a:solidFill>
                          <a:srgbClr val="0070C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12%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Оптимальный возраст для самостоятельной поездки в такси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11-14 лет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35%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7-10 лет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14%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64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5-6 лет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3275854" y="300671"/>
            <a:ext cx="5184576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00B0F0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По результатам опроса </a:t>
            </a:r>
            <a:r>
              <a:rPr kumimoji="0" lang="ru-RU" altLang="ru-RU" sz="1400" b="0" i="1" u="none" strike="noStrike" cap="none" normalizeH="0" baseline="0" dirty="0" err="1">
                <a:ln>
                  <a:noFill/>
                </a:ln>
                <a:solidFill>
                  <a:srgbClr val="00B0F0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агрегатора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00B0F0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 такси </a:t>
            </a:r>
            <a:r>
              <a:rPr kumimoji="0" lang="ru-RU" altLang="ru-RU" sz="1400" b="0" i="1" u="none" strike="noStrike" cap="none" normalizeH="0" baseline="0" dirty="0" err="1">
                <a:ln>
                  <a:noFill/>
                </a:ln>
                <a:solidFill>
                  <a:srgbClr val="00B0F0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Ситимобил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00B0F0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. 1 200 респондентов по всей России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00B0F0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https://auto.mail.ru/article/79077-bolshe-polovinyi-rossiyan-doverili-byi-taksistam-s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00B0F0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/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rgbClr val="00B0F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11413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704" y="64269"/>
            <a:ext cx="4492625" cy="1597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59900400"/>
              </p:ext>
            </p:extLst>
          </p:nvPr>
        </p:nvGraphicFramePr>
        <p:xfrm>
          <a:off x="179512" y="1661294"/>
          <a:ext cx="9289032" cy="47200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7" name="Документ" r:id="rId4" imgW="6662056" imgH="3428560" progId="Word.Document.12">
                  <p:embed/>
                </p:oleObj>
              </mc:Choice>
              <mc:Fallback>
                <p:oleObj name="Документ" r:id="rId4" imgW="6662056" imgH="342856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79512" y="1661294"/>
                        <a:ext cx="9289032" cy="472003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470921" y="862781"/>
            <a:ext cx="37014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002060"/>
                </a:solidFill>
              </a:rPr>
              <a:t>Определение затаврят проекта </a:t>
            </a:r>
          </a:p>
        </p:txBody>
      </p:sp>
    </p:spTree>
    <p:extLst>
      <p:ext uri="{BB962C8B-B14F-4D97-AF65-F5344CB8AC3E}">
        <p14:creationId xmlns:p14="http://schemas.microsoft.com/office/powerpoint/2010/main" val="4457441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87933" y="-171400"/>
            <a:ext cx="3776996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tabLst>
                <a:tab pos="25971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tabLst>
                <a:tab pos="25971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tabLst>
                <a:tab pos="25971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tabLst>
                <a:tab pos="25971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tabLst>
                <a:tab pos="25971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5971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5971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5971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5971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597150" algn="l"/>
              </a:tabLst>
            </a:pPr>
            <a:r>
              <a:rPr lang="ru-RU" altLang="ru-RU" sz="6000" b="1" dirty="0">
                <a:solidFill>
                  <a:srgbClr val="00B0F0"/>
                </a:solidFill>
                <a:latin typeface="Mistral" panose="03090702030407020403" pitchFamily="66" charset="0"/>
                <a:ea typeface="Calibri" pitchFamily="34" charset="0"/>
              </a:rPr>
              <a:t>Бизнес-модель</a:t>
            </a:r>
            <a:endParaRPr kumimoji="0" lang="ru-RU" altLang="ru-RU" sz="6000" b="1" u="none" strike="noStrike" cap="none" normalizeH="0" baseline="0" dirty="0">
              <a:ln>
                <a:noFill/>
              </a:ln>
              <a:solidFill>
                <a:srgbClr val="00B0F0"/>
              </a:solidFill>
              <a:effectLst/>
              <a:latin typeface="Mistral" panose="03090702030407020403" pitchFamily="66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2792310"/>
              </p:ext>
            </p:extLst>
          </p:nvPr>
        </p:nvGraphicFramePr>
        <p:xfrm>
          <a:off x="307026" y="764704"/>
          <a:ext cx="8114383" cy="4053840"/>
        </p:xfrm>
        <a:graphic>
          <a:graphicData uri="http://schemas.openxmlformats.org/drawingml/2006/table">
            <a:tbl>
              <a:tblPr/>
              <a:tblGrid>
                <a:gridCol w="52662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47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033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Инвестиционные затраты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870000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ПОКАЗАТЕЛЬ (месяц работы)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авто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 авто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Стоимость детского такси, 1 заказ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7500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75000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Выручка 20 рабочих дней по 4 заказа в день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150000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1500000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Ставка водителя (</a:t>
                      </a:r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маржинальность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заказа) от суммы заказа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Зарплата водителя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60000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600000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·         расходы на топливо в день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·         замена </a:t>
                      </a:r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расходников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, прочие издержки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750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7500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ИТОГО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87750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877500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Оплата труда персонала удаленного </a:t>
                      </a:r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колл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-центра (2 чел)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55000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Прибыль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-55000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822500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8668884"/>
              </p:ext>
            </p:extLst>
          </p:nvPr>
        </p:nvGraphicFramePr>
        <p:xfrm>
          <a:off x="2176431" y="5085184"/>
          <a:ext cx="6400800" cy="166250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7633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039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1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21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88259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инвестиционные затраты , 0 год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13" marR="9413" marT="941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13" marR="9413" marT="941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-870000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13" marR="9413" marT="941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13" marR="9413" marT="9413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8259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отдача от проекта 2024 г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13" marR="9413" marT="941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13" marR="9413" marT="941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10530000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13" marR="9413" marT="941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13" marR="9413" marT="9413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8259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2025 г 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13" marR="9413" marT="941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13" marR="9413" marT="941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5000000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13" marR="9413" marT="941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13" marR="9413" marT="9413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8259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2026 г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13" marR="9413" marT="941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13" marR="9413" marT="941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1000000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13" marR="9413" marT="941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13" marR="9413" marT="9413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8259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ставка дисконта 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13" marR="9413" marT="941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13" marR="9413" marT="941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12%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13" marR="9413" marT="941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13" marR="9413" marT="9413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8259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NPV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13" marR="9413" marT="941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13" marR="9413" marT="941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13 229 535,35 ₽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13" marR="9413" marT="941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13" marR="9413" marT="9413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8259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РР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13" marR="9413" marT="941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13" marR="9413" marT="941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1,05775076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13" marR="9413" marT="941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1г7м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13" marR="9413" marT="9413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8259"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13" marR="9413" marT="941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13" marR="9413" marT="941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13" marR="9413" marT="941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13" marR="9413" marT="9413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44483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79512" y="139067"/>
            <a:ext cx="5630067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tabLst>
                <a:tab pos="25971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tabLst>
                <a:tab pos="25971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tabLst>
                <a:tab pos="25971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tabLst>
                <a:tab pos="25971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tabLst>
                <a:tab pos="25971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5971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5971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5971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5971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597150" algn="l"/>
              </a:tabLst>
            </a:pPr>
            <a:r>
              <a:rPr lang="ru-RU" altLang="ru-RU" sz="6000" b="1" dirty="0">
                <a:solidFill>
                  <a:srgbClr val="00B0F0"/>
                </a:solidFill>
                <a:latin typeface="Mistral" panose="03090702030407020403" pitchFamily="66" charset="0"/>
                <a:ea typeface="Calibri" pitchFamily="34" charset="0"/>
              </a:rPr>
              <a:t>Текущие результаты</a:t>
            </a:r>
            <a:endParaRPr kumimoji="0" lang="ru-RU" altLang="ru-RU" sz="6000" b="1" u="none" strike="noStrike" cap="none" normalizeH="0" baseline="0" dirty="0">
              <a:ln>
                <a:noFill/>
              </a:ln>
              <a:solidFill>
                <a:srgbClr val="00B0F0"/>
              </a:solidFill>
              <a:effectLst/>
              <a:latin typeface="Mistral" panose="03090702030407020403" pitchFamily="66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1154730"/>
            <a:ext cx="8496944" cy="6063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i="1" dirty="0">
              <a:solidFill>
                <a:srgbClr val="002060"/>
              </a:solidFill>
            </a:endParaRPr>
          </a:p>
          <a:p>
            <a:pPr algn="just"/>
            <a:r>
              <a:rPr lang="ru-RU" sz="3200" i="1" dirty="0">
                <a:solidFill>
                  <a:srgbClr val="002060"/>
                </a:solidFill>
              </a:rPr>
              <a:t>Всегда имеется стабильная база клиентов.</a:t>
            </a:r>
          </a:p>
          <a:p>
            <a:pPr algn="just"/>
            <a:endParaRPr lang="ru-RU" sz="3200" i="1" dirty="0">
              <a:solidFill>
                <a:srgbClr val="002060"/>
              </a:solidFill>
            </a:endParaRPr>
          </a:p>
          <a:p>
            <a:pPr algn="just"/>
            <a:r>
              <a:rPr lang="ru-RU" sz="3200" i="1" dirty="0">
                <a:solidFill>
                  <a:srgbClr val="002060"/>
                </a:solidFill>
              </a:rPr>
              <a:t>Не требуется проходить никакие тренинги для перевозки детей и не требуется получать различные разрешительные документы.</a:t>
            </a:r>
          </a:p>
          <a:p>
            <a:pPr algn="just"/>
            <a:endParaRPr lang="ru-RU" sz="3200" i="1" dirty="0">
              <a:solidFill>
                <a:srgbClr val="002060"/>
              </a:solidFill>
            </a:endParaRPr>
          </a:p>
          <a:p>
            <a:pPr algn="just"/>
            <a:r>
              <a:rPr lang="ru-RU" sz="3200" i="1" dirty="0">
                <a:solidFill>
                  <a:srgbClr val="002060"/>
                </a:solidFill>
              </a:rPr>
              <a:t>Положительный опыт мегаполисов  России. </a:t>
            </a:r>
          </a:p>
          <a:p>
            <a:pPr algn="just"/>
            <a:endParaRPr lang="ru-RU" sz="3200" i="1" dirty="0">
              <a:solidFill>
                <a:srgbClr val="002060"/>
              </a:solidFill>
            </a:endParaRPr>
          </a:p>
          <a:p>
            <a:pPr algn="just"/>
            <a:endParaRPr lang="ru-RU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36793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395536" y="694329"/>
            <a:ext cx="7848872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tabLst>
                <a:tab pos="25971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tabLst>
                <a:tab pos="25971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tabLst>
                <a:tab pos="25971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tabLst>
                <a:tab pos="25971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tabLst>
                <a:tab pos="25971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5971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5971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5971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5971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597150" algn="l"/>
              </a:tabLst>
            </a:pPr>
            <a:r>
              <a:rPr lang="ru-RU" altLang="ru-RU" sz="6000" b="1" dirty="0">
                <a:solidFill>
                  <a:srgbClr val="00B0F0"/>
                </a:solidFill>
                <a:latin typeface="Mistral" panose="03090702030407020403" pitchFamily="66" charset="0"/>
                <a:ea typeface="Calibri" pitchFamily="34" charset="0"/>
              </a:rPr>
              <a:t>Команда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597150" algn="l"/>
              </a:tabLst>
            </a:pPr>
            <a:r>
              <a:rPr kumimoji="0" lang="ru-RU" altLang="ru-RU" sz="4800" b="1" u="none" strike="noStrike" cap="none" normalizeH="0" baseline="0" dirty="0">
                <a:ln>
                  <a:noFill/>
                </a:ln>
                <a:solidFill>
                  <a:srgbClr val="00B0F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Лидер</a:t>
            </a:r>
            <a:r>
              <a:rPr kumimoji="0" lang="ru-RU" altLang="ru-RU" sz="6000" b="1" u="none" strike="noStrike" cap="none" normalizeH="0" baseline="0" dirty="0">
                <a:ln>
                  <a:noFill/>
                </a:ln>
                <a:solidFill>
                  <a:srgbClr val="00B0F0"/>
                </a:solidFill>
                <a:effectLst/>
                <a:latin typeface="Mistral" panose="03090702030407020403" pitchFamily="66" charset="0"/>
              </a:rPr>
              <a:t> </a:t>
            </a:r>
            <a:r>
              <a:rPr kumimoji="0" lang="ru-RU" altLang="ru-RU" sz="3600" b="1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Руднева Е</a:t>
            </a:r>
            <a:r>
              <a:rPr lang="ru-RU" alt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лена Алексеевна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597150" algn="l"/>
              </a:tabLst>
            </a:pPr>
            <a:r>
              <a:rPr kumimoji="0" lang="ru-RU" altLang="ru-RU" sz="4800" b="1" u="none" strike="noStrike" cap="none" normalizeH="0" baseline="0" dirty="0">
                <a:ln>
                  <a:noFill/>
                </a:ln>
                <a:solidFill>
                  <a:srgbClr val="00B0F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Аналитик</a:t>
            </a:r>
            <a:r>
              <a:rPr kumimoji="0" lang="ru-RU" altLang="ru-RU" sz="6000" b="1" u="none" strike="noStrike" cap="none" normalizeH="0" baseline="0" dirty="0">
                <a:ln>
                  <a:noFill/>
                </a:ln>
                <a:solidFill>
                  <a:srgbClr val="00B0F0"/>
                </a:solidFill>
                <a:effectLst/>
                <a:latin typeface="Mistral" panose="03090702030407020403" pitchFamily="66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3600" b="1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Ремизова Софья Сер</a:t>
            </a:r>
            <a:r>
              <a:rPr lang="ru-RU" alt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геевна</a:t>
            </a:r>
            <a:endParaRPr kumimoji="0" lang="ru-RU" altLang="ru-RU" sz="3600" b="1" u="none" strike="noStrike" cap="none" normalizeH="0" baseline="0" dirty="0">
              <a:ln>
                <a:noFill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54654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-46762" y="139067"/>
            <a:ext cx="4517583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tabLst>
                <a:tab pos="25971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tabLst>
                <a:tab pos="25971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tabLst>
                <a:tab pos="25971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tabLst>
                <a:tab pos="25971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tabLst>
                <a:tab pos="25971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5971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5971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5971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5971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597150" algn="l"/>
              </a:tabLst>
            </a:pPr>
            <a:r>
              <a:rPr lang="ru-RU" altLang="ru-RU" sz="6000" b="1" dirty="0">
                <a:solidFill>
                  <a:srgbClr val="00B0F0"/>
                </a:solidFill>
                <a:latin typeface="Mistral" panose="03090702030407020403" pitchFamily="66" charset="0"/>
                <a:ea typeface="Calibri" pitchFamily="34" charset="0"/>
              </a:rPr>
              <a:t>Планы развития</a:t>
            </a:r>
            <a:endParaRPr kumimoji="0" lang="ru-RU" altLang="ru-RU" sz="6000" b="1" u="none" strike="noStrike" cap="none" normalizeH="0" baseline="0" dirty="0">
              <a:ln>
                <a:noFill/>
              </a:ln>
              <a:solidFill>
                <a:srgbClr val="00B0F0"/>
              </a:solidFill>
              <a:effectLst/>
              <a:latin typeface="Mistral" panose="03090702030407020403" pitchFamily="66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64475" y="1154730"/>
            <a:ext cx="84969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/>
              <a:t>1. Приобретение собственных транспортных средств. Главный критерий при выборе автомобиля для детского такси – высокий класс безопасности.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2469089"/>
            <a:ext cx="849694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/>
              <a:t>2. Внутреннее оформление автомобиля должно быть выполнено в соответствующей стилистике.  Здесь подразумевается приобретение и монтаж небольшого дисплея, транслирующего мультипликационные видеоролики, наличие мягких игрушек в салоне и т.д. на все  используемые автомобили.</a:t>
            </a:r>
          </a:p>
        </p:txBody>
      </p:sp>
    </p:spTree>
    <p:extLst>
      <p:ext uri="{BB962C8B-B14F-4D97-AF65-F5344CB8AC3E}">
        <p14:creationId xmlns:p14="http://schemas.microsoft.com/office/powerpoint/2010/main" val="12182179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395536" y="871736"/>
            <a:ext cx="8280919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tabLst>
                <a:tab pos="25971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tabLst>
                <a:tab pos="25971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tabLst>
                <a:tab pos="25971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tabLst>
                <a:tab pos="25971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tabLst>
                <a:tab pos="25971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5971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5971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5971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5971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597150" algn="l"/>
              </a:tabLst>
            </a:pPr>
            <a:r>
              <a:rPr lang="ru-RU" altLang="ru-RU" sz="6000" b="1" dirty="0">
                <a:solidFill>
                  <a:srgbClr val="00B0F0"/>
                </a:solidFill>
                <a:latin typeface="Mistral" panose="03090702030407020403" pitchFamily="66" charset="0"/>
                <a:ea typeface="Calibri" pitchFamily="34" charset="0"/>
              </a:rPr>
              <a:t>Контакты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597150" algn="l"/>
              </a:tabLst>
            </a:pPr>
            <a:r>
              <a:rPr lang="en-US" altLang="ru-RU" sz="6000" b="1" dirty="0"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rudnevae993@gmailcom</a:t>
            </a:r>
            <a:endParaRPr kumimoji="0" lang="ru-RU" altLang="ru-RU" sz="6000" b="1" u="none" strike="noStrike" cap="none" normalizeH="0" baseline="0" dirty="0">
              <a:ln>
                <a:noFill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2294380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241</TotalTime>
  <Words>659</Words>
  <Application>Microsoft Office PowerPoint</Application>
  <PresentationFormat>Экран (4:3)</PresentationFormat>
  <Paragraphs>136</Paragraphs>
  <Slides>11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20" baseType="lpstr">
      <vt:lpstr>Arial</vt:lpstr>
      <vt:lpstr>Calibri</vt:lpstr>
      <vt:lpstr>Georgia</vt:lpstr>
      <vt:lpstr>Mistral</vt:lpstr>
      <vt:lpstr>Times New Roman</vt:lpstr>
      <vt:lpstr>Trebuchet MS</vt:lpstr>
      <vt:lpstr>Wingdings</vt:lpstr>
      <vt:lpstr>Воздушный поток</vt:lpstr>
      <vt:lpstr>Документ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Света</dc:creator>
  <cp:lastModifiedBy>Енчик</cp:lastModifiedBy>
  <cp:revision>25</cp:revision>
  <dcterms:created xsi:type="dcterms:W3CDTF">2023-11-16T13:17:04Z</dcterms:created>
  <dcterms:modified xsi:type="dcterms:W3CDTF">2023-11-28T16:47:55Z</dcterms:modified>
</cp:coreProperties>
</file>