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98BD924-BB34-4A49-8291-60E30402F192}">
  <a:tblStyle styleId="{498BD924-BB34-4A49-8291-60E30402F192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1" name="Google Shape;251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5" name="Google Shape;265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6.png"/><Relationship Id="rId5" Type="http://schemas.openxmlformats.org/officeDocument/2006/relationships/image" Target="../media/image5.jpg"/><Relationship Id="rId6" Type="http://schemas.openxmlformats.org/officeDocument/2006/relationships/image" Target="../media/image11.png"/><Relationship Id="rId7" Type="http://schemas.openxmlformats.org/officeDocument/2006/relationships/image" Target="../media/image13.png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251067" y="1098606"/>
            <a:ext cx="46557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0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Создание высокоэффективных датчиков токсичных газов на основе тонких плёнок CuO для обеспечения общественной безопасности и контроля загрязнения окружающей среды 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333118" y="3414706"/>
            <a:ext cx="38253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6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Воронина Екатерина Дмитриевна</a:t>
            </a:r>
            <a:endParaRPr b="1" sz="6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6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магистр 2 курса, гр. 0ДМ21 Научно-образовательного центра Б.П. Вейнберга Инженерной школы ядерных технологий</a:t>
            </a:r>
            <a:endParaRPr sz="6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6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6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6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Томский политехнический университет</a:t>
            </a:r>
            <a:endParaRPr sz="6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 sz="60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390900" y="1534073"/>
            <a:ext cx="6274200" cy="17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ru" sz="104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 современного общества - повышенное содержание токсичных газов в атмосфере. </a:t>
            </a:r>
            <a:r>
              <a:rPr lang="ru" sz="104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Несвоевременный или некорректный контроль концентрации токсичных газов в окружающей среде может привести к вреду здоровья или гибели персонала.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ru" sz="104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Оксиды металлов – распространенные материалы, используемые в датчиках токсичных газов, поскольку их электропроводность изменяется при взаимодействии с молекулами газа окружающей атмосферы.</a:t>
            </a:r>
            <a:endParaRPr sz="104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ts val="770"/>
              <a:buNone/>
            </a:pPr>
            <a:r>
              <a:rPr lang="ru" sz="104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Оксид меди – лучший выбор для применения в датчиках, благодаря электрическим, и оптическим свойствам, а также доступности. Покрытия CuO можно получить методом магнетронного распыления в реакционной среде, основными достоинствами которого является высокая скорость осаждения покрытий и широкий набор управляющих параметров</a:t>
            </a:r>
            <a:r>
              <a:rPr lang="ru" sz="76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endParaRPr sz="76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Производственные предприятия, где при создании каких-либо продуктов или изделий возможны выбросы токсичных газов. 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Люди, живущие в непосредственной близости к объектам с повышенными выбросами химический веществ.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ru">
                <a:solidFill>
                  <a:srgbClr val="132C40"/>
                </a:solidFill>
              </a:rPr>
            </a:br>
            <a:br>
              <a:rPr lang="ru">
                <a:solidFill>
                  <a:srgbClr val="132C40"/>
                </a:solidFill>
              </a:rPr>
            </a:b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530718" y="2356381"/>
            <a:ext cx="65682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недостаточная чувствительность существующих на данный момент датчиков газа 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их высокая стоимость 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456818" y="2316031"/>
            <a:ext cx="7993200" cy="20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Оксиды металлов – распространенные материалы, используемые в датчиках токсичных газов, поскольку их электропроводность изменяется при взаимодействии с молекулами газа окружающей атмосферы. 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Оксид меди – лучший выбор для применения в датчиках, благодаря электрическим, и оптическим свойствам, а также доступности. 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Покрытия CuO можно получить методом магнетронного распыления в реакционной среде, основными достоинствами которого является высокая скорость осаждения покрытий и широкий набор управляющих параметров.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762324" y="1729950"/>
            <a:ext cx="6098100" cy="28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GasControl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людям, живу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щим в экологически грязный районах  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наличия поблизости в окружающей среде  вредных выбросов от предприятий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</a:t>
            </a: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ы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высокой стоимости и низкой чувствительности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датчиков токсичных газов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новых высокочувствительных плёнок на основе соединения CuO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своевременного контроля загрязнения окружающей среды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 txBox="1"/>
          <p:nvPr>
            <p:ph idx="1" type="body"/>
          </p:nvPr>
        </p:nvSpPr>
        <p:spPr>
          <a:xfrm>
            <a:off x="457202" y="2264431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примере города Томск: население города составляет 550 000 чел, около 70 000 из них находятся на территориях с воздухом, где концентрация вредных веществ сильно превышает ПДК, что составляет 13%. 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Томска находится около 150 предприятий с вредными выбросами, которые тоже могут купить по несколько датчиков.</a:t>
            </a:r>
            <a:endParaRPr/>
          </a:p>
        </p:txBody>
      </p:sp>
      <p:sp>
        <p:nvSpPr>
          <p:cNvPr id="197" name="Google Shape;197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488944" y="2340288"/>
            <a:ext cx="69366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магазины, продающие датчики токсичных газов или средства индивидуальной защиты, а также оборудование для предприятий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2" name="Google Shape;222;p33"/>
          <p:cNvSpPr txBox="1"/>
          <p:nvPr>
            <p:ph idx="1" type="body"/>
          </p:nvPr>
        </p:nvSpPr>
        <p:spPr>
          <a:xfrm>
            <a:off x="456818" y="2922131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 примере города Томск: население города составляет 550 000 чел, около 70 000 из них находятся на территориях с воздухом, где концентрация вредных веществ сильно превышает ПДК, что составляет 13%. Таким образом, 550 000*0,13=71 500 чел - объем рынка 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Также на территории Томска находится около 150 предприятий с вредными выбросами, которые тоже могут купить по несколько датчиков.</a:t>
            </a:r>
            <a:endParaRPr/>
          </a:p>
        </p:txBody>
      </p:sp>
      <p:sp>
        <p:nvSpPr>
          <p:cNvPr id="223" name="Google Shape;223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34"/>
          <p:cNvSpPr txBox="1"/>
          <p:nvPr>
            <p:ph idx="1" type="body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проведен кастдев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создан опытный образец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3" name="Google Shape;233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2" name="Google Shape;242;p35"/>
          <p:cNvGraphicFramePr/>
          <p:nvPr/>
        </p:nvGraphicFramePr>
        <p:xfrm>
          <a:off x="1900260" y="1804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{498BD924-BB34-4A49-8291-60E30402F192}</a:tableStyleId>
              </a:tblPr>
              <a:tblGrid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Екатерина Воронина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3" name="Google Shape;243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4" name="Google Shape;254;p36"/>
          <p:cNvSpPr txBox="1"/>
          <p:nvPr>
            <p:ph idx="1" type="body"/>
          </p:nvPr>
        </p:nvSpPr>
        <p:spPr>
          <a:xfrm>
            <a:off x="456825" y="23514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Доработать MVP до полноценного продукта для выхода на рынок </a:t>
            </a:r>
            <a:endParaRPr sz="1600">
              <a:solidFill>
                <a:srgbClr val="132C40"/>
              </a:solidFill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Получить юридические консультации в области маркировки, сертификации и продажи.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5" name="Google Shape;255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8" name="Google Shape;268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Воронина Екатерина Дмитриевна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69" name="Google Shape;269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89994956491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0" name="Google Shape;270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