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311" r:id="rId11"/>
    <p:sldId id="293" r:id="rId12"/>
    <p:sldId id="296" r:id="rId13"/>
    <p:sldId id="300" r:id="rId14"/>
    <p:sldId id="301" r:id="rId15"/>
    <p:sldId id="304" r:id="rId16"/>
    <p:sldId id="306" r:id="rId1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1C13C-B6DB-450A-859E-AA3465946E59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E9D8C-4A31-482F-AECD-2C1AC9A314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E9D8C-4A31-482F-AECD-2C1AC9A3147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5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E9D8C-4A31-482F-AECD-2C1AC9A3147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96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E9D8C-4A31-482F-AECD-2C1AC9A3147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921084" y="2454152"/>
            <a:ext cx="2034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Intent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64156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white"/>
                </a:solidFill>
                <a:latin typeface="Arial"/>
                <a:cs typeface="Arial"/>
              </a:rPr>
              <a:t>Найди единомышленника и развивайся вместе с ним!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ПРОФИЛЬ КОМАНДЫ</a:t>
              </a:r>
              <a:endParaRPr dirty="0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500811" y="1674215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154379" y="4676118"/>
            <a:ext cx="36100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София Зубарева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лидер команды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Лидерство, аналитическое мышление, быстрая обучаемость.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Навык организовывать мероприятия для группы до 14 человек, опыт управления проектом.</a:t>
            </a:r>
          </a:p>
          <a:p>
            <a:pPr algn="ctr">
              <a:defRPr/>
            </a:pPr>
            <a:endParaRPr lang="ru-RU" sz="1600" dirty="0">
              <a:latin typeface="Arial"/>
              <a:cs typeface="Arial"/>
            </a:endParaRPr>
          </a:p>
          <a:p>
            <a:pPr algn="ctr">
              <a:defRPr/>
            </a:pP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4120737" y="4580453"/>
            <a:ext cx="37169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Овнан Алавердян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Коммуникабельность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Владение Microsoft Office (продвинутый уровень)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Успешный опыт в разрешении конфликтных ситуаций, навык в поиске и привлечении контрагентов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8229599" y="4569242"/>
            <a:ext cx="378427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Дарья Смирнова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Коммуникабельность, работа с большими объемами разной информации, 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Навыки организатора</a:t>
            </a:r>
          </a:p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Опыт создания сайтов и приложений</a:t>
            </a: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3" descr="Изображение выглядит как человек, галстук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50C945D-A21E-4859-B76D-A491D7E36C0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0938" y="1712670"/>
            <a:ext cx="2113850" cy="2808529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CD30D1-1B42-45B1-80ED-D59BFB1B6546}"/>
              </a:ext>
            </a:extLst>
          </p:cNvPr>
          <p:cNvSpPr/>
          <p:nvPr/>
        </p:nvSpPr>
        <p:spPr bwMode="auto">
          <a:xfrm>
            <a:off x="4606515" y="1674215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F8D8CA7-BDC8-40D5-BE22-08C6634E4A01}"/>
              </a:ext>
            </a:extLst>
          </p:cNvPr>
          <p:cNvSpPr/>
          <p:nvPr/>
        </p:nvSpPr>
        <p:spPr bwMode="auto">
          <a:xfrm>
            <a:off x="8707889" y="1674215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C4A5C8-10AA-4403-BBF7-BECAABA5A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642" y="1712670"/>
            <a:ext cx="2109521" cy="281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AA7D0B3-ED43-4850-98EF-2006E7D57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7" t="43495"/>
          <a:stretch/>
        </p:blipFill>
        <p:spPr bwMode="auto">
          <a:xfrm>
            <a:off x="4882284" y="1712670"/>
            <a:ext cx="2397848" cy="280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4" y="1319512"/>
            <a:ext cx="57688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Проблема: </a:t>
            </a:r>
          </a:p>
          <a:p>
            <a:pPr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Около 327 000 первокурсников России имеют проблемы в общении со сверстниками, а также за последние 15 лет заметно снизились навыки общения, это во многом связано с тем, что люди все чаще знакомятся в сети.</a:t>
            </a:r>
          </a:p>
          <a:p>
            <a:pPr>
              <a:defRPr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 настоящее время эту проблему решают следующими способами: </a:t>
            </a:r>
          </a:p>
          <a:p>
            <a:pPr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Устраивание шумных вечеринок с большим количеством людей</a:t>
            </a:r>
            <a:endParaRPr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Они неэффективны, потому что многие люди не чувствуют себя комфортно и безопасно в местах скопления большого количества людей, поэтому чаще всего они остаются дома, погружаясь в виртуальный мир.</a:t>
            </a:r>
            <a:endParaRPr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6365544" y="5321849"/>
            <a:ext cx="5095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Источник:</a:t>
            </a:r>
          </a:p>
          <a:p>
            <a:pPr algn="ctr">
              <a:defRPr/>
            </a:pPr>
            <a:r>
              <a:rPr lang="en-US" dirty="0"/>
              <a:t>https://www.if24.ru/rynok-onlajn-znakomstv-koronavirus-5g-i-iskusstvennyj-intellekt/</a:t>
            </a:r>
            <a:endParaRPr lang="ru-RU" dirty="0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9DB6709-B589-41C0-B36F-B1C14C191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544" y="828120"/>
            <a:ext cx="5095527" cy="437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337559" y="4913606"/>
            <a:ext cx="115168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Молодые девушки и парни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— 18+, которым сложно знакомиться в современном мире, которые ощущают себя более уверенно и комфортно в сети интернет. Им нужно приложение, чтобы они могли безопасно знакомиться и общаться, а также могли записываться на мероприятия, которые помогут не только завести новые знакомства, но прокачать навыки общения. Они ценят удобство и надёжность продукта. Попасть в целевую аудиторию могут и более взрослые потребители, которые также ищут новое общение.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3074" name="Picture 2" descr="Проектный офис «Молодежь Москвы» расскажет студентам о возможностях для  развития в городе / Новости города / Сайт Москвы">
            <a:extLst>
              <a:ext uri="{FF2B5EF4-FFF2-40B4-BE49-F238E27FC236}">
                <a16:creationId xmlns:a16="http://schemas.microsoft.com/office/drawing/2014/main" id="{C8D7700F-1E62-4F07-BA40-7EA71025C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426" y="962660"/>
            <a:ext cx="7414987" cy="378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59899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 Приложение для знакомств с циклом мероприятий, где вы сможете получить советы и задать интересующие вопросы по поводу отношений, записаться на которые можно будет через приложение. Так же получить скидку у наших партнеров на первую встречу/свидание.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221942" y="1094817"/>
            <a:ext cx="4935984" cy="4366182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4817" y="948690"/>
            <a:ext cx="636119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 Приложение для знакомств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 возможность блокировки аккаунта, переписка, возможность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з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аписаться на мероприятия и их оплата по СБП или с помощью банковской карты, возможность получить скидку в размере 10% у наших партнеров на первое свидание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Регистрация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Рассказ о себе и своих намерениях(цели регистрации в приложении, свои интересы, выбрать параметры партнера)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 фото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Выбор интересующего человека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озможность связаться с ним, если интерес оказался взаимным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Возможно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сть записи на мероприятия или конференции, предлагаемые в тот или ной день в каком-либо городе.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4098" name="Picture 2" descr="7 приложений для знакомств вместо «Тиндера» - Афиша Daily">
            <a:extLst>
              <a:ext uri="{FF2B5EF4-FFF2-40B4-BE49-F238E27FC236}">
                <a16:creationId xmlns:a16="http://schemas.microsoft.com/office/drawing/2014/main" id="{F153B40C-6EE7-4A4F-BEC0-588A6F963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9" t="3623" r="67759" b="3046"/>
          <a:stretch/>
        </p:blipFill>
        <p:spPr bwMode="auto">
          <a:xfrm>
            <a:off x="288567" y="1127760"/>
            <a:ext cx="1713647" cy="3427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7 приложений для знакомств вместо «Тиндера» - Афиша Daily">
            <a:extLst>
              <a:ext uri="{FF2B5EF4-FFF2-40B4-BE49-F238E27FC236}">
                <a16:creationId xmlns:a16="http://schemas.microsoft.com/office/drawing/2014/main" id="{6909F4E7-BB33-4F0A-9362-6068629B16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9" t="865" r="8864" b="3063"/>
          <a:stretch/>
        </p:blipFill>
        <p:spPr bwMode="auto">
          <a:xfrm>
            <a:off x="3375275" y="1127760"/>
            <a:ext cx="171364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7 приложений для знакомств вместо «Тиндера» - Афиша Daily">
            <a:extLst>
              <a:ext uri="{FF2B5EF4-FFF2-40B4-BE49-F238E27FC236}">
                <a16:creationId xmlns:a16="http://schemas.microsoft.com/office/drawing/2014/main" id="{0D880091-E9D4-49E9-BE81-325519AEB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1" t="4978" r="38683" b="4198"/>
          <a:stretch/>
        </p:blipFill>
        <p:spPr bwMode="auto">
          <a:xfrm>
            <a:off x="1665264" y="1797910"/>
            <a:ext cx="1841415" cy="364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11252686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 </a:t>
            </a:r>
            <a:r>
              <a:rPr lang="ru-RU" b="1" dirty="0">
                <a:solidFill>
                  <a:prstClr val="black"/>
                </a:solidFill>
                <a:latin typeface="Arial"/>
              </a:rPr>
              <a:t>Аналитика больших данных (</a:t>
            </a:r>
            <a:r>
              <a:rPr lang="ru-RU" b="1" dirty="0" err="1">
                <a:solidFill>
                  <a:prstClr val="black"/>
                </a:solidFill>
                <a:latin typeface="Arial"/>
              </a:rPr>
              <a:t>Big</a:t>
            </a:r>
            <a:r>
              <a:rPr lang="ru-RU" b="1" dirty="0">
                <a:solidFill>
                  <a:prstClr val="black"/>
                </a:solidFill>
                <a:latin typeface="Arial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Arial"/>
              </a:rPr>
              <a:t>Data</a:t>
            </a:r>
            <a:r>
              <a:rPr lang="ru-RU" b="1" dirty="0">
                <a:solidFill>
                  <a:prstClr val="black"/>
                </a:solidFill>
                <a:latin typeface="Arial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Arial"/>
              </a:rPr>
              <a:t>Analytics</a:t>
            </a:r>
            <a:r>
              <a:rPr lang="ru-RU" b="1" dirty="0">
                <a:solidFill>
                  <a:prstClr val="black"/>
                </a:solidFill>
                <a:latin typeface="Arial"/>
              </a:rPr>
              <a:t>): </a:t>
            </a:r>
            <a:endParaRPr lang="ru-RU" dirty="0"/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lang="ru-RU" dirty="0"/>
          </a:p>
          <a:p>
            <a:pPr lvl="0"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</a:p>
          <a:p>
            <a:pPr lvl="0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Кроссплатформенное приложение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Защищенность и безопасность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Удобный и понятный интерфейс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Производительность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2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498831"/>
              </p:ext>
            </p:extLst>
          </p:nvPr>
        </p:nvGraphicFramePr>
        <p:xfrm>
          <a:off x="135173" y="900982"/>
          <a:ext cx="11887200" cy="5794015"/>
        </p:xfrm>
        <a:graphic>
          <a:graphicData uri="http://schemas.openxmlformats.org/drawingml/2006/table">
            <a:tbl>
              <a:tblPr firstRow="1" bandRow="1"/>
              <a:tblGrid>
                <a:gridCol w="1477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5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5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6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82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Intent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Мамба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Tabor</a:t>
                      </a:r>
                      <a:endParaRPr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Vox</a:t>
                      </a:r>
                      <a:endParaRPr sz="1400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0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Безопасность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Общение начинается после взаимного «матча»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Зарегистрироваться под чужим именем возможно, а получить галочку</a:t>
                      </a:r>
                      <a:r>
                        <a:rPr lang="ru-RU" sz="11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нет.</a:t>
                      </a: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Верификационным профилям доверять можно. Общение начинается после взаимного «матча»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Зарегистрироваться под чужим именем возможно, а получить галочку</a:t>
                      </a:r>
                      <a:r>
                        <a:rPr lang="ru-RU" sz="1100" i="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нет.</a:t>
                      </a: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Верификационным профилям доверять можно.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Все записи от пользователей в обязательном порядке модерируются.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Функция «Напиши мне»-это </a:t>
                      </a:r>
                      <a:r>
                        <a:rPr lang="ru-RU" sz="1100" b="0" i="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уведомления,</a:t>
                      </a:r>
                      <a:r>
                        <a:rPr lang="ru-RU" sz="1100" b="0" i="0" baseline="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которые </a:t>
                      </a:r>
                      <a:r>
                        <a:rPr lang="ru-RU" sz="1100" b="0" i="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обычно оказываются достаточно назойливыми.</a:t>
                      </a:r>
                      <a:endParaRPr lang="ru-RU" sz="1100" i="0" dirty="0">
                        <a:solidFill>
                          <a:srgbClr val="FF0000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Возможность запустить</a:t>
                      </a:r>
                      <a:r>
                        <a:rPr lang="ru-RU" sz="1100" b="0" i="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личные чаты даже без взаимных лайков.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10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Основным функционалом сервиса можно пользоваться бесплатно. Платными будут только сами  мероприятия.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Появляются дополнительные лимиты и ограничения, особенно это касается поиска и общения с иностранными людьми. Сейчас площадку можно только условно назвать бесплатной.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0000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Основным функционалом сервиса можно пользоваться абсолютно бесплатно, а за дополнительные удобства придется платить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Премиум-подписка позволяет смотреть, кто поставил лайк, и выбирать именно из этих пользователей, а также прослушивать больше аудиовизиток и запускать личные чаты даже без взаимных лайков.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35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18-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25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Обширная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возрастная группа от 18- 50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средний возраст пользователей сайта составляет 30-55 лет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аудитория преимущественно от 14 до 30 лет.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52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Особенности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+mn-cs"/>
                        </a:rPr>
                        <a:t>цикл мероприятий, где можно получить советы и задать интересующие вопросы, получить скидку у наших партнеров на первое свидание.</a:t>
                      </a:r>
                      <a:endParaRPr lang="ru-RU" sz="11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сайт с весьма обширными целями, не только знакомство</a:t>
                      </a:r>
                      <a:r>
                        <a:rPr lang="ru-RU" sz="1100" b="0" i="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для отношений</a:t>
                      </a:r>
                      <a:b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100" i="0" dirty="0">
                        <a:solidFill>
                          <a:schemeClr val="tx1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Без ограничений можно участвовать в различных конкурсах и обсуждениях, создавать ленту с интересующими записями. Кроме этого на сайте присутствует возможность пройти психологические тесты различной направленности и узнать что-то новое о себе и своих взглядах на потенциального партнёра.</a:t>
                      </a:r>
                      <a:br>
                        <a:rPr lang="ru-RU" sz="1100" dirty="0"/>
                      </a:br>
                      <a:endParaRPr lang="ru-RU" sz="11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Голосовые </a:t>
                      </a:r>
                      <a:r>
                        <a:rPr lang="ru-RU" sz="1100" i="0" dirty="0">
                          <a:solidFill>
                            <a:schemeClr val="tx1"/>
                          </a:solidFill>
                          <a:latin typeface="Arial" pitchFamily="34" charset="0"/>
                          <a:ea typeface="Arial"/>
                          <a:cs typeface="Arial" pitchFamily="34" charset="0"/>
                        </a:rPr>
                        <a:t>знакомства.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Для профиля нужен только голос и фото. </a:t>
                      </a:r>
                      <a:r>
                        <a:rPr lang="ru-RU" sz="1100" b="0" i="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никаких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анкет</a:t>
                      </a:r>
                      <a:endParaRPr lang="ru-RU" sz="1100" i="0" dirty="0">
                        <a:solidFill>
                          <a:srgbClr val="FF0000"/>
                        </a:solidFill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60% молодых людей испытывают проблемы в общении с другими людьми, заводить новые знакомства является большим стрессом, так как в</a:t>
            </a:r>
            <a:r>
              <a:rPr lang="ru-RU" dirty="0">
                <a:solidFill>
                  <a:prstClr val="black"/>
                </a:solidFill>
                <a:latin typeface="Arial"/>
              </a:rPr>
              <a:t> современном мире огромное влияние оказывают социальные сети, и тем самым коммуникация в реальном мире страдает.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 проведение опроса с помощью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Google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форм, личный разговор с несколькими респондентами.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200 человек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47491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Тяжело ли вам знакомиться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/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коммуницировать с людьми?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Где вы предпочитаете знакомиться? Почему?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3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Знаете ли вы что такое «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random coffee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» и(или)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speed dating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»?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4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Хотели бы побывать на мероприятиях, которые помогли бы вам развить коммуникационные способности?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093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dirty="0">
                  <a:solidFill>
                    <a:prstClr val="black"/>
                  </a:solidFill>
                  <a:latin typeface="Arial Black"/>
                  <a:cs typeface="Arial"/>
                </a:rPr>
                <a:t>Результаты опроса</a:t>
              </a:r>
              <a:endParaRPr dirty="0"/>
            </a:p>
          </p:txBody>
        </p:sp>
      </p:grpSp>
      <p:sp>
        <p:nvSpPr>
          <p:cNvPr id="1026" name="AutoShape 2" descr="Диаграмма ответов в Формах. Вопрос: 1. Тяжело ли вам знакомиться/коммуницировать с людьми?. Количество ответов: 29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Диаграмма ответов в Формах. Вопрос: 1. Тяжело ли вам знакомиться/коммуницировать с людьми?. Количество ответов: 30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l="20507" t="40169" r="30964" b="26558"/>
          <a:stretch>
            <a:fillRect/>
          </a:stretch>
        </p:blipFill>
        <p:spPr bwMode="auto">
          <a:xfrm>
            <a:off x="0" y="950026"/>
            <a:ext cx="7111219" cy="390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08759" y="1828800"/>
            <a:ext cx="103315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/>
          <a:srcRect l="22414" t="55763" r="29242" b="14422"/>
          <a:stretch/>
        </p:blipFill>
        <p:spPr bwMode="auto">
          <a:xfrm>
            <a:off x="5836257" y="3323645"/>
            <a:ext cx="6011359" cy="296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 bwMode="auto">
          <a:xfrm>
            <a:off x="5900058" y="3916878"/>
            <a:ext cx="103315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8"/>
            <a:ext cx="114908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  <a:r>
              <a:rPr lang="ru-RU" dirty="0"/>
              <a:t> Две трети молодых россиян (69%) регистрировались на сайтах или в мобильных приложениях для онлайн-знакомств. Молодые россияне сегодня испытывают особенно большой интерес к сервисам онлайн-знакомств: две трети из них имеют опыт использования таких сайтов и приложений (69%), а каждый четвертый (25%) пользуется ими сейчас </a:t>
            </a:r>
            <a:r>
              <a:rPr lang="en-US" dirty="0"/>
              <a:t>(</a:t>
            </a:r>
            <a:r>
              <a:rPr lang="ru-RU" dirty="0"/>
              <a:t>НАФИ</a:t>
            </a:r>
            <a:r>
              <a:rPr lang="en-US" dirty="0"/>
              <a:t>)</a:t>
            </a:r>
          </a:p>
          <a:p>
            <a:pPr lvl="0">
              <a:defRPr/>
            </a:pPr>
            <a:endParaRPr lang="ru-RU" dirty="0"/>
          </a:p>
          <a:p>
            <a:pPr lvl="0">
              <a:defRPr/>
            </a:pPr>
            <a:r>
              <a:rPr lang="ru-RU" dirty="0"/>
              <a:t>После ухода Tinder российские сервисы знакомств получили заметный приток аудитории. У некоторых охват за месяц вырос в 1,5 раза. Месячный охват российских пользователей старше 12 лет в мобильной и десктопной версиях в июле в сервисе «ДругВокруг» вырос на 14% по сравнению с предыдущим месяцем и составил 2,5 млн; в «Мамбе» — на 16%, до 2,2 млн; в Tabor — на 23%, до 1,6 млн; в «Фотостране» — на 20%, до 1,2 млн; в Beboo — на 50%, до 1,1 млн, следует из данных, предоставленных РБК аналитической компанией Mediascope.</a:t>
            </a:r>
            <a:br>
              <a:rPr lang="ru-RU" dirty="0"/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</a:t>
            </a:r>
            <a:endParaRPr dirty="0"/>
          </a:p>
          <a:p>
            <a:pPr lvl="0">
              <a:defRPr/>
            </a:pPr>
            <a:r>
              <a:rPr lang="ru-RU" dirty="0"/>
              <a:t>«ДругВокруг», «Мамба», «</a:t>
            </a:r>
            <a:r>
              <a:rPr lang="en-US" dirty="0"/>
              <a:t>Vox</a:t>
            </a:r>
            <a:r>
              <a:rPr lang="ru-RU" dirty="0"/>
              <a:t>»</a:t>
            </a:r>
            <a:r>
              <a:rPr lang="en-US" dirty="0"/>
              <a:t>,</a:t>
            </a:r>
            <a:r>
              <a:rPr lang="ru-RU" dirty="0"/>
              <a:t> «Tabor», «Beboo»</a:t>
            </a:r>
            <a:br>
              <a:rPr lang="ru-RU" dirty="0"/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% 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78130" y="926273"/>
            <a:ext cx="5866410" cy="563231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 </a:t>
            </a:r>
          </a:p>
          <a:p>
            <a:pPr lvl="0">
              <a:defRPr/>
            </a:pPr>
            <a:r>
              <a:rPr lang="ru-RU" dirty="0"/>
              <a:t>1. Реклама размещенная в приложении</a:t>
            </a:r>
            <a:br>
              <a:rPr lang="ru-RU" dirty="0"/>
            </a:br>
            <a:r>
              <a:rPr lang="ru-RU" dirty="0"/>
              <a:t>2. Подписка предоставляющая привилегии для пользователей</a:t>
            </a:r>
            <a:br>
              <a:rPr lang="ru-RU" dirty="0"/>
            </a:br>
            <a:r>
              <a:rPr lang="ru-RU" dirty="0"/>
              <a:t>3. Сотрудничество с компаниями(общий заработок с проведения мероприятий)</a:t>
            </a:r>
            <a:br>
              <a:rPr lang="ru-RU" dirty="0"/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 </a:t>
            </a:r>
          </a:p>
          <a:p>
            <a:pPr lvl="0">
              <a:defRPr/>
            </a:pPr>
            <a:r>
              <a:rPr lang="ru-RU" dirty="0"/>
              <a:t>Стоимость в приложении будет установлена 3$  за месяц или 12$ за год, но доступ к приложению будет также предоставляться с ограничениями и рекламой, платная же версия будет предоставлять полный функционал приложения и отсутствие рекламы,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r>
              <a:rPr lang="ru-RU" dirty="0"/>
              <a:t> Нашими основными каналами сбыта будут AppAtore, Google Play, AppGallery, а также другие платформы, через которые распространяются мобильные приложения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234544" y="2614273"/>
            <a:ext cx="5688281" cy="3416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</a:t>
            </a:r>
            <a:r>
              <a:rPr lang="ru-RU" sz="1800" b="0" i="0" u="none" strike="noStrike" cap="none" spc="0" dirty="0">
                <a:ln>
                  <a:noFill/>
                </a:ln>
                <a:latin typeface="Arial"/>
                <a:ea typeface="+mn-ea"/>
                <a:cs typeface="Arial"/>
              </a:rPr>
              <a:t>предложение:</a:t>
            </a:r>
            <a:r>
              <a:rPr lang="ru-RU" dirty="0"/>
              <a:t>«Найди единомышленника и развивайся вместе с ним!». Данный слоган предлагает пользователю приложения новые знакомства, которые приведут их к общему развитию и обмену информацией.</a:t>
            </a:r>
            <a:endParaRPr lang="ru-RU" sz="1800" b="0" i="0" u="none" strike="noStrike" cap="none" spc="0" dirty="0">
              <a:ln>
                <a:noFill/>
              </a:ln>
              <a:latin typeface="Arial"/>
              <a:ea typeface="+mn-ea"/>
              <a:cs typeface="Arial"/>
            </a:endParaRPr>
          </a:p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</a:t>
            </a:r>
            <a:r>
              <a:rPr lang="ru-RU" dirty="0"/>
              <a:t> Социальные сети, просторы сети интернет, радио, блоги и другие платформы для взаимодействия с потенциальными клиентами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0795" y="961903"/>
            <a:ext cx="5507485" cy="1477328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8C8D6"/>
                </a:solidFill>
                <a:latin typeface="Arial"/>
              </a:rPr>
              <a:t>Партнёры:</a:t>
            </a:r>
            <a:r>
              <a:rPr lang="ru-RU" dirty="0"/>
              <a:t> ИП Прокофьев Кирилл Алексеевич</a:t>
            </a:r>
            <a:r>
              <a:rPr lang="en-US" b="1" dirty="0"/>
              <a:t> </a:t>
            </a:r>
            <a:r>
              <a:rPr lang="en-US" dirty="0"/>
              <a:t>RetroXayc</a:t>
            </a:r>
            <a:endParaRPr lang="ru-RU" dirty="0"/>
          </a:p>
          <a:p>
            <a:pPr>
              <a:defRPr/>
            </a:pPr>
            <a:r>
              <a:rPr lang="ru-RU" dirty="0"/>
              <a:t>Васильки</a:t>
            </a:r>
          </a:p>
          <a:p>
            <a:pPr>
              <a:defRPr/>
            </a:pPr>
            <a:r>
              <a:rPr lang="ru-RU" i="1" dirty="0">
                <a:cs typeface="Arial" pitchFamily="34" charset="0"/>
              </a:rPr>
              <a:t>Эспрессо-бар «Твори!»</a:t>
            </a:r>
            <a:endParaRPr lang="ru-RU" dirty="0"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286062" y="6424551"/>
            <a:ext cx="6494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 7 месяцев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6261" y="959814"/>
          <a:ext cx="10376960" cy="5212748"/>
        </p:xfrm>
        <a:graphic>
          <a:graphicData uri="http://schemas.openxmlformats.org/drawingml/2006/table">
            <a:tbl>
              <a:tblPr/>
              <a:tblGrid>
                <a:gridCol w="2158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44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499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 dirty="0"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2023-2024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95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октябрь</a:t>
                      </a:r>
                      <a:endParaRPr dirty="0"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ноябрь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декабрь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январь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март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апрель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2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Поиск идей и развитие идей 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03.10.2023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10.10.2023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вся команда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Определение функционала и дизайна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11.10.2023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Зубарева София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 Разработка вариантов подписок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02.11.2023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Смирнова Дарья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02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 Поиск персонала(помощников)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22.11.2023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Алавердян Овнан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6. Написание кода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Зубарева София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7. Тестирование и отладка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23.11.2023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Смирнова Дарья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1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8. Реклама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Смирнова Дарья и Зубарева София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1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9. Тестирование и отладка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31.03.2023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Алавердян Овнан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01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10. Запуск и продвижение приложения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01.04.2023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05.04.2023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Вся</a:t>
                      </a:r>
                      <a:r>
                        <a:rPr lang="ru-RU" sz="1200" baseline="0" dirty="0">
                          <a:latin typeface="Arial" pitchFamily="34" charset="0"/>
                          <a:cs typeface="Arial" pitchFamily="34" charset="0"/>
                        </a:rPr>
                        <a:t> команда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68135" y="6163295"/>
            <a:ext cx="811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проекта:1 000 000 рублей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12 месяцев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422516"/>
              </p:ext>
            </p:extLst>
          </p:nvPr>
        </p:nvGraphicFramePr>
        <p:xfrm>
          <a:off x="419313" y="1061772"/>
          <a:ext cx="10695529" cy="507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425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ноябрь</a:t>
                      </a:r>
                      <a:endParaRPr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декабрь</a:t>
                      </a:r>
                      <a:endParaRPr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январь</a:t>
                      </a:r>
                      <a:endParaRPr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300*500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300*800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300*850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Кредит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1 000 000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</a:t>
                      </a:r>
                      <a:r>
                        <a:rPr lang="ru-RU" sz="1400" baseline="0" dirty="0">
                          <a:latin typeface="Arial"/>
                          <a:cs typeface="Arial"/>
                        </a:rPr>
                        <a:t>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На бартерной основе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71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</a:t>
                      </a: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</a:t>
                      </a: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</a:t>
                      </a:r>
                      <a:r>
                        <a:rPr lang="ru-RU" sz="1200" b="0" i="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Иное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120 000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120 000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120 000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130 000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53868" y="1007156"/>
            <a:ext cx="55769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b="1" dirty="0">
                <a:solidFill>
                  <a:prstClr val="black"/>
                </a:solidFill>
                <a:latin typeface="Arial"/>
                <a:cs typeface="Arial"/>
              </a:rPr>
              <a:t>Количественные результаты:</a:t>
            </a:r>
          </a:p>
          <a:p>
            <a:pPr lvl="0"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Процент людей, которые вступили в </a:t>
            </a:r>
            <a:r>
              <a:rPr lang="ru-RU" dirty="0">
                <a:solidFill>
                  <a:prstClr val="black"/>
                </a:solidFill>
                <a:latin typeface="Arial"/>
              </a:rPr>
              <a:t>отношения благодаря приложению,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увеличился на 20%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Регулярно проводим 2 мероприятия в месяц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смогли помочь развить социальные навыки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3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Наличие скидок на первое свидания/встречи в кафе или на мастер классах 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увеличил клиентскую базу на 10%, и количество подписок на 15%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4.Средняя эффективность приложений для знакомств выросла на 5%,благодаря мероприятиям</a:t>
            </a:r>
          </a:p>
          <a:p>
            <a:pPr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dirty="0">
                <a:solidFill>
                  <a:prstClr val="black"/>
                </a:solidFill>
                <a:latin typeface="Arial"/>
              </a:rPr>
              <a:t>Средняя оценка приложения на PlayMarket – не ниже 4,6 за первые 6 месяца с даты публикации</a:t>
            </a:r>
          </a:p>
          <a:p>
            <a:pPr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77050" y="1413165"/>
            <a:ext cx="50351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prstClr val="black"/>
                </a:solidFill>
                <a:latin typeface="Arial"/>
              </a:rPr>
              <a:t>Качественные  результаты 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/>
            </a:endParaRP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Участники приложения смогли развить свои навыки коммуникации 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/>
            </a:endParaRP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А также  получили советы в области межличностного общения 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/>
            </a:endParaRP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Нашли человека близкого по духу.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/>
            </a:endParaRP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Улучшили свое эмоциональное состояние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/>
            </a:endParaRPr>
          </a:p>
          <a:p>
            <a:pPr marL="342900" lvl="0" indent="-342900">
              <a:buAutoNum type="arabicPeriod"/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У людей стал более активный образ жизни, они не сидят дома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defRPr/>
            </a:pP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lvl="0" indent="-342900">
              <a:buAutoNum type="arabicPeriod"/>
              <a:defRPr/>
            </a:pP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84496" y="1083186"/>
            <a:ext cx="110751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Современная молодежь имеет проблемы с выстраиванием дружеских/ романтических связей.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endParaRPr dirty="0"/>
          </a:p>
          <a:p>
            <a:pPr lvl="0">
              <a:buFontTx/>
              <a:buChar char="-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последний  год с рынка ушли такие крупные приложения, как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dirty="0">
                <a:latin typeface="Arial" pitchFamily="34" charset="0"/>
                <a:cs typeface="Arial" pitchFamily="34" charset="0"/>
              </a:rPr>
              <a:t>Tinder», «Badoo», «Bumble», «Fruitz», что в значительней степени облегчило проникновение на рынок, занять топовые позиции значительно легче, пока пользователи хаотично ищут удобное и безопасное приложение на замену ушедшим. 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-"/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 Аудитория дейтинг-сервисов растет, эксперты говорят, что через 4 года она достигнет 270 миллионов человек по всему миру.</a:t>
            </a:r>
          </a:p>
          <a:p>
            <a:pPr lvl="0">
              <a:buFontTx/>
              <a:buChar char="-"/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-"/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 Цикл мероприятий, направленный на  помощь покачиванию навыков коммуникации, новое решение  для такого рода приложений</a:t>
            </a:r>
            <a:br>
              <a:rPr lang="ru-RU" dirty="0"/>
            </a:br>
            <a:endParaRPr lang="ru-RU" dirty="0"/>
          </a:p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проект имеет хороший потенциал развития,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планируем расширятся и выйти на рынок не только города/ региона, но и России в целом, соответственно увеличить количество наших партнеров и прибыль от приложения. Так же рассчитываем войти в топ 5 приложений для знакомств в стране.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4256</TotalTime>
  <Words>1871</Words>
  <Application>Microsoft Office PowerPoint</Application>
  <DocSecurity>0</DocSecurity>
  <PresentationFormat>Широкоэкранный</PresentationFormat>
  <Paragraphs>324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User</cp:lastModifiedBy>
  <cp:revision>239</cp:revision>
  <dcterms:created xsi:type="dcterms:W3CDTF">2023-09-23T09:41:00Z</dcterms:created>
  <dcterms:modified xsi:type="dcterms:W3CDTF">2023-10-31T13:22:45Z</dcterms:modified>
  <dc:identifier/>
  <dc:language/>
  <cp:version/>
</cp:coreProperties>
</file>