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3"/>
  </p:notesMasterIdLst>
  <p:handoutMasterIdLst>
    <p:handoutMasterId r:id="rId14"/>
  </p:handoutMasterIdLst>
  <p:sldIdLst>
    <p:sldId id="260" r:id="rId6"/>
    <p:sldId id="295" r:id="rId7"/>
    <p:sldId id="304" r:id="rId8"/>
    <p:sldId id="297" r:id="rId9"/>
    <p:sldId id="299" r:id="rId10"/>
    <p:sldId id="301" r:id="rId11"/>
    <p:sldId id="303" r:id="rId1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6633"/>
    <a:srgbClr val="F1FBFF"/>
    <a:srgbClr val="FFEAA7"/>
    <a:srgbClr val="20D7C0"/>
    <a:srgbClr val="FF8200"/>
    <a:srgbClr val="0640BC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893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23612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7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201041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3767" y="6792790"/>
            <a:ext cx="7400004" cy="3171782"/>
          </a:xfrm>
        </p:spPr>
        <p:txBody>
          <a:bodyPr>
            <a:normAutofit/>
          </a:bodyPr>
          <a:lstStyle/>
          <a:p>
            <a:r>
              <a:rPr lang="ru-RU" sz="11500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ДЮМ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23" y="551610"/>
            <a:ext cx="9741217" cy="911089"/>
          </a:xfrm>
        </p:spPr>
        <p:txBody>
          <a:bodyPr/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3223" y="1737360"/>
            <a:ext cx="8724676" cy="8589981"/>
          </a:xfrm>
        </p:spPr>
        <p:txBody>
          <a:bodyPr/>
          <a:lstStyle/>
          <a:p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 проект подразумевает подбор одежды, в которой каждый человек будет чувствовать себя уверенно и не бояться не соответствовать этому миру в лице чужого мнения. 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людей стильно одеваться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людей любить себя и следить за модой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выражать себя и свое я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найти свой личный стиль, научиться стилизовать вещи со вкусом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blob:https://web.telegram.org/8a49e250-b382-48ba-ae1c-a2e9df77fb9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3606" y="2774145"/>
            <a:ext cx="4219717" cy="4219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0923" y="376638"/>
            <a:ext cx="4511965" cy="4507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0922" y="5825909"/>
            <a:ext cx="4511965" cy="5215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i="1" u="sng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51367"/>
            <a:ext cx="9741217" cy="911089"/>
          </a:xfrm>
        </p:spPr>
        <p:txBody>
          <a:bodyPr/>
          <a:lstStyle/>
          <a:p>
            <a:r>
              <a:rPr lang="ru-RU" sz="4800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2735" y="1595211"/>
            <a:ext cx="6347036" cy="8902101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ДЮМ помогает людям выбрать как отдельную вещь, так и целый образ. В современном мире навязанных стереотипов все больше людей боятся не соответствовать этому миру в лице чужого мнения, теряясь и забывая про свою индивидуальность. Наше приложения позволит подчерпнуть для себя идею стиля или образа, который откликнется вашему вкусу и сердцу, а в свою очередь бот по наводящим вопросам сможет с филигранной точностью подобрать как отдельные вещи, так и целые образы сочетающиеся между собой, подчеркивающие вашу красоту и неповторимость</a:t>
            </a:r>
            <a:endParaRPr lang="ru-RU" sz="32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157959" y="1813822"/>
            <a:ext cx="5584285" cy="7554912"/>
          </a:xfrm>
        </p:spPr>
        <p:txBody>
          <a:bodyPr/>
          <a:lstStyle/>
          <a:p>
            <a:r>
              <a:rPr lang="ru-RU" sz="2800" dirty="0"/>
              <a:t>Наше приложение будет с возможностью перехода к телеграмм боту, в котором мы поможем через разработчика подобрать образ, сгенерированный через канал. ДЮМ полностью берет на себя процесс оформления, доставки и получения. Доставка осуществляется по всей России.  ДЮМ дешевле, чем у конкурентов. А также для юридических лиц мы сможем подобрать корпоративную форму на каждый день и праздник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73840" y="287881"/>
            <a:ext cx="7792541" cy="911090"/>
          </a:xfrm>
        </p:spPr>
        <p:txBody>
          <a:bodyPr/>
          <a:lstStyle/>
          <a:p>
            <a:r>
              <a:rPr lang="ru-RU" i="1" u="sng" dirty="0">
                <a:solidFill>
                  <a:srgbClr val="800000"/>
                </a:solidFill>
              </a:rPr>
              <a:t>Почему существующих вариантов решения </a:t>
            </a:r>
            <a:br>
              <a:rPr lang="ru-RU" i="1" u="sng" dirty="0">
                <a:solidFill>
                  <a:srgbClr val="800000"/>
                </a:solidFill>
              </a:rPr>
            </a:br>
            <a:r>
              <a:rPr lang="ru-RU" i="1" u="sng" dirty="0">
                <a:solidFill>
                  <a:srgbClr val="800000"/>
                </a:solidFill>
              </a:rPr>
              <a:t>не достаточно?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281CA4-CB2C-4E33-9267-9ADABC7FB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582" y="6252258"/>
            <a:ext cx="4525231" cy="45252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18DA5B-96C1-45EA-B41E-150D75BFC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675" y="1198971"/>
            <a:ext cx="4743676" cy="474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2229" y="0"/>
            <a:ext cx="20104100" cy="113157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704" y="1348613"/>
            <a:ext cx="1129741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i="1" u="sng" dirty="0">
                <a:solidFill>
                  <a:srgbClr val="800000"/>
                </a:solidFill>
              </a:rPr>
              <a:t>Уникальные преимущества и выгоды для клиента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04" y="366467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4691" y="2330760"/>
            <a:ext cx="13235730" cy="2871546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 по сравнению с конкурентами заключается в: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более низкую цену клиент получает огромную базу различных вещей и аксессуаров, которые бот сам генерирует и собирает образы исходя из пожеланий клиента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широкий охват клиентов различных возрастов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-доступность и мобильность интерфейса как приложения, так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-бота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-постоянное обновление в новостном потоке моды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4017"/>
          <a:stretch/>
        </p:blipFill>
        <p:spPr>
          <a:xfrm>
            <a:off x="782704" y="6035544"/>
            <a:ext cx="5133360" cy="5003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982306" y="7732996"/>
            <a:ext cx="123390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прибыльность: за счет более низкой цены, чем у конкурентов широкий охват клиентуры и дополнительные возможности с дополнительной подпиской.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мы работаем с людьми и модой, что будет актуально всегда потенциал у бизнеса большой + качественная проработка продукта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2726" y="1050221"/>
            <a:ext cx="5346840" cy="5346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4800" b="1" dirty="0"/>
              <a:t>Бизнес-модель</a:t>
            </a:r>
            <a:endParaRPr lang="ru-RU" sz="48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5196" y="1251992"/>
            <a:ext cx="14088367" cy="3258105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Телеграмм-бот по подбору одежды на каждый день, на торжественное мероприятие, на стилизованный вечер в котором каждому будет комфортно и через личное предпочтения будет подбираться стиль подчеркивающий красоту и неповторимость.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планируем реализовать 1000 подписок и 500 подписок-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Подписка: 500 рублей (размещение актуальных образов)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: 2000 рублей ( консультация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дизейнером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блогером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подборка образов на месяц с учётом развивающейся моды и погодных условий)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91" y="1467816"/>
            <a:ext cx="4607214" cy="5665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01782" y="8263338"/>
            <a:ext cx="140164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 в социальных сетях (актуальнее всего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 рекламы у тематических каналов про моду, подборку одежды, эстетики и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Выплывающая реклама на тематических сайтах, реклама у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блогеров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дизайнеров с аудиторией (по бартеру)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гипотез: через онлайн тестирование, как клиентам проще будет подобрать одежду)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033" y="5075142"/>
            <a:ext cx="5604530" cy="5626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553" l="9641" r="89686">
                        <a14:foregroundMark x1="45964" y1="15106" x2="22422" y2="33404"/>
                        <a14:foregroundMark x1="25785" y1="25957" x2="49776" y2="13191"/>
                        <a14:foregroundMark x1="34529" y1="17872" x2="34529" y2="17872"/>
                        <a14:foregroundMark x1="50224" y1="10426" x2="50224" y2="10426"/>
                        <a14:foregroundMark x1="61659" y1="16383" x2="76233" y2="29787"/>
                        <a14:foregroundMark x1="74888" y1="32979" x2="71076" y2="51064"/>
                        <a14:foregroundMark x1="78475" y1="37872" x2="78475" y2="37872"/>
                        <a14:foregroundMark x1="75561" y1="37872" x2="75561" y2="37872"/>
                        <a14:foregroundMark x1="69507" y1="54681" x2="52242" y2="62979"/>
                        <a14:foregroundMark x1="57175" y1="61702" x2="32063" y2="55957"/>
                        <a14:foregroundMark x1="38789" y1="60000" x2="38789" y2="60000"/>
                        <a14:foregroundMark x1="27578" y1="30426" x2="22646" y2="44043"/>
                        <a14:foregroundMark x1="27354" y1="50213" x2="27354" y2="50213"/>
                        <a14:foregroundMark x1="50897" y1="25532" x2="48430" y2="48511"/>
                        <a14:foregroundMark x1="38117" y1="28085" x2="54260" y2="28085"/>
                        <a14:foregroundMark x1="36996" y1="71702" x2="36996" y2="71702"/>
                        <a14:foregroundMark x1="36099" y1="77447" x2="36099" y2="77447"/>
                        <a14:foregroundMark x1="39013" y1="78298" x2="39013" y2="78298"/>
                        <a14:foregroundMark x1="48879" y1="72979" x2="48879" y2="72979"/>
                        <a14:foregroundMark x1="45516" y1="74043" x2="45516" y2="74043"/>
                        <a14:foregroundMark x1="59193" y1="74043" x2="59193" y2="74043"/>
                        <a14:foregroundMark x1="63004" y1="74043" x2="63004" y2="74043"/>
                        <a14:foregroundMark x1="58744" y1="71702" x2="61659" y2="75745"/>
                        <a14:foregroundMark x1="63004" y1="75106" x2="65695" y2="70213"/>
                        <a14:foregroundMark x1="65919" y1="70213" x2="65919" y2="75957"/>
                        <a14:foregroundMark x1="55381" y1="50851" x2="68610" y2="35319"/>
                        <a14:foregroundMark x1="15695" y1="84043" x2="84081" y2="83617"/>
                        <a14:foregroundMark x1="27130" y1="88511" x2="72422" y2="88085"/>
                        <a14:foregroundMark x1="26009" y1="88936" x2="72646" y2="89574"/>
                        <a14:foregroundMark x1="49327" y1="91489" x2="49327" y2="91489"/>
                        <a14:foregroundMark x1="25785" y1="87021" x2="25112" y2="90426"/>
                        <a14:foregroundMark x1="24664" y1="90426" x2="71973" y2="90000"/>
                        <a14:foregroundMark x1="73767" y1="88085" x2="73767" y2="88085"/>
                        <a14:foregroundMark x1="74215" y1="90000" x2="74215" y2="90000"/>
                        <a14:foregroundMark x1="76009" y1="88298" x2="76009" y2="88298"/>
                        <a14:foregroundMark x1="75561" y1="89574" x2="75561" y2="89574"/>
                        <a14:foregroundMark x1="35650" y1="73830" x2="35650" y2="73830"/>
                        <a14:foregroundMark x1="40583" y1="14894" x2="40583" y2="14894"/>
                        <a14:foregroundMark x1="52466" y1="72340" x2="52466" y2="72340"/>
                        <a14:foregroundMark x1="52466" y1="70000" x2="48655" y2="71064"/>
                        <a14:backgroundMark x1="60987" y1="76383" x2="60987" y2="76383"/>
                        <a14:backgroundMark x1="59865" y1="75106" x2="59865" y2="75106"/>
                        <a14:backgroundMark x1="62556" y1="74255" x2="62556" y2="74255"/>
                        <a14:backgroundMark x1="63004" y1="74681" x2="63004" y2="74681"/>
                      </a14:backgroundRemoval>
                    </a14:imgEffect>
                  </a14:imgLayer>
                </a14:imgProps>
              </a:ext>
            </a:extLst>
          </a:blip>
          <a:srcRect r="3271" b="30981"/>
          <a:stretch/>
        </p:blipFill>
        <p:spPr>
          <a:xfrm>
            <a:off x="6041550" y="3691338"/>
            <a:ext cx="626538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157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426464"/>
            <a:ext cx="6246440" cy="57816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u="sng" dirty="0">
                <a:solidFill>
                  <a:srgbClr val="800000"/>
                </a:solidFill>
              </a:rPr>
              <a:t>Ключевые члены команды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Команда</a:t>
            </a:r>
            <a:endParaRPr lang="ru-RU" sz="5400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5907" y="8837676"/>
            <a:ext cx="4134612" cy="2103120"/>
          </a:xfrm>
        </p:spPr>
        <p:txBody>
          <a:bodyPr/>
          <a:lstStyle/>
          <a:p>
            <a:pPr algn="ctr"/>
            <a:r>
              <a:rPr lang="ru-RU" sz="2400" i="1" dirty="0"/>
              <a:t>лидер проекта, ответственная за налаживание связи с крупными корпорациями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ECBF35-8C02-483F-8028-2A598CC07A1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2262" r="2262"/>
          <a:stretch>
            <a:fillRect/>
          </a:stretch>
        </p:blipFill>
        <p:spPr>
          <a:xfrm>
            <a:off x="1090778" y="2369216"/>
            <a:ext cx="4906658" cy="4910298"/>
          </a:xfrm>
          <a:prstGeom prst="rect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85907" y="8185022"/>
            <a:ext cx="4134612" cy="438912"/>
          </a:xfrm>
        </p:spPr>
        <p:txBody>
          <a:bodyPr/>
          <a:lstStyle/>
          <a:p>
            <a:pPr algn="ctr"/>
            <a:r>
              <a:rPr lang="ru-RU" u="sng" dirty="0" err="1"/>
              <a:t>Курышова</a:t>
            </a:r>
            <a:r>
              <a:rPr lang="ru-RU" u="sng" dirty="0"/>
              <a:t> Дарья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66078" y="8840602"/>
            <a:ext cx="4134612" cy="2103120"/>
          </a:xfrm>
        </p:spPr>
        <p:txBody>
          <a:bodyPr/>
          <a:lstStyle/>
          <a:p>
            <a:pPr algn="ctr"/>
            <a:r>
              <a:rPr lang="ru-RU" sz="2400" i="1" dirty="0"/>
              <a:t>(участник) отвечает за подбор образов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2A869E-0FE9-444E-B058-28F1F1E82EE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l="37" r="37"/>
          <a:stretch>
            <a:fillRect/>
          </a:stretch>
        </p:blipFill>
        <p:spPr>
          <a:xfrm>
            <a:off x="7580112" y="2331971"/>
            <a:ext cx="4943876" cy="4947543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29373" y="8185022"/>
            <a:ext cx="4134612" cy="438912"/>
          </a:xfrm>
        </p:spPr>
        <p:txBody>
          <a:bodyPr/>
          <a:lstStyle/>
          <a:p>
            <a:pPr algn="ctr"/>
            <a:r>
              <a:rPr lang="ru-RU" u="sng" dirty="0" err="1"/>
              <a:t>Мазурук</a:t>
            </a:r>
            <a:r>
              <a:rPr lang="ru-RU" u="sng" dirty="0"/>
              <a:t> Мария 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367398" y="8840602"/>
            <a:ext cx="4134612" cy="2103120"/>
          </a:xfrm>
        </p:spPr>
        <p:txBody>
          <a:bodyPr/>
          <a:lstStyle/>
          <a:p>
            <a:pPr algn="ctr"/>
            <a:r>
              <a:rPr lang="ru-RU" sz="2400" i="1" dirty="0"/>
              <a:t>(участник) организует маркетинговую составляющую проекта и ведет экономические расчёты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CBC740-BCE1-40D8-89B8-F40E10B2D7D5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l="37" r="37"/>
          <a:stretch>
            <a:fillRect/>
          </a:stretch>
        </p:blipFill>
        <p:spPr>
          <a:xfrm>
            <a:off x="14069446" y="2331971"/>
            <a:ext cx="4943876" cy="4947545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74078" y="8185022"/>
            <a:ext cx="4134612" cy="438912"/>
          </a:xfrm>
        </p:spPr>
        <p:txBody>
          <a:bodyPr/>
          <a:lstStyle/>
          <a:p>
            <a:pPr algn="ctr"/>
            <a:r>
              <a:rPr lang="ru-RU" u="sng" dirty="0" err="1"/>
              <a:t>Бурлинова</a:t>
            </a:r>
            <a:r>
              <a:rPr lang="ru-RU" u="sng" dirty="0"/>
              <a:t> Юлия 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20104101" cy="113157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553" l="9641" r="89686">
                        <a14:foregroundMark x1="45964" y1="15106" x2="22422" y2="33404"/>
                        <a14:foregroundMark x1="25785" y1="25957" x2="49776" y2="13191"/>
                        <a14:foregroundMark x1="34529" y1="17872" x2="34529" y2="17872"/>
                        <a14:foregroundMark x1="50224" y1="10426" x2="50224" y2="10426"/>
                        <a14:foregroundMark x1="61659" y1="16383" x2="76233" y2="29787"/>
                        <a14:foregroundMark x1="74888" y1="32979" x2="71076" y2="51064"/>
                        <a14:foregroundMark x1="78475" y1="37872" x2="78475" y2="37872"/>
                        <a14:foregroundMark x1="75561" y1="37872" x2="75561" y2="37872"/>
                        <a14:foregroundMark x1="69507" y1="54681" x2="52242" y2="62979"/>
                        <a14:foregroundMark x1="57175" y1="61702" x2="32063" y2="55957"/>
                        <a14:foregroundMark x1="38789" y1="60000" x2="38789" y2="60000"/>
                        <a14:foregroundMark x1="27578" y1="30426" x2="22646" y2="44043"/>
                        <a14:foregroundMark x1="27354" y1="50213" x2="27354" y2="50213"/>
                        <a14:foregroundMark x1="50897" y1="25532" x2="48430" y2="48511"/>
                        <a14:foregroundMark x1="38117" y1="28085" x2="54260" y2="28085"/>
                        <a14:foregroundMark x1="36996" y1="71702" x2="36996" y2="71702"/>
                        <a14:foregroundMark x1="36099" y1="77447" x2="36099" y2="77447"/>
                        <a14:foregroundMark x1="39013" y1="78298" x2="39013" y2="78298"/>
                        <a14:foregroundMark x1="48879" y1="72979" x2="48879" y2="72979"/>
                        <a14:foregroundMark x1="45516" y1="74043" x2="45516" y2="74043"/>
                        <a14:foregroundMark x1="59193" y1="74043" x2="59193" y2="74043"/>
                        <a14:foregroundMark x1="63004" y1="74043" x2="63004" y2="74043"/>
                        <a14:foregroundMark x1="58744" y1="71702" x2="61659" y2="75745"/>
                        <a14:foregroundMark x1="63004" y1="75106" x2="65695" y2="70213"/>
                        <a14:foregroundMark x1="65919" y1="70213" x2="65919" y2="75957"/>
                        <a14:foregroundMark x1="55381" y1="50851" x2="68610" y2="35319"/>
                        <a14:foregroundMark x1="15695" y1="84043" x2="84081" y2="83617"/>
                        <a14:foregroundMark x1="27130" y1="88511" x2="72422" y2="88085"/>
                        <a14:foregroundMark x1="26009" y1="88936" x2="72646" y2="89574"/>
                        <a14:foregroundMark x1="49327" y1="91489" x2="49327" y2="91489"/>
                        <a14:foregroundMark x1="25785" y1="87021" x2="25112" y2="90426"/>
                        <a14:foregroundMark x1="24664" y1="90426" x2="71973" y2="90000"/>
                        <a14:foregroundMark x1="73767" y1="88085" x2="73767" y2="88085"/>
                        <a14:foregroundMark x1="74215" y1="90000" x2="74215" y2="90000"/>
                        <a14:foregroundMark x1="76009" y1="88298" x2="76009" y2="88298"/>
                        <a14:foregroundMark x1="75561" y1="89574" x2="75561" y2="89574"/>
                        <a14:foregroundMark x1="35650" y1="73830" x2="35650" y2="73830"/>
                        <a14:foregroundMark x1="40583" y1="14894" x2="40583" y2="14894"/>
                        <a14:foregroundMark x1="52466" y1="72340" x2="52466" y2="72340"/>
                        <a14:foregroundMark x1="52466" y1="70000" x2="48655" y2="71064"/>
                        <a14:backgroundMark x1="60987" y1="76383" x2="60987" y2="76383"/>
                        <a14:backgroundMark x1="59865" y1="75106" x2="59865" y2="75106"/>
                        <a14:backgroundMark x1="62556" y1="74255" x2="62556" y2="74255"/>
                        <a14:backgroundMark x1="63004" y1="74681" x2="63004" y2="74681"/>
                      </a14:backgroundRemoval>
                    </a14:imgEffect>
                  </a14:imgLayer>
                </a14:imgProps>
              </a:ext>
            </a:extLst>
          </a:blip>
          <a:srcRect r="3271" b="30981"/>
          <a:stretch/>
        </p:blipFill>
        <p:spPr>
          <a:xfrm>
            <a:off x="-1393103" y="-457271"/>
            <a:ext cx="6997082" cy="526128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499676" y="8854550"/>
            <a:ext cx="620026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800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ДЮМ</a:t>
            </a:r>
            <a:endParaRPr lang="ru-RU" sz="1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f3f21cfc-4d3e-42b1-8a95-d7209818f9d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3827</TotalTime>
  <Words>502</Words>
  <Application>Microsoft Office PowerPoint</Application>
  <PresentationFormat>Произвольный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ОБЛОЖКИ</vt:lpstr>
      <vt:lpstr>РАЗДЕЛИТЕЛИ</vt:lpstr>
      <vt:lpstr>ДЮМ</vt:lpstr>
      <vt:lpstr>Актуальность проекта</vt:lpstr>
      <vt:lpstr>Проблема</vt:lpstr>
      <vt:lpstr>Решение</vt:lpstr>
      <vt:lpstr>Бизнес-модель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Дарья Курышова</cp:lastModifiedBy>
  <cp:revision>229</cp:revision>
  <dcterms:created xsi:type="dcterms:W3CDTF">2021-03-01T12:07:13Z</dcterms:created>
  <dcterms:modified xsi:type="dcterms:W3CDTF">2023-10-19T14:21:34Z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