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SemiBold"/>
      <p:regular r:id="rId27"/>
      <p:bold r:id="rId28"/>
      <p:italic r:id="rId29"/>
      <p:boldItalic r:id="rId30"/>
    </p:embeddedFont>
    <p:embeddedFont>
      <p:font typeface="Roboto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3" roundtripDataSignature="AMtx7mgeNlnCwMJqKqqkKC2RqHCE7Ygo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C147588-C321-4C42-AA4F-6987EAF424F8}">
  <a:tblStyle styleId="{AC147588-C321-4C42-AA4F-6987EAF424F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3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43" Type="http://customschemas.google.com/relationships/presentationmetadata" Target="metadata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SemiBold-bold.fntdata"/><Relationship Id="rId27" Type="http://schemas.openxmlformats.org/officeDocument/2006/relationships/font" Target="fonts/RalewaySemiBold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regular.fntdata"/><Relationship Id="rId30" Type="http://schemas.openxmlformats.org/officeDocument/2006/relationships/font" Target="fonts/RalewaySemiBold-boldItalic.fntdata"/><Relationship Id="rId11" Type="http://schemas.openxmlformats.org/officeDocument/2006/relationships/slide" Target="slides/slide4.xml"/><Relationship Id="rId33" Type="http://schemas.openxmlformats.org/officeDocument/2006/relationships/font" Target="fonts/Roboto-italic.fntdata"/><Relationship Id="rId10" Type="http://schemas.openxmlformats.org/officeDocument/2006/relationships/slide" Target="slides/slide3.xml"/><Relationship Id="rId32" Type="http://schemas.openxmlformats.org/officeDocument/2006/relationships/font" Target="fonts/Roboto-bold.fntdata"/><Relationship Id="rId13" Type="http://schemas.openxmlformats.org/officeDocument/2006/relationships/slide" Target="slides/slide6.xml"/><Relationship Id="rId35" Type="http://schemas.openxmlformats.org/officeDocument/2006/relationships/font" Target="fonts/HelveticaNeue-regular.fntdata"/><Relationship Id="rId12" Type="http://schemas.openxmlformats.org/officeDocument/2006/relationships/slide" Target="slides/slide5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8.xml"/><Relationship Id="rId37" Type="http://schemas.openxmlformats.org/officeDocument/2006/relationships/font" Target="fonts/HelveticaNeue-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.fntdata"/><Relationship Id="rId17" Type="http://schemas.openxmlformats.org/officeDocument/2006/relationships/slide" Target="slides/slide10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95c6556d5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95c6556d5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95c6556d5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95c6556d5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1183873" y="1257875"/>
            <a:ext cx="3348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Золотая рыбка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1067825" y="2129975"/>
            <a:ext cx="3124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i="1" lang="ru" sz="1500" u="sng">
                <a:latin typeface="Times New Roman"/>
                <a:ea typeface="Times New Roman"/>
                <a:cs typeface="Times New Roman"/>
                <a:sym typeface="Times New Roman"/>
              </a:rPr>
              <a:t>Вкусная еда, которая плавает!</a:t>
            </a:r>
            <a:endParaRPr b="1" i="1" sz="1500" u="sng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7878" y="2723756"/>
            <a:ext cx="3124379" cy="208291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"/>
          <p:cNvSpPr txBox="1"/>
          <p:nvPr/>
        </p:nvSpPr>
        <p:spPr>
          <a:xfrm>
            <a:off x="556875" y="177025"/>
            <a:ext cx="128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FoodNet </a:t>
            </a:r>
            <a:endParaRPr sz="2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256175" y="1416225"/>
            <a:ext cx="67053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accent2"/>
                </a:solidFill>
                <a:highlight>
                  <a:srgbClr val="FFFFFF"/>
                </a:highlight>
              </a:rPr>
              <a:t>Одним из региональных направлений в сфере малого рыбного бизнеса</a:t>
            </a:r>
            <a:r>
              <a:rPr lang="ru" sz="13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 является выращивание товарного карпа. Как всем известно, карпы – </a:t>
            </a:r>
            <a:r>
              <a:rPr lang="ru" sz="13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кладезь</a:t>
            </a:r>
            <a:r>
              <a:rPr lang="ru" sz="13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 витаминов и минералов, необходимых человеку для укрепления и поддержания здоровья. Наш проект </a:t>
            </a:r>
            <a:r>
              <a:rPr lang="ru" sz="13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направлен</a:t>
            </a:r>
            <a:r>
              <a:rPr lang="ru" sz="13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 на оптовую продукцию карпов, благодаря чему жители Омской области могут купить данный продукт дешевле и больше. Так же это поможет решить вопросы с ее транспортировкой, во время которой некоторая часть рыбы портится, кроме того, от частой заморозки рыба теряет свои полезные свойства. </a:t>
            </a:r>
            <a:endParaRPr sz="13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3600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631550" y="7973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8" name="Google Shape;13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4100" y="3667050"/>
            <a:ext cx="3561600" cy="135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/>
          <p:nvPr>
            <p:ph type="title"/>
          </p:nvPr>
        </p:nvSpPr>
        <p:spPr>
          <a:xfrm>
            <a:off x="530717" y="15089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3"/>
          <p:cNvSpPr txBox="1"/>
          <p:nvPr>
            <p:ph idx="1" type="body"/>
          </p:nvPr>
        </p:nvSpPr>
        <p:spPr>
          <a:xfrm>
            <a:off x="344700" y="2401372"/>
            <a:ext cx="7993200" cy="10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Char char="●"/>
            </a:pPr>
            <a:r>
              <a:rPr lang="ru" sz="1300">
                <a:solidFill>
                  <a:schemeClr val="lt2"/>
                </a:solidFill>
              </a:rPr>
              <a:t>Заводы по переработки рыбы;</a:t>
            </a:r>
            <a:endParaRPr sz="1300">
              <a:solidFill>
                <a:schemeClr val="lt2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Char char="●"/>
            </a:pPr>
            <a:r>
              <a:rPr lang="ru" sz="1300">
                <a:solidFill>
                  <a:schemeClr val="lt2"/>
                </a:solidFill>
              </a:rPr>
              <a:t>Заведения общественного питания;</a:t>
            </a:r>
            <a:endParaRPr sz="1300">
              <a:solidFill>
                <a:schemeClr val="lt2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Char char="●"/>
            </a:pPr>
            <a:r>
              <a:rPr lang="ru" sz="1300">
                <a:solidFill>
                  <a:schemeClr val="lt2"/>
                </a:solidFill>
              </a:rPr>
              <a:t>Продуктовые рынки.</a:t>
            </a:r>
            <a:endParaRPr sz="1500">
              <a:solidFill>
                <a:schemeClr val="lt2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25" y="160125"/>
            <a:ext cx="2823000" cy="174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0950" y="3282500"/>
            <a:ext cx="2603924" cy="1642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0" name="Google Shape;160;p4"/>
          <p:cNvSpPr txBox="1"/>
          <p:nvPr>
            <p:ph idx="1" type="body"/>
          </p:nvPr>
        </p:nvSpPr>
        <p:spPr>
          <a:xfrm>
            <a:off x="456825" y="2568875"/>
            <a:ext cx="7789500" cy="14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imes New Roman"/>
              <a:buChar char="●"/>
            </a:pPr>
            <a:r>
              <a:rPr lang="ru" sz="1400">
                <a:solidFill>
                  <a:schemeClr val="lt2"/>
                </a:solidFill>
              </a:rPr>
              <a:t>Отсутствие карпятников на территории Омской области.</a:t>
            </a:r>
            <a:endParaRPr sz="1400">
              <a:solidFill>
                <a:schemeClr val="lt2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imes New Roman"/>
              <a:buChar char="●"/>
            </a:pPr>
            <a:r>
              <a:rPr lang="ru" sz="1400">
                <a:solidFill>
                  <a:schemeClr val="lt2"/>
                </a:solidFill>
              </a:rPr>
              <a:t>В процессе транспортировки может быть ухудшено качество рыбы, тем самым, выход готового сырья ниже, чем ожидается.</a:t>
            </a:r>
            <a:endParaRPr sz="1400">
              <a:solidFill>
                <a:schemeClr val="lt2"/>
              </a:solidFill>
            </a:endParaRPr>
          </a:p>
          <a:p>
            <a:pPr indent="-3302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imes New Roman"/>
              <a:buChar char="●"/>
            </a:pPr>
            <a:r>
              <a:rPr lang="ru" sz="1400">
                <a:solidFill>
                  <a:schemeClr val="lt2"/>
                </a:solidFill>
              </a:rPr>
              <a:t>Высокая стоимость транспортировки продукции из других регионов. </a:t>
            </a:r>
            <a:endParaRPr sz="16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5817" y="152400"/>
            <a:ext cx="3370862" cy="2101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5" name="Google Shape;175;p5"/>
          <p:cNvSpPr txBox="1"/>
          <p:nvPr>
            <p:ph idx="1" type="body"/>
          </p:nvPr>
        </p:nvSpPr>
        <p:spPr>
          <a:xfrm>
            <a:off x="429350" y="2396625"/>
            <a:ext cx="8122800" cy="14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139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lt2"/>
                </a:solidFill>
              </a:rPr>
              <a:t>Создание </a:t>
            </a:r>
            <a:r>
              <a:rPr lang="ru">
                <a:solidFill>
                  <a:schemeClr val="lt2"/>
                </a:solidFill>
              </a:rPr>
              <a:t>карпятника на </a:t>
            </a:r>
            <a:r>
              <a:rPr lang="ru">
                <a:solidFill>
                  <a:schemeClr val="lt2"/>
                </a:solidFill>
              </a:rPr>
              <a:t>территории Омской области, где будем выращивать карпов, затем доставлять ее к рыбоперерабатывающим завода, заведений общественного питания, рынков. Это позволит минимизировать количество брака в рыбной продукции при транспортировке, сократит количество заморозок продукции,  если пользоваться продукцией из карпятников других регионов. </a:t>
            </a:r>
            <a:endParaRPr>
              <a:solidFill>
                <a:schemeClr val="lt2"/>
              </a:solidFill>
            </a:endParaRPr>
          </a:p>
          <a:p>
            <a:pPr indent="3600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3" name="Google Shape;18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4917" y="152400"/>
            <a:ext cx="3147755" cy="2091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4525" y="3412975"/>
            <a:ext cx="2897950" cy="154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"/>
          <p:cNvSpPr txBox="1"/>
          <p:nvPr>
            <p:ph type="title"/>
          </p:nvPr>
        </p:nvSpPr>
        <p:spPr>
          <a:xfrm>
            <a:off x="480382" y="33515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1" name="Google Shape;191;p6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предложение: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808047" y="2355650"/>
            <a:ext cx="70149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технологического карпятника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рыбоперерабатывающим заводам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нехватки качественной рыбной продукции на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территории Омской области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количества и качества рыбы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современных технологи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экологически чистую рыбную продукцию, произведенную в Омской области.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726475" y="1907925"/>
            <a:ext cx="7418100" cy="27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</a:rPr>
              <a:t>        Рыбоперерабатывающие заводы (СоюзКонтракт Сибирь, Лидер, МореЛэнд Регион)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Контракты с такими поставщиками (кормов): ООО ”Экстракорм” (прикормка для рыб и домашних животных) - поставка белковой подкормки, ООО ”Иноком” (корм и белковые добавки для домашних животных) - комбинированный корм, “БиоМар” (фермерское хозяйство по выращиванию бобовых) - зерна злаков и бобов.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Основные поставщики оборудования и инвентаря: ООО ”Авангард Урал Рыба” - компрессоры, лодки. ООО ”Акустическая заморозка” - аэрационная система, станция для фильтрования воды.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Главный партнер по поставке мальков: ООО ”Живая рыба” - мальки карпов.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   Доступные цены: за Карпов мы просим (от 140 до 300 руб. за 1 кг. - перечень включает в себя живых, свежих и замороженных Карпов. Также в услуги входят: чистка (чешуя), чистка + удаление внутренностей (эти услуги никто не предлагает), в городе Омске за Карпа просят от 350 руб. за 1 кг. вследствии отсутствия конкуренции подобной продукции в регионе.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7"/>
          <p:cNvSpPr txBox="1"/>
          <p:nvPr>
            <p:ph type="title"/>
          </p:nvPr>
        </p:nvSpPr>
        <p:spPr>
          <a:xfrm>
            <a:off x="456817" y="1201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6667500" y="204600"/>
            <a:ext cx="1792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FoodNet </a:t>
            </a:r>
            <a:endParaRPr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488944" y="2340288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Иные компании, занимающиеся разведением рыбы в Омской области.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2" name="Google Shape;22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3900" y="2774325"/>
            <a:ext cx="3301375" cy="215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"/>
          <p:cNvSpPr txBox="1"/>
          <p:nvPr/>
        </p:nvSpPr>
        <p:spPr>
          <a:xfrm>
            <a:off x="456819" y="2018769"/>
            <a:ext cx="6936600" cy="20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Вырастили рыбу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Выловили</a:t>
            </a:r>
            <a:b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3. Продали рыбоперерабатывающим заводам</a:t>
            </a:r>
            <a:b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4. Получили прибыль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9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10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Сформирована готовая команда, для реализацию стартапа.</a:t>
            </a:r>
            <a:endParaRPr/>
          </a:p>
        </p:txBody>
      </p:sp>
      <p:sp>
        <p:nvSpPr>
          <p:cNvPr id="243" name="Google Shape;243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95c6556d5e_0_3"/>
          <p:cNvSpPr txBox="1"/>
          <p:nvPr>
            <p:ph type="title"/>
          </p:nvPr>
        </p:nvSpPr>
        <p:spPr>
          <a:xfrm>
            <a:off x="383492" y="32555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Опрос</a:t>
            </a:r>
            <a:endParaRPr/>
          </a:p>
        </p:txBody>
      </p:sp>
      <p:sp>
        <p:nvSpPr>
          <p:cNvPr id="252" name="Google Shape;252;g295c6556d5e_0_3"/>
          <p:cNvSpPr txBox="1"/>
          <p:nvPr>
            <p:ph idx="1" type="body"/>
          </p:nvPr>
        </p:nvSpPr>
        <p:spPr>
          <a:xfrm>
            <a:off x="331125" y="1114600"/>
            <a:ext cx="8313300" cy="3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1-Как часто вы едите рыбу? Какую?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2-Довольны ли вы качеством рыбной продукции в Омской области?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3-Заинтересованы ли вы в получении экологически чистой рыбной продукции?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4-Сколько вы тратите на качественную рыбную продукцию?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5-Есть ли у вас недостаток Омега-3?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6-Придерживаетесь ли вы правильное питание?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7-Если нет то готовы ли вы начать? На что вы ориентируетесь при выборе рыбной продукции? Что делаете если вас не устраивает?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8-Готовы ли вы заменить магазинную рыбную продукцию на более дорогую но более качественную рыбу?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9-Знаете ли вы о пользе карпов?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10-Где вы ее покупаете? Как выбираете? Что готовите? Сколько денег тратите?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95c6556d5e_0_10"/>
          <p:cNvSpPr txBox="1"/>
          <p:nvPr>
            <p:ph type="title"/>
          </p:nvPr>
        </p:nvSpPr>
        <p:spPr>
          <a:xfrm>
            <a:off x="456817" y="34650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Наиболее частые ответы</a:t>
            </a:r>
            <a:endParaRPr/>
          </a:p>
        </p:txBody>
      </p:sp>
      <p:sp>
        <p:nvSpPr>
          <p:cNvPr id="258" name="Google Shape;258;g295c6556d5e_0_10"/>
          <p:cNvSpPr txBox="1"/>
          <p:nvPr>
            <p:ph idx="1" type="body"/>
          </p:nvPr>
        </p:nvSpPr>
        <p:spPr>
          <a:xfrm>
            <a:off x="331100" y="1345100"/>
            <a:ext cx="8260800" cy="32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8F00FF"/>
                </a:solidFill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1-Горбуша, минтай, кета, сельдь, Скумбрия. Раз в неделю.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2-Довольны.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3-Заинтересованы.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4-Горбуша-400, Минтай-250, Кета-415, Сельдь-230, Скумбрия-250.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5-Да-20%, нет-40%, не знаю-40%.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6-Не придерживаюсь(дорого)-50%, да-20%(для здоровья), хочу начать-30%.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7-Цена-50%, Качество-50%.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8-Да, готовы. Нет, стипендия маленькая.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9-Знаем-30%, Не знаем-70%.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10-Рынок-33%, Магазин-67%. Выбираем по свежести, на пару, жареная рыба. В месяц 1000 руб. -35%, 500 руб. - 65%.</a:t>
            </a:r>
            <a:endParaRPr sz="29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4" name="Google Shape;264;p11"/>
          <p:cNvGraphicFramePr/>
          <p:nvPr/>
        </p:nvGraphicFramePr>
        <p:xfrm>
          <a:off x="456810" y="805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{AC147588-C321-4C42-AA4F-6987EAF424F8}</a:tableStyleId>
              </a:tblPr>
              <a:tblGrid>
                <a:gridCol w="2510675"/>
                <a:gridCol w="2510675"/>
                <a:gridCol w="2510675"/>
              </a:tblGrid>
              <a:tr h="393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80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5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Коканов Никита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Малышева Екатерина 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Горошинская Мария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Карцан Алина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Подкорытова Арина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Лобарева Дарья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0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Шубина Софья 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Полторацкая Василина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Синицкая Лидия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Пацер Анна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Пашкова Анастасия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3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5" name="Google Shape;265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6" name="Google Shape;266;p11"/>
          <p:cNvSpPr txBox="1"/>
          <p:nvPr>
            <p:ph idx="1" type="body"/>
          </p:nvPr>
        </p:nvSpPr>
        <p:spPr>
          <a:xfrm>
            <a:off x="530143" y="3964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67" name="Google Shape;267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8" name="Google Shape;278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9" name="Google Shape;27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7" name="Google Shape;287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{AC147588-C321-4C42-AA4F-6987EAF424F8}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Дополнение информации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1-2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Карцан Алина Сергеевна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Уточнение информации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1-2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Полторацкая Василина Игоревна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Редактирование презентации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</a:rPr>
                        <a:t>Малышева Екатерина Александровна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8" name="Google Shape;288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4" name="Google Shape;294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Коканов Никита Сергеевич 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 .89081008101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5" name="Google Shape;295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