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7"/>
  </p:notesMasterIdLst>
  <p:sldIdLst>
    <p:sldId id="257" r:id="rId2"/>
    <p:sldId id="258" r:id="rId3"/>
    <p:sldId id="267" r:id="rId4"/>
    <p:sldId id="259" r:id="rId5"/>
    <p:sldId id="268" r:id="rId6"/>
    <p:sldId id="260" r:id="rId7"/>
    <p:sldId id="283" r:id="rId8"/>
    <p:sldId id="269" r:id="rId9"/>
    <p:sldId id="270" r:id="rId10"/>
    <p:sldId id="261" r:id="rId11"/>
    <p:sldId id="272" r:id="rId12"/>
    <p:sldId id="271" r:id="rId13"/>
    <p:sldId id="263" r:id="rId14"/>
    <p:sldId id="264" r:id="rId15"/>
    <p:sldId id="274" r:id="rId16"/>
    <p:sldId id="282" r:id="rId17"/>
    <p:sldId id="275" r:id="rId18"/>
    <p:sldId id="276" r:id="rId19"/>
    <p:sldId id="265" r:id="rId20"/>
    <p:sldId id="279" r:id="rId21"/>
    <p:sldId id="280" r:id="rId22"/>
    <p:sldId id="281" r:id="rId23"/>
    <p:sldId id="284" r:id="rId24"/>
    <p:sldId id="285" r:id="rId25"/>
    <p:sldId id="273" r:id="rId2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2F1D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9770" autoAdjust="0"/>
  </p:normalViewPr>
  <p:slideViewPr>
    <p:cSldViewPr snapToGrid="0">
      <p:cViewPr>
        <p:scale>
          <a:sx n="125" d="100"/>
          <a:sy n="125" d="100"/>
        </p:scale>
        <p:origin x="-1224" y="-318"/>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intensive22aw.notion.site/HADI-d6921191928a4d41931761a04f3ce085"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intensive22aw.notion.site/dc09fe016cf9457797acf3be04d8b264"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intensive22aw.notion.site/dc09fe016cf9457797acf3be04d8b264"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fe49c100d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fe49c100d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buNone/>
            </a:pPr>
            <a:endParaRPr lang="ru-R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fe49c100d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fe49c100d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normAutofit/>
          </a:bodyPr>
          <a:lstStyle/>
          <a:p>
            <a:pPr>
              <a:buNone/>
            </a:pPr>
            <a:endParaRPr 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normAutofit/>
          </a:bodyPr>
          <a:lstStyle/>
          <a:p>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normAutofit/>
          </a:bodyPr>
          <a:lstStyle/>
          <a:p>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normAutofit/>
          </a:bodyPr>
          <a:lstStyle/>
          <a:p>
            <a:pPr>
              <a:buNone/>
            </a:pPr>
            <a:endParaRPr lang="ru-R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fe49c100d1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fe49c100d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normAutofit/>
          </a:bodyPr>
          <a:lstStyle/>
          <a:p>
            <a:r>
              <a:rPr lang="ru-RU" dirty="0"/>
              <a:t>Лучше команду на один слайд поместить и наставников туда же</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fe49c100d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fe49c100d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fe49c100d1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fe49c100d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a:t>Поменяла информацию, так как эти шаги мы почти сделали</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2b5fc0e09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2b5fc0e09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На этом слайде опишите результаты вашего исследования. </a:t>
            </a:r>
            <a:r>
              <a:rPr lang="ru" dirty="0">
                <a:solidFill>
                  <a:schemeClr val="dk1"/>
                </a:solidFill>
              </a:rPr>
              <a:t>Визуализация на ваше усмотрение</a:t>
            </a:r>
            <a:endParaRPr dirty="0">
              <a:solidFill>
                <a:schemeClr val="dk1"/>
              </a:solidFill>
            </a:endParaRPr>
          </a:p>
          <a:p>
            <a:pPr marL="0" lvl="0" indent="0" algn="l" rtl="0">
              <a:spcBef>
                <a:spcPts val="0"/>
              </a:spcBef>
              <a:spcAft>
                <a:spcPts val="0"/>
              </a:spcAft>
              <a:buNone/>
            </a:pPr>
            <a:r>
              <a:rPr lang="ru" dirty="0"/>
              <a:t>При необходимости вы можете задействовать несколько слайдов</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ru" b="1" dirty="0"/>
              <a:t>Главное указать следующее:</a:t>
            </a:r>
            <a:endParaRPr b="1" dirty="0"/>
          </a:p>
          <a:p>
            <a:pPr marL="457200" lvl="0" indent="-298450" algn="l" rtl="0">
              <a:spcBef>
                <a:spcPts val="0"/>
              </a:spcBef>
              <a:spcAft>
                <a:spcPts val="0"/>
              </a:spcAft>
              <a:buSzPts val="1100"/>
              <a:buChar char="-"/>
            </a:pPr>
            <a:r>
              <a:rPr lang="ru" dirty="0"/>
              <a:t>как изменилось ваше представление о пользователе, проблеме, решении, его аналогах и заинтересованных сторонах</a:t>
            </a:r>
            <a:endParaRPr dirty="0"/>
          </a:p>
          <a:p>
            <a:pPr marL="914400" lvl="1" indent="-298450" algn="l" rtl="0">
              <a:spcBef>
                <a:spcPts val="0"/>
              </a:spcBef>
              <a:spcAft>
                <a:spcPts val="0"/>
              </a:spcAft>
              <a:buSzPts val="1100"/>
              <a:buChar char="-"/>
            </a:pPr>
            <a:r>
              <a:rPr lang="ru" dirty="0"/>
              <a:t>например, вначале вы думали, что пользователю нужно Х, а после беседы оказалось, что Х не так важен, и ему нужен Y</a:t>
            </a:r>
            <a:endParaRPr dirty="0"/>
          </a:p>
          <a:p>
            <a:pPr marL="914400" lvl="1" indent="-298450" algn="l" rtl="0">
              <a:spcBef>
                <a:spcPts val="0"/>
              </a:spcBef>
              <a:spcAft>
                <a:spcPts val="0"/>
              </a:spcAft>
              <a:buSzPts val="1100"/>
              <a:buChar char="-"/>
            </a:pPr>
            <a:r>
              <a:rPr lang="ru" dirty="0"/>
              <a:t>бывает, что ваше представление осталось прежним, т.к. первоначальные предположения подтвердились</a:t>
            </a:r>
            <a:endParaRPr dirty="0"/>
          </a:p>
          <a:p>
            <a:pPr marL="457200" lvl="0" indent="-298450" algn="l" rtl="0">
              <a:spcBef>
                <a:spcPts val="0"/>
              </a:spcBef>
              <a:spcAft>
                <a:spcPts val="0"/>
              </a:spcAft>
              <a:buSzPts val="1100"/>
              <a:buChar char="-"/>
            </a:pPr>
            <a:r>
              <a:rPr lang="ru" dirty="0"/>
              <a:t>за счёт чего изменились ваши представления: какие гипотезы вы проверяли (что наблюдали, кого опрашивали, какие опыты ставили…)</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ru" dirty="0"/>
              <a:t>При проведении исследования вам поможет статья</a:t>
            </a:r>
            <a:endParaRPr dirty="0"/>
          </a:p>
          <a:p>
            <a:pPr marL="0" lvl="0" indent="0" algn="l" rtl="0">
              <a:spcBef>
                <a:spcPts val="0"/>
              </a:spcBef>
              <a:spcAft>
                <a:spcPts val="0"/>
              </a:spcAft>
              <a:buNone/>
            </a:pPr>
            <a:r>
              <a:rPr lang="ru" u="sng" dirty="0">
                <a:solidFill>
                  <a:schemeClr val="hlink"/>
                </a:solidFill>
                <a:hlinkClick r:id="rId3"/>
              </a:rPr>
              <a:t>https://intensive22aw.notion.site/HADI-d6921191928a4d41931761a04f3ce085</a:t>
            </a:r>
            <a:r>
              <a:rPr lang="ru" dirty="0"/>
              <a:t> </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38ad983c0a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38ad983c0a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dirty="0">
                <a:solidFill>
                  <a:schemeClr val="dk1"/>
                </a:solidFill>
              </a:rPr>
              <a:t>На этом слайде можно написать следующее</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ru" b="1" dirty="0">
                <a:solidFill>
                  <a:schemeClr val="dk1"/>
                </a:solidFill>
              </a:rPr>
              <a:t>Актуальность проблемы / целесообразность ее решения</a:t>
            </a:r>
            <a:endParaRPr b="1" dirty="0">
              <a:solidFill>
                <a:schemeClr val="dk1"/>
              </a:solidFill>
            </a:endParaRPr>
          </a:p>
          <a:p>
            <a:pPr marL="457200" lvl="0" indent="-298450" algn="l" rtl="0">
              <a:spcBef>
                <a:spcPts val="0"/>
              </a:spcBef>
              <a:spcAft>
                <a:spcPts val="0"/>
              </a:spcAft>
              <a:buClr>
                <a:schemeClr val="dk1"/>
              </a:buClr>
              <a:buSzPts val="1100"/>
              <a:buChar char="-"/>
            </a:pPr>
            <a:r>
              <a:rPr lang="ru" dirty="0">
                <a:solidFill>
                  <a:schemeClr val="dk1"/>
                </a:solidFill>
              </a:rPr>
              <a:t>какой дополнительные издержки или ущерб несёт пользователь (тратит дополнительные деньги, время, здоровье)</a:t>
            </a:r>
            <a:endParaRPr dirty="0">
              <a:solidFill>
                <a:schemeClr val="dk1"/>
              </a:solidFill>
            </a:endParaRPr>
          </a:p>
          <a:p>
            <a:pPr marL="457200" lvl="0" indent="-298450" algn="l" rtl="0">
              <a:spcBef>
                <a:spcPts val="0"/>
              </a:spcBef>
              <a:spcAft>
                <a:spcPts val="0"/>
              </a:spcAft>
              <a:buClr>
                <a:schemeClr val="dk1"/>
              </a:buClr>
              <a:buSzPts val="1100"/>
              <a:buChar char="-"/>
            </a:pPr>
            <a:r>
              <a:rPr lang="ru" dirty="0">
                <a:solidFill>
                  <a:schemeClr val="dk1"/>
                </a:solidFill>
              </a:rPr>
              <a:t>сколько пользователь уже платит за решения проблемы (это нужно понимать, чтобы потом сравнить со стоимостью вашего решения)</a:t>
            </a:r>
            <a:endParaRPr dirty="0">
              <a:solidFill>
                <a:schemeClr val="dk1"/>
              </a:solidFill>
            </a:endParaRPr>
          </a:p>
          <a:p>
            <a:pPr marL="457200" lvl="0" indent="-298450" algn="l" rtl="0">
              <a:spcBef>
                <a:spcPts val="0"/>
              </a:spcBef>
              <a:spcAft>
                <a:spcPts val="0"/>
              </a:spcAft>
              <a:buClr>
                <a:schemeClr val="dk1"/>
              </a:buClr>
              <a:buSzPts val="1100"/>
              <a:buChar char="-"/>
            </a:pPr>
            <a:r>
              <a:rPr lang="ru" dirty="0">
                <a:solidFill>
                  <a:schemeClr val="dk1"/>
                </a:solidFill>
              </a:rPr>
              <a:t>что будет, если проблему не решать? (если ничего серьёзного не произойдет, это признак того, что проблема несущественна)</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ru" b="1" dirty="0">
                <a:solidFill>
                  <a:schemeClr val="dk1"/>
                </a:solidFill>
              </a:rPr>
              <a:t>Объём рынка</a:t>
            </a:r>
            <a:endParaRPr dirty="0">
              <a:solidFill>
                <a:schemeClr val="dk1"/>
              </a:solidFill>
            </a:endParaRPr>
          </a:p>
          <a:p>
            <a:pPr marL="457200" lvl="0" indent="-298450" algn="l" rtl="0">
              <a:spcBef>
                <a:spcPts val="0"/>
              </a:spcBef>
              <a:spcAft>
                <a:spcPts val="0"/>
              </a:spcAft>
              <a:buClr>
                <a:schemeClr val="dk1"/>
              </a:buClr>
              <a:buSzPts val="1100"/>
              <a:buChar char="-"/>
            </a:pPr>
            <a:r>
              <a:rPr lang="ru" dirty="0">
                <a:solidFill>
                  <a:schemeClr val="dk1"/>
                </a:solidFill>
              </a:rPr>
              <a:t>на какой рынок собирается выходить ваш проект? </a:t>
            </a:r>
            <a:endParaRPr dirty="0">
              <a:solidFill>
                <a:schemeClr val="dk1"/>
              </a:solidFill>
            </a:endParaRPr>
          </a:p>
          <a:p>
            <a:pPr marL="457200" lvl="0" indent="-298450" algn="l" rtl="0">
              <a:spcBef>
                <a:spcPts val="0"/>
              </a:spcBef>
              <a:spcAft>
                <a:spcPts val="0"/>
              </a:spcAft>
              <a:buClr>
                <a:schemeClr val="dk1"/>
              </a:buClr>
              <a:buSzPts val="1100"/>
              <a:buChar char="-"/>
            </a:pPr>
            <a:r>
              <a:rPr lang="ru" dirty="0">
                <a:solidFill>
                  <a:schemeClr val="dk1"/>
                </a:solidFill>
              </a:rPr>
              <a:t>какой объем у этого рынка? </a:t>
            </a:r>
            <a:endParaRPr dirty="0">
              <a:solidFill>
                <a:schemeClr val="dk1"/>
              </a:solidFill>
            </a:endParaRPr>
          </a:p>
          <a:p>
            <a:pPr marL="457200" lvl="0" indent="-298450" algn="l" rtl="0">
              <a:spcBef>
                <a:spcPts val="0"/>
              </a:spcBef>
              <a:spcAft>
                <a:spcPts val="0"/>
              </a:spcAft>
              <a:buClr>
                <a:schemeClr val="dk1"/>
              </a:buClr>
              <a:buSzPts val="1100"/>
              <a:buChar char="-"/>
            </a:pPr>
            <a:r>
              <a:rPr lang="ru" dirty="0">
                <a:solidFill>
                  <a:schemeClr val="dk1"/>
                </a:solidFill>
              </a:rPr>
              <a:t>на какую долю рынка и почему, по вашему мнению, претендует ваш проект?</a:t>
            </a:r>
            <a:endParaRPr dirty="0">
              <a:solidFill>
                <a:schemeClr val="dk1"/>
              </a:solidFill>
            </a:endParaRPr>
          </a:p>
          <a:p>
            <a:pPr marL="0" lvl="0" indent="0" algn="l" rtl="0">
              <a:spcBef>
                <a:spcPts val="0"/>
              </a:spcBef>
              <a:spcAft>
                <a:spcPts val="0"/>
              </a:spcAft>
              <a:buNone/>
            </a:pPr>
            <a:r>
              <a:rPr lang="ru" dirty="0">
                <a:solidFill>
                  <a:schemeClr val="dk1"/>
                </a:solidFill>
              </a:rPr>
              <a:t>От ёмкости рынка зависит то, сколько денег в будущем сможет заработать ваш проект, эта информация важна потенциальным инвесторам, а также является важной для создания корректной бизнес-модели проекта в будущем. </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fe49c103f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fe49c103f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На этом слайде сделайте разбор проблемной ситуации, в которой оказывается пользователь сейчас, без вашего решения</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ru" dirty="0"/>
              <a:t>Для корректного заполнения слайда вам пригодится статья</a:t>
            </a:r>
            <a:endParaRPr dirty="0"/>
          </a:p>
          <a:p>
            <a:pPr marL="0" lvl="0" indent="0" algn="l" rtl="0">
              <a:spcBef>
                <a:spcPts val="0"/>
              </a:spcBef>
              <a:spcAft>
                <a:spcPts val="0"/>
              </a:spcAft>
              <a:buNone/>
            </a:pPr>
            <a:r>
              <a:rPr lang="ru" u="sng" dirty="0">
                <a:solidFill>
                  <a:schemeClr val="hlink"/>
                </a:solidFill>
                <a:hlinkClick r:id="rId3"/>
              </a:rPr>
              <a:t>https://intensive22aw.notion.site/dc09fe016cf9457797acf3be04d8b264</a:t>
            </a:r>
            <a:r>
              <a:rPr lang="ru" dirty="0"/>
              <a:t> </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482703358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482703358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solidFill>
                  <a:schemeClr val="dk1"/>
                </a:solidFill>
              </a:rPr>
              <a:t>На этом слайде опишите сценарий, который проходит пользователь, воспользовавшийся вашим решением</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Для корректного заполнения слайда вам пригодится статья</a:t>
            </a:r>
            <a:endParaRPr>
              <a:solidFill>
                <a:schemeClr val="dk1"/>
              </a:solidFill>
            </a:endParaRPr>
          </a:p>
          <a:p>
            <a:pPr marL="0" lvl="0" indent="0" algn="l" rtl="0">
              <a:spcBef>
                <a:spcPts val="0"/>
              </a:spcBef>
              <a:spcAft>
                <a:spcPts val="0"/>
              </a:spcAft>
              <a:buNone/>
            </a:pPr>
            <a:r>
              <a:rPr lang="ru" u="sng">
                <a:solidFill>
                  <a:schemeClr val="hlink"/>
                </a:solidFill>
                <a:hlinkClick r:id="rId3"/>
              </a:rPr>
              <a:t>https://intensive22aw.notion.site/dc09fe016cf9457797acf3be04d8b264</a:t>
            </a:r>
            <a:r>
              <a:rPr lang="ru">
                <a:solidFill>
                  <a:schemeClr val="dk1"/>
                </a:solidFill>
              </a:rPr>
              <a:t> </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(это та же самая статья, на которую была ссылка под предыдущим слайдом)</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fe49c100d1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fe49c100d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ЭТОТ СЛАЙД ЗАПОЛНЯЕТСЯ СОВМЕСТНО С ЭКСПЕРТАМИ ВО ВРЕМЯ КОНСУЛЬТАЦИИ</a:t>
            </a:r>
            <a:endParaRPr dirty="0"/>
          </a:p>
          <a:p>
            <a:pPr marL="0" lvl="0" indent="0" algn="l" rtl="0">
              <a:spcBef>
                <a:spcPts val="0"/>
              </a:spcBef>
              <a:spcAft>
                <a:spcPts val="0"/>
              </a:spcAft>
              <a:buNone/>
            </a:pPr>
            <a:r>
              <a:rPr lang="ru" dirty="0"/>
              <a:t>ПОКА ОСТАВЬТЕ ЕГО ПУСТЫМ</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ru" dirty="0"/>
              <a:t>Дальше у вас этап разработки. Если у вас уже есть понимание, какие шаги вам нужно совершить в работе над проектом по результатам исследования, напишите об этом на этом слайде. Во время консультаций эксперты помогут вам уточнить задачи. </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fe49c100d1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fe49c100d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ЭТОТ СЛАЙД ЗАПОЛНЯЕТСЯ СОВМЕСТНО С ЭКСПЕРТАМИ ВО ВРЕМЯ КОНСУЛЬТАЦИИ</a:t>
            </a:r>
            <a:endParaRPr/>
          </a:p>
          <a:p>
            <a:pPr marL="0" lvl="0" indent="0" algn="l" rtl="0">
              <a:spcBef>
                <a:spcPts val="0"/>
              </a:spcBef>
              <a:spcAft>
                <a:spcPts val="0"/>
              </a:spcAft>
              <a:buNone/>
            </a:pPr>
            <a:r>
              <a:rPr lang="ru"/>
              <a:t>ПОКА ОСТАВЬТЕ ЕГО ПУСТЫМ</a:t>
            </a:r>
            <a:endParaRPr/>
          </a:p>
          <a:p>
            <a:pPr marL="0" lvl="0" indent="0" algn="l" rtl="0">
              <a:spcBef>
                <a:spcPts val="0"/>
              </a:spcBef>
              <a:spcAft>
                <a:spcPts val="0"/>
              </a:spcAft>
              <a:buNone/>
            </a:pPr>
            <a:endParaRPr/>
          </a:p>
          <a:p>
            <a:pPr marL="0" lvl="0" indent="0" algn="l" rtl="0">
              <a:spcBef>
                <a:spcPts val="0"/>
              </a:spcBef>
              <a:spcAft>
                <a:spcPts val="0"/>
              </a:spcAft>
              <a:buNone/>
            </a:pPr>
            <a:r>
              <a:rPr lang="ru"/>
              <a:t>Дальше у вас этап разработки. Если у вас уже есть понимание, какие шаги вам нужно совершить в работе над проектом по результатам исследования, напишите об этом на этом слайде. Во время консультаций эксперты помогут вам уточнить задачи.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66b70133d5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66b70133d5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13">
            <a:lum/>
          </a:blip>
          <a:srcRect/>
          <a:stretch>
            <a:fillRect t="-23000" b="-23000"/>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kpk-1.ru/statistika/statistika-slepyh-lyudej-uchet-kolichestva-poteryavshih-zrenie.html"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r>
              <a:rPr lang="ru-RU" sz="3200" b="1" dirty="0">
                <a:solidFill>
                  <a:schemeClr val="bg1">
                    <a:lumMod val="95000"/>
                  </a:schemeClr>
                </a:solidFill>
              </a:rPr>
              <a:t>Разработка концепции построения электронной трости для слабовидящих людей</a:t>
            </a:r>
            <a:endParaRPr sz="3200" dirty="0">
              <a:solidFill>
                <a:schemeClr val="bg1">
                  <a:lumMod val="95000"/>
                </a:schemeClr>
              </a:solidFill>
            </a:endParaRPr>
          </a:p>
        </p:txBody>
      </p:sp>
      <p:sp>
        <p:nvSpPr>
          <p:cNvPr id="61" name="Google Shape;61;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fontScale="85000" lnSpcReduction="10000"/>
          </a:bodyPr>
          <a:lstStyle/>
          <a:p>
            <a:pPr marL="0" lvl="0" indent="0" algn="ctr" rtl="0">
              <a:spcBef>
                <a:spcPts val="0"/>
              </a:spcBef>
              <a:spcAft>
                <a:spcPts val="0"/>
              </a:spcAft>
              <a:buNone/>
            </a:pPr>
            <a:r>
              <a:rPr lang="ru" dirty="0">
                <a:solidFill>
                  <a:schemeClr val="bg1"/>
                </a:solidFill>
              </a:rPr>
              <a:t>Институт радиотехнических систем и управления ЮФУ</a:t>
            </a:r>
            <a:endParaRPr dirty="0">
              <a:solidFill>
                <a:schemeClr val="bg1"/>
              </a:solidFill>
            </a:endParaRPr>
          </a:p>
        </p:txBody>
      </p:sp>
      <p:sp>
        <p:nvSpPr>
          <p:cNvPr id="62" name="Google Shape;62;p14"/>
          <p:cNvSpPr txBox="1">
            <a:spLocks noGrp="1"/>
          </p:cNvSpPr>
          <p:nvPr>
            <p:ph type="subTitle" idx="1"/>
          </p:nvPr>
        </p:nvSpPr>
        <p:spPr>
          <a:xfrm>
            <a:off x="311700" y="4116400"/>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a:solidFill>
                  <a:schemeClr val="bg1"/>
                </a:solidFill>
              </a:rPr>
              <a:t>Инициативная разработка</a:t>
            </a:r>
            <a:endParaRPr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3000" b="-23000"/>
          </a:stretch>
        </a:blipFill>
        <a:effectLst/>
      </p:bgPr>
    </p:bg>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25451" y="156267"/>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latin typeface="+mn-lt"/>
              </a:rPr>
              <a:t>Помощь слепым и слабовидящим людям</a:t>
            </a:r>
            <a:r>
              <a:rPr lang="ru" dirty="0"/>
              <a:t>	</a:t>
            </a:r>
            <a:endParaRPr dirty="0"/>
          </a:p>
        </p:txBody>
      </p:sp>
      <p:sp>
        <p:nvSpPr>
          <p:cNvPr id="68" name="Google Shape;68;p15"/>
          <p:cNvSpPr txBox="1">
            <a:spLocks noGrp="1"/>
          </p:cNvSpPr>
          <p:nvPr>
            <p:ph type="body" idx="1"/>
          </p:nvPr>
        </p:nvSpPr>
        <p:spPr>
          <a:xfrm>
            <a:off x="311700" y="783770"/>
            <a:ext cx="8520600" cy="4359730"/>
          </a:xfrm>
          <a:prstGeom prst="rect">
            <a:avLst/>
          </a:prstGeom>
        </p:spPr>
        <p:txBody>
          <a:bodyPr spcFirstLastPara="1" wrap="square" lIns="91425" tIns="91425" rIns="91425" bIns="91425" numCol="2" anchor="t" anchorCtr="0">
            <a:normAutofit/>
          </a:bodyPr>
          <a:lstStyle/>
          <a:p>
            <a:pPr algn="just">
              <a:buNone/>
            </a:pPr>
            <a:r>
              <a:rPr lang="ru-RU" sz="2000" b="1" dirty="0">
                <a:solidFill>
                  <a:schemeClr val="tx1">
                    <a:lumMod val="95000"/>
                    <a:lumOff val="5000"/>
                  </a:schemeClr>
                </a:solidFill>
              </a:rPr>
              <a:t>Проблема</a:t>
            </a:r>
            <a:r>
              <a:rPr lang="en-US" sz="2000" b="1" dirty="0">
                <a:solidFill>
                  <a:schemeClr val="tx1">
                    <a:lumMod val="95000"/>
                    <a:lumOff val="5000"/>
                  </a:schemeClr>
                </a:solidFill>
              </a:rPr>
              <a:t>:</a:t>
            </a:r>
            <a:r>
              <a:rPr lang="en-US" sz="1600" dirty="0">
                <a:solidFill>
                  <a:schemeClr val="tx1">
                    <a:lumMod val="95000"/>
                    <a:lumOff val="5000"/>
                  </a:schemeClr>
                </a:solidFill>
              </a:rPr>
              <a:t> </a:t>
            </a:r>
            <a:endParaRPr lang="ru-RU" sz="1600" dirty="0">
              <a:solidFill>
                <a:schemeClr val="tx1">
                  <a:lumMod val="95000"/>
                  <a:lumOff val="5000"/>
                </a:schemeClr>
              </a:solidFill>
            </a:endParaRPr>
          </a:p>
          <a:p>
            <a:pPr indent="0" algn="just">
              <a:buNone/>
            </a:pPr>
            <a:r>
              <a:rPr lang="ru-RU" sz="1400" dirty="0">
                <a:solidFill>
                  <a:schemeClr val="tx1">
                    <a:lumMod val="95000"/>
                    <a:lumOff val="5000"/>
                  </a:schemeClr>
                </a:solidFill>
              </a:rPr>
              <a:t>У человека с потерей зрения не всегда есть возможность воспользоваться услугой</a:t>
            </a:r>
            <a:r>
              <a:rPr lang="en-US" sz="1400" dirty="0">
                <a:solidFill>
                  <a:schemeClr val="tx1">
                    <a:lumMod val="95000"/>
                    <a:lumOff val="5000"/>
                  </a:schemeClr>
                </a:solidFill>
              </a:rPr>
              <a:t> </a:t>
            </a:r>
            <a:r>
              <a:rPr lang="ru-RU" sz="1400" dirty="0">
                <a:solidFill>
                  <a:schemeClr val="tx1">
                    <a:lumMod val="95000"/>
                    <a:lumOff val="5000"/>
                  </a:schemeClr>
                </a:solidFill>
              </a:rPr>
              <a:t>сопровождающего, очень часто для перемещения в окружающей среде приходится рассчитывать только на свои силы. Ценную помощь слепому человеку оказывает специально обученная собака проводник, а специальная белая трость служит незаменимым средством ориентации и навигации для слепого человека.</a:t>
            </a:r>
            <a:endParaRPr lang="en-US" sz="1600" dirty="0">
              <a:solidFill>
                <a:schemeClr val="tx1">
                  <a:lumMod val="95000"/>
                  <a:lumOff val="5000"/>
                </a:schemeClr>
              </a:solidFill>
            </a:endParaRPr>
          </a:p>
          <a:p>
            <a:pPr marL="0" lvl="0" indent="0" algn="l" rtl="0">
              <a:spcBef>
                <a:spcPts val="0"/>
              </a:spcBef>
              <a:spcAft>
                <a:spcPts val="1200"/>
              </a:spcAft>
              <a:buNone/>
            </a:pPr>
            <a:endParaRPr sz="1600" dirty="0"/>
          </a:p>
        </p:txBody>
      </p:sp>
      <p:pic>
        <p:nvPicPr>
          <p:cNvPr id="4" name="Рисунок 3" descr="616d744118a012a27534a6a786508e88_ce_1600x840x0x0_cropped_1200x628.jpg"/>
          <p:cNvPicPr>
            <a:picLocks noChangeAspect="1"/>
          </p:cNvPicPr>
          <p:nvPr/>
        </p:nvPicPr>
        <p:blipFill>
          <a:blip r:embed="rId4"/>
          <a:stretch>
            <a:fillRect/>
          </a:stretch>
        </p:blipFill>
        <p:spPr>
          <a:xfrm>
            <a:off x="4809848" y="3015129"/>
            <a:ext cx="3799488" cy="1988399"/>
          </a:xfrm>
          <a:prstGeom prst="rect">
            <a:avLst/>
          </a:prstGeom>
        </p:spPr>
      </p:pic>
      <p:pic>
        <p:nvPicPr>
          <p:cNvPr id="5" name="Рисунок 4" descr="original.jpg"/>
          <p:cNvPicPr>
            <a:picLocks noChangeAspect="1"/>
          </p:cNvPicPr>
          <p:nvPr/>
        </p:nvPicPr>
        <p:blipFill>
          <a:blip r:embed="rId5"/>
          <a:stretch>
            <a:fillRect/>
          </a:stretch>
        </p:blipFill>
        <p:spPr>
          <a:xfrm>
            <a:off x="4819507" y="821987"/>
            <a:ext cx="3760728" cy="215582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1699" y="177011"/>
            <a:ext cx="8520600" cy="572700"/>
          </a:xfrm>
        </p:spPr>
        <p:txBody>
          <a:bodyPr>
            <a:normAutofit fontScale="90000"/>
          </a:bodyPr>
          <a:lstStyle/>
          <a:p>
            <a:r>
              <a:rPr lang="ru-RU" dirty="0"/>
              <a:t>Решение</a:t>
            </a:r>
          </a:p>
        </p:txBody>
      </p:sp>
      <p:sp>
        <p:nvSpPr>
          <p:cNvPr id="3" name="Текст 2"/>
          <p:cNvSpPr>
            <a:spLocks noGrp="1"/>
          </p:cNvSpPr>
          <p:nvPr>
            <p:ph type="body" idx="1"/>
          </p:nvPr>
        </p:nvSpPr>
        <p:spPr>
          <a:xfrm>
            <a:off x="102476" y="662149"/>
            <a:ext cx="8706175" cy="4355225"/>
          </a:xfrm>
        </p:spPr>
        <p:txBody>
          <a:bodyPr numCol="2" anchor="t">
            <a:normAutofit/>
          </a:bodyPr>
          <a:lstStyle/>
          <a:p>
            <a:pPr indent="0" algn="just">
              <a:buNone/>
            </a:pPr>
            <a:r>
              <a:rPr lang="ru-RU" sz="1400" dirty="0">
                <a:solidFill>
                  <a:schemeClr val="tx1">
                    <a:lumMod val="95000"/>
                    <a:lumOff val="5000"/>
                  </a:schemeClr>
                </a:solidFill>
              </a:rPr>
              <a:t>Во время движения человек должен определить какие объекты, как именно располагаются на его пути каковы расстояния до них, в чем может состоять потенциально опасность и как построить безопасный маршрут. При движении по знакомому маршруту слепой человек может использовать накопленную ранее информацию, но оказавшись в незнакомой обстановке сталкивается с затруднениями в определении того, что и как расположено на его пути, куда следует двигаться и в чем может быть потенциальная угроза. Проектируемое устройство поможет расширить функционал обычной трости и с помощью тактильных вибраций оповестить</a:t>
            </a:r>
          </a:p>
          <a:p>
            <a:pPr indent="0" algn="just">
              <a:buNone/>
            </a:pPr>
            <a:r>
              <a:rPr lang="ru-RU" sz="1400" dirty="0">
                <a:solidFill>
                  <a:schemeClr val="tx1">
                    <a:lumMod val="95000"/>
                    <a:lumOff val="5000"/>
                  </a:schemeClr>
                </a:solidFill>
              </a:rPr>
              <a:t>человека о приближении к препятствию. </a:t>
            </a:r>
          </a:p>
        </p:txBody>
      </p:sp>
      <p:pic>
        <p:nvPicPr>
          <p:cNvPr id="5" name="Рисунок 4" descr="hrX-9iMMvD8.jpg"/>
          <p:cNvPicPr>
            <a:picLocks noChangeAspect="1"/>
          </p:cNvPicPr>
          <p:nvPr/>
        </p:nvPicPr>
        <p:blipFill>
          <a:blip r:embed="rId3"/>
          <a:stretch>
            <a:fillRect/>
          </a:stretch>
        </p:blipFill>
        <p:spPr>
          <a:xfrm>
            <a:off x="5011234" y="2803062"/>
            <a:ext cx="3226249" cy="2151253"/>
          </a:xfrm>
          <a:prstGeom prst="rect">
            <a:avLst/>
          </a:prstGeom>
        </p:spPr>
      </p:pic>
      <p:pic>
        <p:nvPicPr>
          <p:cNvPr id="6" name="Рисунок 5" descr="Serov-rb_2020-10-15_006.jpg"/>
          <p:cNvPicPr>
            <a:picLocks noChangeAspect="1"/>
          </p:cNvPicPr>
          <p:nvPr/>
        </p:nvPicPr>
        <p:blipFill>
          <a:blip r:embed="rId4"/>
          <a:stretch>
            <a:fillRect/>
          </a:stretch>
        </p:blipFill>
        <p:spPr>
          <a:xfrm>
            <a:off x="4832131" y="162192"/>
            <a:ext cx="3480030" cy="260465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192776"/>
            <a:ext cx="8520600" cy="693819"/>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sz="2000" b="1" dirty="0"/>
              <a:t>Разработка концепции устройства для обнаружения препятствий </a:t>
            </a:r>
            <a:r>
              <a:rPr lang="ru" dirty="0"/>
              <a:t/>
            </a:r>
            <a:br>
              <a:rPr lang="ru" dirty="0"/>
            </a:br>
            <a:endParaRPr dirty="0"/>
          </a:p>
        </p:txBody>
      </p:sp>
      <p:sp>
        <p:nvSpPr>
          <p:cNvPr id="74" name="Google Shape;74;p16"/>
          <p:cNvSpPr txBox="1">
            <a:spLocks noGrp="1"/>
          </p:cNvSpPr>
          <p:nvPr>
            <p:ph type="body" idx="1"/>
          </p:nvPr>
        </p:nvSpPr>
        <p:spPr>
          <a:xfrm>
            <a:off x="311700" y="740979"/>
            <a:ext cx="8520600" cy="4280338"/>
          </a:xfrm>
          <a:prstGeom prst="rect">
            <a:avLst/>
          </a:prstGeom>
        </p:spPr>
        <p:txBody>
          <a:bodyPr spcFirstLastPara="1" wrap="square" lIns="91425" tIns="91425" rIns="91425" bIns="91425" numCol="2" anchor="t" anchorCtr="0">
            <a:normAutofit/>
          </a:bodyPr>
          <a:lstStyle/>
          <a:p>
            <a:pPr marL="0" lvl="0" indent="0" algn="l" rtl="0">
              <a:spcBef>
                <a:spcPts val="0"/>
              </a:spcBef>
              <a:spcAft>
                <a:spcPts val="1200"/>
              </a:spcAft>
              <a:buNone/>
            </a:pPr>
            <a:r>
              <a:rPr lang="ru-RU" dirty="0">
                <a:solidFill>
                  <a:schemeClr val="tx1">
                    <a:lumMod val="95000"/>
                    <a:lumOff val="5000"/>
                  </a:schemeClr>
                </a:solidFill>
              </a:rPr>
              <a:t>Первый вариант</a:t>
            </a:r>
            <a:r>
              <a:rPr lang="en-US" dirty="0">
                <a:solidFill>
                  <a:schemeClr val="tx1">
                    <a:lumMod val="95000"/>
                    <a:lumOff val="5000"/>
                  </a:schemeClr>
                </a:solidFill>
              </a:rPr>
              <a:t>:</a:t>
            </a:r>
            <a:r>
              <a:rPr lang="ru-RU" dirty="0">
                <a:solidFill>
                  <a:schemeClr val="tx1">
                    <a:lumMod val="95000"/>
                    <a:lumOff val="5000"/>
                  </a:schemeClr>
                </a:solidFill>
              </a:rPr>
              <a:t> насадка на трость для слепых. Позволяет определить и предупредить человека о возможном препятствии посредством вибрации. Данное устройство оснащено ультразвуковыми датчиками позволяющими постоянно контролировать ситуацию на расстоянии до 2-х метров и дает возможность обнаруживать препятствия находящиеся над уровнем земли от 0,5 до 2-х метров.</a:t>
            </a:r>
          </a:p>
          <a:p>
            <a:pPr marL="0" lvl="0" indent="0" algn="l" rtl="0">
              <a:spcBef>
                <a:spcPts val="0"/>
              </a:spcBef>
              <a:spcAft>
                <a:spcPts val="1200"/>
              </a:spcAft>
              <a:buNone/>
            </a:pPr>
            <a:r>
              <a:rPr lang="ru-RU" dirty="0">
                <a:solidFill>
                  <a:schemeClr val="tx1">
                    <a:lumMod val="95000"/>
                    <a:lumOff val="5000"/>
                  </a:schemeClr>
                </a:solidFill>
              </a:rPr>
              <a:t> </a:t>
            </a:r>
          </a:p>
        </p:txBody>
      </p:sp>
      <p:pic>
        <p:nvPicPr>
          <p:cNvPr id="4" name="Рисунок 3" descr="загруженное.jpg"/>
          <p:cNvPicPr>
            <a:picLocks noChangeAspect="1"/>
          </p:cNvPicPr>
          <p:nvPr/>
        </p:nvPicPr>
        <p:blipFill>
          <a:blip r:embed="rId3"/>
          <a:stretch>
            <a:fillRect/>
          </a:stretch>
        </p:blipFill>
        <p:spPr>
          <a:xfrm>
            <a:off x="4834922" y="928686"/>
            <a:ext cx="3811336" cy="305210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311700" y="323193"/>
            <a:ext cx="8520600" cy="4245682"/>
          </a:xfrm>
        </p:spPr>
        <p:txBody>
          <a:bodyPr numCol="2"/>
          <a:lstStyle/>
          <a:p>
            <a:pPr indent="0" algn="just">
              <a:buNone/>
            </a:pPr>
            <a:r>
              <a:rPr lang="ru-RU" dirty="0">
                <a:solidFill>
                  <a:schemeClr val="tx1"/>
                </a:solidFill>
              </a:rPr>
              <a:t>Второй вариант: носимое устройство как отдельный элемент, можно разместить на </a:t>
            </a:r>
            <a:r>
              <a:rPr lang="ru-RU" dirty="0" err="1">
                <a:solidFill>
                  <a:schemeClr val="tx1"/>
                </a:solidFill>
              </a:rPr>
              <a:t>запясть</a:t>
            </a:r>
            <a:r>
              <a:rPr lang="ru-RU" dirty="0">
                <a:solidFill>
                  <a:schemeClr val="tx1"/>
                </a:solidFill>
              </a:rPr>
              <a:t>, на голове или держа в руке. Имеет схожий функционал, с отличиями в конструкции и способах оповещения.</a:t>
            </a:r>
          </a:p>
        </p:txBody>
      </p:sp>
      <p:pic>
        <p:nvPicPr>
          <p:cNvPr id="9" name="Рисунок 8" descr="12.jpg"/>
          <p:cNvPicPr>
            <a:picLocks noChangeAspect="1"/>
          </p:cNvPicPr>
          <p:nvPr/>
        </p:nvPicPr>
        <p:blipFill>
          <a:blip r:embed="rId3"/>
          <a:stretch>
            <a:fillRect/>
          </a:stretch>
        </p:blipFill>
        <p:spPr>
          <a:xfrm>
            <a:off x="4847897" y="169154"/>
            <a:ext cx="3736427" cy="2488755"/>
          </a:xfrm>
          <a:prstGeom prst="rect">
            <a:avLst/>
          </a:prstGeom>
        </p:spPr>
      </p:pic>
      <p:pic>
        <p:nvPicPr>
          <p:cNvPr id="10" name="Рисунок 9" descr="maxresdefault.jpg"/>
          <p:cNvPicPr>
            <a:picLocks noChangeAspect="1"/>
          </p:cNvPicPr>
          <p:nvPr/>
        </p:nvPicPr>
        <p:blipFill>
          <a:blip r:embed="rId4"/>
          <a:stretch>
            <a:fillRect/>
          </a:stretch>
        </p:blipFill>
        <p:spPr>
          <a:xfrm>
            <a:off x="4832131" y="2719060"/>
            <a:ext cx="4004440" cy="225249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256520" y="240074"/>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RU" dirty="0"/>
              <a:t>Возможные аналоги	</a:t>
            </a:r>
            <a:endParaRPr dirty="0"/>
          </a:p>
        </p:txBody>
      </p:sp>
      <p:sp>
        <p:nvSpPr>
          <p:cNvPr id="80" name="Google Shape;80;p17"/>
          <p:cNvSpPr txBox="1">
            <a:spLocks noGrp="1"/>
          </p:cNvSpPr>
          <p:nvPr>
            <p:ph type="body" idx="1"/>
          </p:nvPr>
        </p:nvSpPr>
        <p:spPr>
          <a:xfrm>
            <a:off x="327466" y="860813"/>
            <a:ext cx="8520600" cy="3416400"/>
          </a:xfrm>
          <a:prstGeom prst="rect">
            <a:avLst/>
          </a:prstGeom>
        </p:spPr>
        <p:txBody>
          <a:bodyPr spcFirstLastPara="1" wrap="square" lIns="91425" tIns="91425" rIns="91425" bIns="91425" numCol="2" anchor="t" anchorCtr="0">
            <a:normAutofit/>
          </a:bodyPr>
          <a:lstStyle/>
          <a:p>
            <a:pPr marL="0" lvl="0" indent="0" algn="l" rtl="0">
              <a:spcBef>
                <a:spcPts val="0"/>
              </a:spcBef>
              <a:spcAft>
                <a:spcPts val="1200"/>
              </a:spcAft>
              <a:buNone/>
            </a:pPr>
            <a:r>
              <a:rPr lang="ru-RU" b="1" dirty="0">
                <a:solidFill>
                  <a:schemeClr val="tx1"/>
                </a:solidFill>
              </a:rPr>
              <a:t>Полные аналоги</a:t>
            </a:r>
            <a:r>
              <a:rPr lang="en-US" dirty="0">
                <a:solidFill>
                  <a:schemeClr val="tx1"/>
                </a:solidFill>
              </a:rPr>
              <a:t>:</a:t>
            </a:r>
            <a:r>
              <a:rPr lang="ru-RU" dirty="0">
                <a:solidFill>
                  <a:schemeClr val="tx1"/>
                </a:solidFill>
              </a:rPr>
              <a:t> </a:t>
            </a:r>
            <a:r>
              <a:rPr lang="ru-RU" sz="1400" dirty="0" smtClean="0">
                <a:solidFill>
                  <a:schemeClr val="tx1"/>
                </a:solidFill>
              </a:rPr>
              <a:t>В</a:t>
            </a:r>
            <a:r>
              <a:rPr lang="ru-RU" dirty="0" smtClean="0">
                <a:solidFill>
                  <a:schemeClr val="tx1"/>
                </a:solidFill>
              </a:rPr>
              <a:t> </a:t>
            </a:r>
            <a:r>
              <a:rPr lang="ru-RU" sz="1400" dirty="0" smtClean="0">
                <a:solidFill>
                  <a:schemeClr val="tx1"/>
                </a:solidFill>
              </a:rPr>
              <a:t>Екатеринбургском ВУЗе </a:t>
            </a:r>
            <a:r>
              <a:rPr lang="ru-RU" sz="1400" dirty="0">
                <a:solidFill>
                  <a:schemeClr val="tx1"/>
                </a:solidFill>
              </a:rPr>
              <a:t>инженеры разработали схожую по функционалу и характеристикам насадку на трость. </a:t>
            </a:r>
            <a:r>
              <a:rPr lang="ru-RU" sz="1400" dirty="0" smtClean="0">
                <a:solidFill>
                  <a:schemeClr val="tx1"/>
                </a:solidFill>
              </a:rPr>
              <a:t>Достоинства: малый вес, возможность работать батарейках типа ААА, Недостатки: оповещения с помощью звука, что сильно ухудшает ориентацию в пространстве, невозможность приобрести (проект не развивается) </a:t>
            </a:r>
            <a:endParaRPr lang="ru-RU" sz="1400" dirty="0">
              <a:solidFill>
                <a:schemeClr val="tx1"/>
              </a:solidFill>
              <a:highlight>
                <a:srgbClr val="FFFF00"/>
              </a:highlight>
            </a:endParaRPr>
          </a:p>
          <a:p>
            <a:pPr marL="0" lvl="0" indent="0" algn="l" rtl="0">
              <a:spcBef>
                <a:spcPts val="0"/>
              </a:spcBef>
              <a:spcAft>
                <a:spcPts val="1200"/>
              </a:spcAft>
              <a:buNone/>
            </a:pPr>
            <a:endParaRPr dirty="0">
              <a:solidFill>
                <a:schemeClr val="tx1"/>
              </a:solidFill>
            </a:endParaRPr>
          </a:p>
        </p:txBody>
      </p:sp>
      <p:pic>
        <p:nvPicPr>
          <p:cNvPr id="4" name="Рисунок 3" descr="222.jpg"/>
          <p:cNvPicPr>
            <a:picLocks noChangeAspect="1"/>
          </p:cNvPicPr>
          <p:nvPr/>
        </p:nvPicPr>
        <p:blipFill>
          <a:blip r:embed="rId3"/>
          <a:stretch>
            <a:fillRect/>
          </a:stretch>
        </p:blipFill>
        <p:spPr>
          <a:xfrm>
            <a:off x="4437994" y="876956"/>
            <a:ext cx="4252748" cy="283516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311700" y="204952"/>
            <a:ext cx="8520600" cy="4363923"/>
          </a:xfrm>
        </p:spPr>
        <p:txBody>
          <a:bodyPr numCol="2">
            <a:normAutofit/>
          </a:bodyPr>
          <a:lstStyle/>
          <a:p>
            <a:r>
              <a:rPr lang="en-US" sz="1400" dirty="0" smtClean="0">
                <a:solidFill>
                  <a:schemeClr val="tx1">
                    <a:lumMod val="95000"/>
                    <a:lumOff val="5000"/>
                  </a:schemeClr>
                </a:solidFill>
              </a:rPr>
              <a:t>Ray – </a:t>
            </a:r>
            <a:r>
              <a:rPr lang="ru-RU" sz="1400" dirty="0" smtClean="0">
                <a:solidFill>
                  <a:schemeClr val="tx1">
                    <a:lumMod val="95000"/>
                    <a:lumOff val="5000"/>
                  </a:schemeClr>
                </a:solidFill>
              </a:rPr>
              <a:t>это маленькая система ориентирования, основанная на ультразвуковой технологии. Этот чувствительный прибор является дополнением к белой трости и помогает пользователю при помощи ультразвуковых датчиков заранее заметить предметы и препятствия. </a:t>
            </a:r>
          </a:p>
          <a:p>
            <a:r>
              <a:rPr lang="ru-RU" sz="1400" dirty="0" smtClean="0">
                <a:solidFill>
                  <a:schemeClr val="tx1">
                    <a:lumMod val="95000"/>
                    <a:lumOff val="5000"/>
                  </a:schemeClr>
                </a:solidFill>
              </a:rPr>
              <a:t>Недостатки: Используется отдельно от трости, занятость обеих рук или необходимость выбирать чем пользоваться. Высокая стоимость 30 000 р.</a:t>
            </a:r>
          </a:p>
          <a:p>
            <a:r>
              <a:rPr lang="ru-RU" sz="1400" dirty="0" smtClean="0">
                <a:solidFill>
                  <a:schemeClr val="tx1">
                    <a:lumMod val="95000"/>
                    <a:lumOff val="5000"/>
                  </a:schemeClr>
                </a:solidFill>
              </a:rPr>
              <a:t>Достоинства: Небольшой вес и размер, возможность выбора оповещения звук или вибрация.</a:t>
            </a:r>
          </a:p>
        </p:txBody>
      </p:sp>
      <p:pic>
        <p:nvPicPr>
          <p:cNvPr id="5" name="Рисунок 4" descr="5881.970.jpg"/>
          <p:cNvPicPr>
            <a:picLocks noChangeAspect="1"/>
          </p:cNvPicPr>
          <p:nvPr/>
        </p:nvPicPr>
        <p:blipFill>
          <a:blip r:embed="rId3"/>
          <a:stretch>
            <a:fillRect/>
          </a:stretch>
        </p:blipFill>
        <p:spPr>
          <a:xfrm>
            <a:off x="4757629" y="321844"/>
            <a:ext cx="4082143" cy="306160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311700" y="204952"/>
            <a:ext cx="8520600" cy="4363923"/>
          </a:xfrm>
        </p:spPr>
        <p:txBody>
          <a:bodyPr numCol="2">
            <a:normAutofit/>
          </a:bodyPr>
          <a:lstStyle/>
          <a:p>
            <a:pPr indent="0">
              <a:buNone/>
            </a:pPr>
            <a:r>
              <a:rPr lang="ru-RU" sz="1400" dirty="0">
                <a:solidFill>
                  <a:schemeClr val="tx1"/>
                </a:solidFill>
              </a:rPr>
              <a:t>Лондонский </a:t>
            </a:r>
            <a:r>
              <a:rPr lang="ru-RU" sz="1400" dirty="0" err="1">
                <a:solidFill>
                  <a:schemeClr val="tx1"/>
                </a:solidFill>
              </a:rPr>
              <a:t>стартап</a:t>
            </a:r>
            <a:r>
              <a:rPr lang="ru-RU" sz="1400" dirty="0">
                <a:solidFill>
                  <a:schemeClr val="tx1"/>
                </a:solidFill>
              </a:rPr>
              <a:t> с турецкими корнями </a:t>
            </a:r>
            <a:r>
              <a:rPr lang="en-US" sz="1400" dirty="0" err="1">
                <a:solidFill>
                  <a:schemeClr val="tx1"/>
                </a:solidFill>
              </a:rPr>
              <a:t>WeWalk</a:t>
            </a:r>
            <a:r>
              <a:rPr lang="en-US" sz="1400" dirty="0">
                <a:solidFill>
                  <a:schemeClr val="tx1"/>
                </a:solidFill>
              </a:rPr>
              <a:t> </a:t>
            </a:r>
            <a:r>
              <a:rPr lang="ru-RU" sz="1400" dirty="0">
                <a:solidFill>
                  <a:schemeClr val="tx1"/>
                </a:solidFill>
              </a:rPr>
              <a:t>при поддержке </a:t>
            </a:r>
            <a:r>
              <a:rPr lang="en-US" sz="1400" dirty="0">
                <a:solidFill>
                  <a:schemeClr val="tx1"/>
                </a:solidFill>
              </a:rPr>
              <a:t>Microsoft </a:t>
            </a:r>
            <a:r>
              <a:rPr lang="ru-RU" sz="1400" dirty="0" err="1">
                <a:solidFill>
                  <a:schemeClr val="tx1"/>
                </a:solidFill>
              </a:rPr>
              <a:t>предлагаетс</a:t>
            </a:r>
            <a:r>
              <a:rPr lang="ru-RU" sz="1400" dirty="0">
                <a:solidFill>
                  <a:schemeClr val="tx1"/>
                </a:solidFill>
              </a:rPr>
              <a:t> свою «умную»  трость за 599 </a:t>
            </a:r>
            <a:r>
              <a:rPr lang="ru-RU" sz="1400" dirty="0" smtClean="0">
                <a:solidFill>
                  <a:schemeClr val="tx1"/>
                </a:solidFill>
              </a:rPr>
              <a:t>долларов. Эргономичный дизайн, управление навигатором в смартфоне, </a:t>
            </a:r>
            <a:r>
              <a:rPr lang="ru-RU" sz="1400" dirty="0" err="1" smtClean="0">
                <a:solidFill>
                  <a:schemeClr val="tx1"/>
                </a:solidFill>
              </a:rPr>
              <a:t>виброотклик</a:t>
            </a:r>
            <a:r>
              <a:rPr lang="ru-RU" sz="1400" dirty="0" smtClean="0">
                <a:solidFill>
                  <a:schemeClr val="tx1"/>
                </a:solidFill>
              </a:rPr>
              <a:t>, встроенный аккумулятор, встроенный </a:t>
            </a:r>
            <a:r>
              <a:rPr lang="en-US" sz="1400" dirty="0" err="1" smtClean="0">
                <a:solidFill>
                  <a:schemeClr val="tx1"/>
                </a:solidFill>
              </a:rPr>
              <a:t>gps</a:t>
            </a:r>
            <a:r>
              <a:rPr lang="en-US" sz="1400" dirty="0" smtClean="0">
                <a:solidFill>
                  <a:schemeClr val="tx1"/>
                </a:solidFill>
              </a:rPr>
              <a:t> </a:t>
            </a:r>
            <a:r>
              <a:rPr lang="ru-RU" sz="1400" dirty="0" smtClean="0">
                <a:solidFill>
                  <a:schemeClr val="tx1"/>
                </a:solidFill>
              </a:rPr>
              <a:t>модуль. </a:t>
            </a:r>
          </a:p>
          <a:p>
            <a:pPr indent="0">
              <a:buNone/>
            </a:pPr>
            <a:r>
              <a:rPr lang="ru-RU" sz="1400" dirty="0" smtClean="0">
                <a:solidFill>
                  <a:schemeClr val="tx1"/>
                </a:solidFill>
              </a:rPr>
              <a:t>Недостатки: высокая цена, проект в статусе «в разработке». </a:t>
            </a:r>
            <a:endParaRPr lang="ru-RU" sz="1400" dirty="0">
              <a:solidFill>
                <a:schemeClr val="tx1"/>
              </a:solidFill>
            </a:endParaRPr>
          </a:p>
        </p:txBody>
      </p:sp>
      <p:pic>
        <p:nvPicPr>
          <p:cNvPr id="4" name="Рисунок 3" descr="scale_2400.jpeg"/>
          <p:cNvPicPr>
            <a:picLocks noChangeAspect="1"/>
          </p:cNvPicPr>
          <p:nvPr/>
        </p:nvPicPr>
        <p:blipFill>
          <a:blip r:embed="rId3"/>
          <a:stretch>
            <a:fillRect/>
          </a:stretch>
        </p:blipFill>
        <p:spPr>
          <a:xfrm>
            <a:off x="4593438" y="357508"/>
            <a:ext cx="4385235" cy="352009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3817" y="216425"/>
            <a:ext cx="8520600" cy="572700"/>
          </a:xfrm>
        </p:spPr>
        <p:txBody>
          <a:bodyPr>
            <a:normAutofit fontScale="90000"/>
          </a:bodyPr>
          <a:lstStyle/>
          <a:p>
            <a:r>
              <a:rPr lang="ru-RU" dirty="0"/>
              <a:t>Частичные аналоги</a:t>
            </a:r>
          </a:p>
        </p:txBody>
      </p:sp>
      <p:sp>
        <p:nvSpPr>
          <p:cNvPr id="3" name="Текст 2"/>
          <p:cNvSpPr>
            <a:spLocks noGrp="1"/>
          </p:cNvSpPr>
          <p:nvPr>
            <p:ph type="body" idx="1"/>
          </p:nvPr>
        </p:nvSpPr>
        <p:spPr>
          <a:xfrm>
            <a:off x="311700" y="874986"/>
            <a:ext cx="8520600" cy="4004442"/>
          </a:xfrm>
        </p:spPr>
        <p:txBody>
          <a:bodyPr numCol="2">
            <a:normAutofit/>
          </a:bodyPr>
          <a:lstStyle/>
          <a:p>
            <a:pPr indent="0">
              <a:buNone/>
            </a:pPr>
            <a:r>
              <a:rPr lang="ru-RU" sz="1200" dirty="0">
                <a:solidFill>
                  <a:schemeClr val="tx1"/>
                </a:solidFill>
              </a:rPr>
              <a:t>Устройство помощи слепым людям «Робин» разработанное компанией «</a:t>
            </a:r>
            <a:r>
              <a:rPr lang="ru-RU" sz="1200" dirty="0" err="1">
                <a:solidFill>
                  <a:schemeClr val="tx1"/>
                </a:solidFill>
              </a:rPr>
              <a:t>Сенсортех</a:t>
            </a:r>
            <a:r>
              <a:rPr lang="ru-RU" sz="1200" dirty="0">
                <a:solidFill>
                  <a:schemeClr val="tx1"/>
                </a:solidFill>
              </a:rPr>
              <a:t>» Россия, отдельное носимое в руке устройство позволяет с помощью компьютерного зрения определять предметы находящиеся перед </a:t>
            </a:r>
            <a:r>
              <a:rPr lang="ru-RU" sz="1200" dirty="0" smtClean="0">
                <a:solidFill>
                  <a:schemeClr val="tx1"/>
                </a:solidFill>
              </a:rPr>
              <a:t>человеком.</a:t>
            </a:r>
          </a:p>
          <a:p>
            <a:pPr indent="0">
              <a:buNone/>
            </a:pPr>
            <a:r>
              <a:rPr lang="ru-RU" sz="1200" b="1" dirty="0" smtClean="0">
                <a:solidFill>
                  <a:schemeClr val="tx1"/>
                </a:solidFill>
              </a:rPr>
              <a:t>Достоинства</a:t>
            </a:r>
            <a:r>
              <a:rPr lang="en-US" sz="1200" dirty="0" smtClean="0">
                <a:solidFill>
                  <a:schemeClr val="tx1"/>
                </a:solidFill>
              </a:rPr>
              <a:t>: </a:t>
            </a:r>
            <a:r>
              <a:rPr lang="ru-RU" sz="1200" dirty="0" smtClean="0">
                <a:solidFill>
                  <a:schemeClr val="tx1"/>
                </a:solidFill>
              </a:rPr>
              <a:t>Позволяет различать предметы, знаки, текст, </a:t>
            </a:r>
            <a:r>
              <a:rPr lang="ru-RU" sz="1200" dirty="0">
                <a:solidFill>
                  <a:schemeClr val="tx1"/>
                </a:solidFill>
              </a:rPr>
              <a:t>произносить названия голосом, узнавать </a:t>
            </a:r>
            <a:r>
              <a:rPr lang="ru-RU" sz="1200" dirty="0" smtClean="0">
                <a:solidFill>
                  <a:schemeClr val="tx1"/>
                </a:solidFill>
              </a:rPr>
              <a:t>лица добавленные в базу данных.</a:t>
            </a:r>
          </a:p>
          <a:p>
            <a:pPr indent="0">
              <a:buNone/>
            </a:pPr>
            <a:r>
              <a:rPr lang="ru-RU" sz="1200" b="1" dirty="0" smtClean="0">
                <a:solidFill>
                  <a:schemeClr val="tx1"/>
                </a:solidFill>
              </a:rPr>
              <a:t>Недостатки</a:t>
            </a:r>
            <a:r>
              <a:rPr lang="en-US" sz="1200" dirty="0" smtClean="0">
                <a:solidFill>
                  <a:schemeClr val="tx1"/>
                </a:solidFill>
              </a:rPr>
              <a:t>: </a:t>
            </a:r>
            <a:r>
              <a:rPr lang="ru-RU" sz="1200" dirty="0" smtClean="0">
                <a:solidFill>
                  <a:schemeClr val="tx1"/>
                </a:solidFill>
              </a:rPr>
              <a:t>низкая скорость обработки объектов, ошибочное определение предметов, потребность в качественном освещении, высокая стоимость 170 000р.</a:t>
            </a:r>
            <a:endParaRPr lang="ru-RU" sz="1200" dirty="0">
              <a:solidFill>
                <a:schemeClr val="tx1"/>
              </a:solidFill>
            </a:endParaRPr>
          </a:p>
        </p:txBody>
      </p:sp>
      <p:pic>
        <p:nvPicPr>
          <p:cNvPr id="4" name="Рисунок 3" descr="03.jpg"/>
          <p:cNvPicPr>
            <a:picLocks noChangeAspect="1"/>
          </p:cNvPicPr>
          <p:nvPr/>
        </p:nvPicPr>
        <p:blipFill>
          <a:blip r:embed="rId3"/>
          <a:stretch>
            <a:fillRect/>
          </a:stretch>
        </p:blipFill>
        <p:spPr>
          <a:xfrm>
            <a:off x="4490140" y="1111917"/>
            <a:ext cx="4571357" cy="304757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115016"/>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Наша команда</a:t>
            </a:r>
            <a:endParaRPr dirty="0"/>
          </a:p>
        </p:txBody>
      </p:sp>
      <p:sp>
        <p:nvSpPr>
          <p:cNvPr id="86" name="Google Shape;86;p18"/>
          <p:cNvSpPr txBox="1">
            <a:spLocks noGrp="1"/>
          </p:cNvSpPr>
          <p:nvPr>
            <p:ph type="body" idx="1"/>
          </p:nvPr>
        </p:nvSpPr>
        <p:spPr>
          <a:xfrm>
            <a:off x="311700" y="543140"/>
            <a:ext cx="8520600" cy="4025735"/>
          </a:xfrm>
          <a:prstGeom prst="rect">
            <a:avLst/>
          </a:prstGeom>
        </p:spPr>
        <p:txBody>
          <a:bodyPr spcFirstLastPara="1" wrap="square" lIns="91425" tIns="91425" rIns="91425" bIns="91425" numCol="2" anchor="t" anchorCtr="0">
            <a:normAutofit/>
          </a:bodyPr>
          <a:lstStyle/>
          <a:p>
            <a:pPr marL="0" lvl="0" indent="0" algn="l" rtl="0">
              <a:spcBef>
                <a:spcPts val="0"/>
              </a:spcBef>
              <a:spcAft>
                <a:spcPts val="1200"/>
              </a:spcAft>
              <a:buNone/>
            </a:pPr>
            <a:endParaRPr lang="ru-RU" sz="1600" dirty="0">
              <a:solidFill>
                <a:schemeClr val="tx1"/>
              </a:solidFill>
            </a:endParaRPr>
          </a:p>
          <a:p>
            <a:pPr marL="0" lvl="0" indent="0" algn="l" rtl="0">
              <a:spcBef>
                <a:spcPts val="0"/>
              </a:spcBef>
              <a:spcAft>
                <a:spcPts val="1200"/>
              </a:spcAft>
              <a:buNone/>
            </a:pPr>
            <a:r>
              <a:rPr lang="ru-RU" sz="1600" dirty="0" err="1">
                <a:solidFill>
                  <a:schemeClr val="tx1"/>
                </a:solidFill>
              </a:rPr>
              <a:t>Махова</a:t>
            </a:r>
            <a:r>
              <a:rPr lang="ru-RU" sz="1600" dirty="0">
                <a:solidFill>
                  <a:schemeClr val="tx1"/>
                </a:solidFill>
              </a:rPr>
              <a:t> Галина Алексеевна  исследователь, контакты с целевой аудиторией</a:t>
            </a:r>
          </a:p>
          <a:p>
            <a:pPr marL="0" lvl="0" indent="0" algn="l" rtl="0">
              <a:spcBef>
                <a:spcPts val="0"/>
              </a:spcBef>
              <a:spcAft>
                <a:spcPts val="1200"/>
              </a:spcAft>
              <a:buNone/>
            </a:pPr>
            <a:endParaRPr lang="ru-RU" sz="1600" dirty="0">
              <a:solidFill>
                <a:schemeClr val="tx1"/>
              </a:solidFill>
            </a:endParaRPr>
          </a:p>
          <a:p>
            <a:pPr marL="0" lvl="0" indent="0">
              <a:spcAft>
                <a:spcPts val="1200"/>
              </a:spcAft>
              <a:buNone/>
            </a:pPr>
            <a:endParaRPr lang="ru-RU" sz="1600" b="1" dirty="0">
              <a:solidFill>
                <a:schemeClr val="tx1"/>
              </a:solidFill>
            </a:endParaRPr>
          </a:p>
          <a:p>
            <a:pPr marL="0" lvl="0" indent="0">
              <a:spcAft>
                <a:spcPts val="1200"/>
              </a:spcAft>
              <a:buNone/>
            </a:pPr>
            <a:endParaRPr lang="ru-RU" sz="1600" b="1" dirty="0">
              <a:solidFill>
                <a:schemeClr val="tx1"/>
              </a:solidFill>
            </a:endParaRPr>
          </a:p>
          <a:p>
            <a:pPr marL="0" lvl="0" indent="0">
              <a:spcAft>
                <a:spcPts val="1200"/>
              </a:spcAft>
              <a:buNone/>
            </a:pPr>
            <a:r>
              <a:rPr lang="ru-RU" sz="1600" dirty="0">
                <a:solidFill>
                  <a:schemeClr val="tx1"/>
                </a:solidFill>
              </a:rPr>
              <a:t>Шугаев Сергей Валерьевич  тестирование, критическое мышление.</a:t>
            </a:r>
          </a:p>
          <a:p>
            <a:pPr marL="0" lvl="0" indent="0" algn="l" rtl="0">
              <a:spcBef>
                <a:spcPts val="0"/>
              </a:spcBef>
              <a:spcAft>
                <a:spcPts val="1200"/>
              </a:spcAft>
              <a:buNone/>
            </a:pPr>
            <a:endParaRPr lang="ru-RU" sz="1600" dirty="0">
              <a:solidFill>
                <a:schemeClr val="tx1"/>
              </a:solidFill>
            </a:endParaRPr>
          </a:p>
        </p:txBody>
      </p:sp>
      <p:pic>
        <p:nvPicPr>
          <p:cNvPr id="5" name="Рисунок 4" descr="549e3ad7-1b26-47e6-8f4e-ebf7d543f113.jpg"/>
          <p:cNvPicPr>
            <a:picLocks noChangeAspect="1"/>
          </p:cNvPicPr>
          <p:nvPr/>
        </p:nvPicPr>
        <p:blipFill>
          <a:blip r:embed="rId4"/>
          <a:stretch>
            <a:fillRect/>
          </a:stretch>
        </p:blipFill>
        <p:spPr>
          <a:xfrm>
            <a:off x="5067014" y="571502"/>
            <a:ext cx="2172559" cy="2172559"/>
          </a:xfrm>
          <a:prstGeom prst="rect">
            <a:avLst/>
          </a:prstGeom>
        </p:spPr>
      </p:pic>
      <p:pic>
        <p:nvPicPr>
          <p:cNvPr id="6" name="Рисунок 5" descr="photo_2023-04-01_22-24-24.jpg"/>
          <p:cNvPicPr>
            <a:picLocks noChangeAspect="1"/>
          </p:cNvPicPr>
          <p:nvPr/>
        </p:nvPicPr>
        <p:blipFill>
          <a:blip r:embed="rId5"/>
          <a:stretch>
            <a:fillRect/>
          </a:stretch>
        </p:blipFill>
        <p:spPr>
          <a:xfrm>
            <a:off x="5074015" y="2791326"/>
            <a:ext cx="2193059" cy="227396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5450" y="176893"/>
            <a:ext cx="8520600" cy="572700"/>
          </a:xfrm>
        </p:spPr>
        <p:txBody>
          <a:bodyPr>
            <a:normAutofit fontScale="90000"/>
          </a:bodyPr>
          <a:lstStyle/>
          <a:p>
            <a:r>
              <a:rPr lang="ru-RU" dirty="0"/>
              <a:t>Наша команда</a:t>
            </a:r>
          </a:p>
        </p:txBody>
      </p:sp>
      <p:sp>
        <p:nvSpPr>
          <p:cNvPr id="3" name="Текст 2"/>
          <p:cNvSpPr>
            <a:spLocks noGrp="1"/>
          </p:cNvSpPr>
          <p:nvPr>
            <p:ph type="body" idx="1"/>
          </p:nvPr>
        </p:nvSpPr>
        <p:spPr>
          <a:xfrm>
            <a:off x="311700" y="797522"/>
            <a:ext cx="8520600" cy="3771353"/>
          </a:xfrm>
        </p:spPr>
        <p:txBody>
          <a:bodyPr numCol="2"/>
          <a:lstStyle/>
          <a:p>
            <a:pPr indent="0">
              <a:buNone/>
            </a:pPr>
            <a:r>
              <a:rPr lang="ru-RU" dirty="0" err="1">
                <a:solidFill>
                  <a:schemeClr val="tx1"/>
                </a:solidFill>
              </a:rPr>
              <a:t>Москаленко</a:t>
            </a:r>
            <a:r>
              <a:rPr lang="ru-RU" dirty="0">
                <a:solidFill>
                  <a:schemeClr val="tx1"/>
                </a:solidFill>
              </a:rPr>
              <a:t> Анна Сергеевна дизайнер, визуальный оформитель.</a:t>
            </a:r>
          </a:p>
          <a:p>
            <a:pPr indent="0">
              <a:buNone/>
            </a:pPr>
            <a:endParaRPr lang="ru-RU" dirty="0">
              <a:solidFill>
                <a:schemeClr val="tx1"/>
              </a:solidFill>
            </a:endParaRPr>
          </a:p>
          <a:p>
            <a:pPr indent="0">
              <a:buNone/>
            </a:pPr>
            <a:endParaRPr lang="ru-RU" dirty="0">
              <a:solidFill>
                <a:schemeClr val="tx1"/>
              </a:solidFill>
            </a:endParaRPr>
          </a:p>
          <a:p>
            <a:pPr indent="0">
              <a:buNone/>
            </a:pPr>
            <a:endParaRPr lang="ru-RU" dirty="0">
              <a:solidFill>
                <a:schemeClr val="tx1"/>
              </a:solidFill>
            </a:endParaRPr>
          </a:p>
          <a:p>
            <a:pPr indent="0">
              <a:buNone/>
            </a:pPr>
            <a:r>
              <a:rPr lang="ru-RU" dirty="0" err="1">
                <a:solidFill>
                  <a:schemeClr val="tx1"/>
                </a:solidFill>
              </a:rPr>
              <a:t>Семионенков</a:t>
            </a:r>
            <a:r>
              <a:rPr lang="ru-RU" dirty="0">
                <a:solidFill>
                  <a:schemeClr val="tx1"/>
                </a:solidFill>
              </a:rPr>
              <a:t> Михаил Юрьевич проектирование, сборка устройства.</a:t>
            </a:r>
          </a:p>
        </p:txBody>
      </p:sp>
      <p:pic>
        <p:nvPicPr>
          <p:cNvPr id="4" name="Рисунок 3" descr="photo_2023-04-01_22-24-29.jpg"/>
          <p:cNvPicPr>
            <a:picLocks noChangeAspect="1"/>
          </p:cNvPicPr>
          <p:nvPr/>
        </p:nvPicPr>
        <p:blipFill>
          <a:blip r:embed="rId4"/>
          <a:stretch>
            <a:fillRect/>
          </a:stretch>
        </p:blipFill>
        <p:spPr>
          <a:xfrm>
            <a:off x="5548103" y="232172"/>
            <a:ext cx="1479745" cy="2373526"/>
          </a:xfrm>
          <a:prstGeom prst="rect">
            <a:avLst/>
          </a:prstGeom>
        </p:spPr>
      </p:pic>
      <p:pic>
        <p:nvPicPr>
          <p:cNvPr id="6" name="Рисунок 5" descr="IMG_20221220_174710.jpg"/>
          <p:cNvPicPr>
            <a:picLocks noChangeAspect="1"/>
          </p:cNvPicPr>
          <p:nvPr/>
        </p:nvPicPr>
        <p:blipFill>
          <a:blip r:embed="rId5"/>
          <a:stretch>
            <a:fillRect/>
          </a:stretch>
        </p:blipFill>
        <p:spPr>
          <a:xfrm>
            <a:off x="5006146" y="2701948"/>
            <a:ext cx="2665221" cy="209091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573" y="225019"/>
            <a:ext cx="8520600" cy="572700"/>
          </a:xfrm>
        </p:spPr>
        <p:txBody>
          <a:bodyPr>
            <a:normAutofit fontScale="90000"/>
          </a:bodyPr>
          <a:lstStyle/>
          <a:p>
            <a:r>
              <a:rPr lang="ru-RU" dirty="0"/>
              <a:t>Наставники</a:t>
            </a:r>
          </a:p>
        </p:txBody>
      </p:sp>
      <p:sp>
        <p:nvSpPr>
          <p:cNvPr id="3" name="Текст 2"/>
          <p:cNvSpPr>
            <a:spLocks noGrp="1"/>
          </p:cNvSpPr>
          <p:nvPr>
            <p:ph type="body" idx="1"/>
          </p:nvPr>
        </p:nvSpPr>
        <p:spPr>
          <a:xfrm>
            <a:off x="311700" y="953094"/>
            <a:ext cx="8520600" cy="4072668"/>
          </a:xfrm>
        </p:spPr>
        <p:txBody>
          <a:bodyPr numCol="2"/>
          <a:lstStyle/>
          <a:p>
            <a:pPr>
              <a:buNone/>
            </a:pPr>
            <a:r>
              <a:rPr lang="ru-RU" dirty="0">
                <a:solidFill>
                  <a:schemeClr val="tx1"/>
                </a:solidFill>
              </a:rPr>
              <a:t> </a:t>
            </a:r>
            <a:r>
              <a:rPr lang="ru-RU" dirty="0" err="1">
                <a:solidFill>
                  <a:schemeClr val="tx1"/>
                </a:solidFill>
              </a:rPr>
              <a:t>Шпаковская</a:t>
            </a:r>
            <a:r>
              <a:rPr lang="ru-RU" dirty="0">
                <a:solidFill>
                  <a:schemeClr val="tx1"/>
                </a:solidFill>
              </a:rPr>
              <a:t> Оксана Юрьевна </a:t>
            </a:r>
          </a:p>
          <a:p>
            <a:pPr>
              <a:buNone/>
            </a:pPr>
            <a:endParaRPr lang="ru-RU" dirty="0">
              <a:solidFill>
                <a:schemeClr val="tx1"/>
              </a:solidFill>
            </a:endParaRPr>
          </a:p>
          <a:p>
            <a:pPr>
              <a:buNone/>
            </a:pPr>
            <a:endParaRPr lang="ru-RU" dirty="0">
              <a:solidFill>
                <a:schemeClr val="tx1"/>
              </a:solidFill>
            </a:endParaRPr>
          </a:p>
          <a:p>
            <a:pPr>
              <a:buNone/>
            </a:pPr>
            <a:endParaRPr lang="ru-RU" dirty="0">
              <a:solidFill>
                <a:schemeClr val="tx1"/>
              </a:solidFill>
            </a:endParaRPr>
          </a:p>
          <a:p>
            <a:pPr>
              <a:buNone/>
            </a:pPr>
            <a:endParaRPr lang="ru-RU" dirty="0">
              <a:solidFill>
                <a:schemeClr val="tx1"/>
              </a:solidFill>
            </a:endParaRPr>
          </a:p>
          <a:p>
            <a:pPr>
              <a:buNone/>
            </a:pPr>
            <a:endParaRPr lang="ru-RU" dirty="0">
              <a:solidFill>
                <a:schemeClr val="tx1"/>
              </a:solidFill>
            </a:endParaRPr>
          </a:p>
          <a:p>
            <a:pPr>
              <a:buNone/>
            </a:pPr>
            <a:endParaRPr lang="ru-RU" dirty="0">
              <a:solidFill>
                <a:schemeClr val="tx1"/>
              </a:solidFill>
            </a:endParaRPr>
          </a:p>
          <a:p>
            <a:pPr>
              <a:buNone/>
            </a:pPr>
            <a:endParaRPr lang="ru-RU" dirty="0">
              <a:solidFill>
                <a:schemeClr val="tx1"/>
              </a:solidFill>
            </a:endParaRPr>
          </a:p>
          <a:p>
            <a:pPr>
              <a:buNone/>
            </a:pPr>
            <a:endParaRPr lang="ru-RU" dirty="0">
              <a:solidFill>
                <a:schemeClr val="tx1"/>
              </a:solidFill>
            </a:endParaRPr>
          </a:p>
          <a:p>
            <a:pPr>
              <a:buNone/>
            </a:pPr>
            <a:endParaRPr lang="ru-RU" dirty="0">
              <a:solidFill>
                <a:schemeClr val="tx1"/>
              </a:solidFill>
            </a:endParaRPr>
          </a:p>
          <a:p>
            <a:pPr>
              <a:buNone/>
            </a:pPr>
            <a:endParaRPr lang="ru-RU" dirty="0">
              <a:solidFill>
                <a:schemeClr val="tx1"/>
              </a:solidFill>
            </a:endParaRPr>
          </a:p>
          <a:p>
            <a:pPr>
              <a:buNone/>
            </a:pPr>
            <a:endParaRPr lang="ru-RU" dirty="0">
              <a:solidFill>
                <a:schemeClr val="tx1"/>
              </a:solidFill>
            </a:endParaRPr>
          </a:p>
          <a:p>
            <a:pPr>
              <a:buNone/>
            </a:pPr>
            <a:r>
              <a:rPr lang="ru-RU" dirty="0" err="1">
                <a:solidFill>
                  <a:schemeClr val="tx1"/>
                </a:solidFill>
              </a:rPr>
              <a:t>Загороднюк</a:t>
            </a:r>
            <a:r>
              <a:rPr lang="ru-RU" dirty="0">
                <a:solidFill>
                  <a:schemeClr val="tx1"/>
                </a:solidFill>
              </a:rPr>
              <a:t> Татьяна Игоревна</a:t>
            </a:r>
          </a:p>
        </p:txBody>
      </p:sp>
      <p:pic>
        <p:nvPicPr>
          <p:cNvPr id="5" name="Рисунок 4" descr="photo_2023-04-01_22-02-13.jpg"/>
          <p:cNvPicPr>
            <a:picLocks noChangeAspect="1"/>
          </p:cNvPicPr>
          <p:nvPr/>
        </p:nvPicPr>
        <p:blipFill>
          <a:blip r:embed="rId3"/>
          <a:stretch>
            <a:fillRect/>
          </a:stretch>
        </p:blipFill>
        <p:spPr>
          <a:xfrm>
            <a:off x="866272" y="1633174"/>
            <a:ext cx="2296314" cy="3093980"/>
          </a:xfrm>
          <a:prstGeom prst="rect">
            <a:avLst/>
          </a:prstGeom>
        </p:spPr>
      </p:pic>
      <p:pic>
        <p:nvPicPr>
          <p:cNvPr id="6" name="Рисунок 5" descr="per_id_1026438.jpg"/>
          <p:cNvPicPr>
            <a:picLocks noChangeAspect="1"/>
          </p:cNvPicPr>
          <p:nvPr/>
        </p:nvPicPr>
        <p:blipFill>
          <a:blip r:embed="rId4"/>
          <a:stretch>
            <a:fillRect/>
          </a:stretch>
        </p:blipFill>
        <p:spPr>
          <a:xfrm>
            <a:off x="4821655" y="1696882"/>
            <a:ext cx="2246038" cy="299471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Заинтересованные стороны / стейкхолдеры</a:t>
            </a:r>
            <a:endParaRPr/>
          </a:p>
        </p:txBody>
      </p:sp>
      <p:sp>
        <p:nvSpPr>
          <p:cNvPr id="98" name="Google Shape;98;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ru-RU" dirty="0">
                <a:solidFill>
                  <a:schemeClr val="tx1"/>
                </a:solidFill>
              </a:rPr>
              <a:t>Частные лица (слабовидящие, слепые)</a:t>
            </a:r>
          </a:p>
          <a:p>
            <a:pPr marL="0" lvl="0" indent="0" algn="l" rtl="0">
              <a:spcBef>
                <a:spcPts val="0"/>
              </a:spcBef>
              <a:spcAft>
                <a:spcPts val="1200"/>
              </a:spcAft>
              <a:buNone/>
            </a:pPr>
            <a:r>
              <a:rPr lang="ru-RU" dirty="0">
                <a:solidFill>
                  <a:schemeClr val="tx1"/>
                </a:solidFill>
              </a:rPr>
              <a:t>Благотворительные организации</a:t>
            </a:r>
          </a:p>
          <a:p>
            <a:pPr marL="0" lvl="0" indent="0" algn="l" rtl="0">
              <a:spcBef>
                <a:spcPts val="0"/>
              </a:spcBef>
              <a:spcAft>
                <a:spcPts val="1200"/>
              </a:spcAft>
              <a:buNone/>
            </a:pPr>
            <a:r>
              <a:rPr lang="ru-RU" dirty="0">
                <a:solidFill>
                  <a:schemeClr val="tx1"/>
                </a:solidFill>
              </a:rPr>
              <a:t>Федеральные программы помощи людям с ограниченными возможностями, возможно внесение в список ИРП.</a:t>
            </a:r>
          </a:p>
          <a:p>
            <a:pPr marL="0" lvl="0" indent="0" algn="l" rtl="0">
              <a:spcBef>
                <a:spcPts val="0"/>
              </a:spcBef>
              <a:spcAft>
                <a:spcPts val="1200"/>
              </a:spcAft>
              <a:buNone/>
            </a:pPr>
            <a:r>
              <a:rPr lang="ru-RU" dirty="0">
                <a:solidFill>
                  <a:schemeClr val="tx1"/>
                </a:solidFill>
              </a:rPr>
              <a:t>Реабилитационные центры</a:t>
            </a:r>
          </a:p>
          <a:p>
            <a:pPr marL="0" lvl="0" indent="0" algn="l" rtl="0">
              <a:spcBef>
                <a:spcPts val="0"/>
              </a:spcBef>
              <a:spcAft>
                <a:spcPts val="1200"/>
              </a:spcAft>
              <a:buNone/>
            </a:pP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Дальнейшие шаги по работе над проектом</a:t>
            </a:r>
            <a:endParaRPr/>
          </a:p>
        </p:txBody>
      </p:sp>
      <p:sp>
        <p:nvSpPr>
          <p:cNvPr id="104" name="Google Shape;104;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1200"/>
              </a:spcAft>
              <a:buNone/>
            </a:pPr>
            <a:r>
              <a:rPr lang="ru-RU" dirty="0">
                <a:solidFill>
                  <a:schemeClr val="tx1"/>
                </a:solidFill>
              </a:rPr>
              <a:t>В дальнейшем мы планируем углубить исследование среди целевой аудитории о том как должно выглядеть устройство, чтобы человеку слабовидящему или слепому было удобно пользоваться данным устройством; а также изучим набор необходимых востребованных функциональных возможностей устройства. На основе изучения аналогов предложим свой аппаратно-программный комплекс, способный заменить слабовидящему человеку сразу несколько устройств-аналогов , в котором будут исключены недостатки, и включены достоинства, выявленные у аналогов. Разработка аппаратной части устройства. Разработка программной части АПК. Разработка внешнего вида устройства (выбор варианта компоновки элементов в корпус устройства). Сборка выбранного прототипа и проверка ожидаемых показателей.</a:t>
            </a:r>
          </a:p>
          <a:p>
            <a:pPr marL="0" lvl="0" indent="0" algn="l" rtl="0">
              <a:spcBef>
                <a:spcPts val="0"/>
              </a:spcBef>
              <a:spcAft>
                <a:spcPts val="1200"/>
              </a:spcAft>
              <a:buNone/>
            </a:pPr>
            <a:endParaRPr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F1DB">
            <a:alpha val="37000"/>
          </a:srgbClr>
        </a:solidFill>
        <a:effectLst/>
      </p:bgPr>
    </p:bg>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523971" y="82502"/>
            <a:ext cx="8520600" cy="515639"/>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sz="1800" dirty="0"/>
              <a:t>Результаты исследования: обновления в паспорте</a:t>
            </a:r>
            <a:endParaRPr sz="1800" dirty="0"/>
          </a:p>
        </p:txBody>
      </p:sp>
      <p:graphicFrame>
        <p:nvGraphicFramePr>
          <p:cNvPr id="2" name="Таблица 1">
            <a:extLst>
              <a:ext uri="{FF2B5EF4-FFF2-40B4-BE49-F238E27FC236}">
                <a16:creationId xmlns="" xmlns:a16="http://schemas.microsoft.com/office/drawing/2014/main" id="{7DAA353F-0854-D9A0-83DB-4F94B6F44A99}"/>
              </a:ext>
            </a:extLst>
          </p:cNvPr>
          <p:cNvGraphicFramePr>
            <a:graphicFrameLocks noGrp="1"/>
          </p:cNvGraphicFramePr>
          <p:nvPr>
            <p:extLst>
              <p:ext uri="{D42A27DB-BD31-4B8C-83A1-F6EECF244321}">
                <p14:modId xmlns="" xmlns:p14="http://schemas.microsoft.com/office/powerpoint/2010/main" val="3531369543"/>
              </p:ext>
            </p:extLst>
          </p:nvPr>
        </p:nvGraphicFramePr>
        <p:xfrm>
          <a:off x="122035" y="539720"/>
          <a:ext cx="8669014" cy="4378606"/>
        </p:xfrm>
        <a:graphic>
          <a:graphicData uri="http://schemas.openxmlformats.org/drawingml/2006/table">
            <a:tbl>
              <a:tblPr/>
              <a:tblGrid>
                <a:gridCol w="442699">
                  <a:extLst>
                    <a:ext uri="{9D8B030D-6E8A-4147-A177-3AD203B41FA5}">
                      <a16:colId xmlns="" xmlns:a16="http://schemas.microsoft.com/office/drawing/2014/main" val="640136872"/>
                    </a:ext>
                  </a:extLst>
                </a:gridCol>
                <a:gridCol w="416376">
                  <a:extLst>
                    <a:ext uri="{9D8B030D-6E8A-4147-A177-3AD203B41FA5}">
                      <a16:colId xmlns="" xmlns:a16="http://schemas.microsoft.com/office/drawing/2014/main" val="4245188168"/>
                    </a:ext>
                  </a:extLst>
                </a:gridCol>
                <a:gridCol w="2271246">
                  <a:extLst>
                    <a:ext uri="{9D8B030D-6E8A-4147-A177-3AD203B41FA5}">
                      <a16:colId xmlns="" xmlns:a16="http://schemas.microsoft.com/office/drawing/2014/main" val="611388053"/>
                    </a:ext>
                  </a:extLst>
                </a:gridCol>
                <a:gridCol w="874705">
                  <a:extLst>
                    <a:ext uri="{9D8B030D-6E8A-4147-A177-3AD203B41FA5}">
                      <a16:colId xmlns="" xmlns:a16="http://schemas.microsoft.com/office/drawing/2014/main" val="526751732"/>
                    </a:ext>
                  </a:extLst>
                </a:gridCol>
                <a:gridCol w="549674">
                  <a:extLst>
                    <a:ext uri="{9D8B030D-6E8A-4147-A177-3AD203B41FA5}">
                      <a16:colId xmlns="" xmlns:a16="http://schemas.microsoft.com/office/drawing/2014/main" val="3423305541"/>
                    </a:ext>
                  </a:extLst>
                </a:gridCol>
                <a:gridCol w="645939">
                  <a:extLst>
                    <a:ext uri="{9D8B030D-6E8A-4147-A177-3AD203B41FA5}">
                      <a16:colId xmlns="" xmlns:a16="http://schemas.microsoft.com/office/drawing/2014/main" val="2699720297"/>
                    </a:ext>
                  </a:extLst>
                </a:gridCol>
                <a:gridCol w="3468375">
                  <a:extLst>
                    <a:ext uri="{9D8B030D-6E8A-4147-A177-3AD203B41FA5}">
                      <a16:colId xmlns="" xmlns:a16="http://schemas.microsoft.com/office/drawing/2014/main" val="2813969704"/>
                    </a:ext>
                  </a:extLst>
                </a:gridCol>
              </a:tblGrid>
              <a:tr h="214628">
                <a:tc>
                  <a:txBody>
                    <a:bodyPr/>
                    <a:lstStyle/>
                    <a:p>
                      <a:pPr algn="l" fontAlgn="b"/>
                      <a:r>
                        <a:rPr lang="ru-RU" sz="800" b="1" i="0" u="none" strike="noStrike" dirty="0">
                          <a:solidFill>
                            <a:srgbClr val="000000"/>
                          </a:solidFill>
                          <a:effectLst/>
                          <a:latin typeface="Arial" panose="020B0604020202020204" pitchFamily="34" charset="0"/>
                        </a:rPr>
                        <a:t> </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1" i="0" u="none" strike="noStrike">
                          <a:solidFill>
                            <a:srgbClr val="000000"/>
                          </a:solidFill>
                          <a:effectLst/>
                          <a:latin typeface="Arial" panose="020B0604020202020204" pitchFamily="34" charset="0"/>
                        </a:rPr>
                        <a:t> </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dirty="0">
                          <a:solidFill>
                            <a:srgbClr val="000000"/>
                          </a:solidFill>
                          <a:effectLst/>
                          <a:latin typeface="Arial" panose="020B0604020202020204" pitchFamily="34" charset="0"/>
                        </a:rPr>
                        <a:t>H - hypothesis - </a:t>
                      </a:r>
                      <a:r>
                        <a:rPr lang="ru-RU" sz="800" b="1" i="0" u="none" strike="noStrike" dirty="0">
                          <a:solidFill>
                            <a:srgbClr val="000000"/>
                          </a:solidFill>
                          <a:effectLst/>
                          <a:latin typeface="Arial" panose="020B0604020202020204" pitchFamily="34" charset="0"/>
                        </a:rPr>
                        <a:t>гипотеза / вопрос</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r>
                        <a:rPr lang="en-US" sz="800" b="1" i="0" u="none" strike="noStrike">
                          <a:solidFill>
                            <a:srgbClr val="000000"/>
                          </a:solidFill>
                          <a:effectLst/>
                          <a:latin typeface="Arial" panose="020B0604020202020204" pitchFamily="34" charset="0"/>
                        </a:rPr>
                        <a:t>A - actions - </a:t>
                      </a:r>
                      <a:r>
                        <a:rPr lang="ru-RU" sz="800" b="1" i="0" u="none" strike="noStrike">
                          <a:solidFill>
                            <a:srgbClr val="000000"/>
                          </a:solidFill>
                          <a:effectLst/>
                          <a:latin typeface="Arial" panose="020B0604020202020204" pitchFamily="34" charset="0"/>
                        </a:rPr>
                        <a:t>действия</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5E3E8"/>
                    </a:solidFill>
                  </a:tcPr>
                </a:tc>
                <a:tc>
                  <a:txBody>
                    <a:bodyPr/>
                    <a:lstStyle/>
                    <a:p>
                      <a:pPr algn="l" fontAlgn="b"/>
                      <a:r>
                        <a:rPr lang="en-US" sz="800" b="1" i="0" u="none" strike="noStrike">
                          <a:solidFill>
                            <a:srgbClr val="000000"/>
                          </a:solidFill>
                          <a:effectLst/>
                          <a:latin typeface="Arial" panose="020B0604020202020204" pitchFamily="34" charset="0"/>
                        </a:rPr>
                        <a:t>D - data - </a:t>
                      </a:r>
                      <a:r>
                        <a:rPr lang="ru-RU" sz="800" b="1" i="0" u="none" strike="noStrike">
                          <a:solidFill>
                            <a:srgbClr val="000000"/>
                          </a:solidFill>
                          <a:effectLst/>
                          <a:latin typeface="Arial" panose="020B0604020202020204" pitchFamily="34" charset="0"/>
                        </a:rPr>
                        <a:t>данные</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AD694"/>
                    </a:solidFill>
                  </a:tcPr>
                </a:tc>
                <a:tc>
                  <a:txBody>
                    <a:bodyPr/>
                    <a:lstStyle/>
                    <a:p>
                      <a:pPr algn="l" fontAlgn="b"/>
                      <a:r>
                        <a:rPr lang="ru-RU" sz="800" b="1" i="0" u="none" strike="noStrike">
                          <a:solidFill>
                            <a:srgbClr val="000000"/>
                          </a:solidFill>
                          <a:effectLst/>
                          <a:latin typeface="Arial" panose="020B0604020202020204" pitchFamily="34" charset="0"/>
                        </a:rPr>
                        <a:t>Реальность</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EFB"/>
                    </a:solidFill>
                  </a:tcPr>
                </a:tc>
                <a:tc>
                  <a:txBody>
                    <a:bodyPr/>
                    <a:lstStyle/>
                    <a:p>
                      <a:pPr algn="l" fontAlgn="b"/>
                      <a:r>
                        <a:rPr lang="en-US" sz="800" b="1" i="0" u="none" strike="noStrike">
                          <a:solidFill>
                            <a:srgbClr val="000000"/>
                          </a:solidFill>
                          <a:effectLst/>
                          <a:latin typeface="Arial" panose="020B0604020202020204" pitchFamily="34" charset="0"/>
                        </a:rPr>
                        <a:t>I - insight - </a:t>
                      </a:r>
                      <a:r>
                        <a:rPr lang="ru-RU" sz="800" b="1" i="0" u="none" strike="noStrike">
                          <a:solidFill>
                            <a:srgbClr val="000000"/>
                          </a:solidFill>
                          <a:effectLst/>
                          <a:latin typeface="Arial" panose="020B0604020202020204" pitchFamily="34" charset="0"/>
                        </a:rPr>
                        <a:t>выводы</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68"/>
                    </a:solidFill>
                  </a:tcPr>
                </a:tc>
                <a:extLst>
                  <a:ext uri="{0D108BD9-81ED-4DB2-BD59-A6C34878D82A}">
                    <a16:rowId xmlns="" xmlns:a16="http://schemas.microsoft.com/office/drawing/2014/main" val="604531356"/>
                  </a:ext>
                </a:extLst>
              </a:tr>
              <a:tr h="636947">
                <a:tc>
                  <a:txBody>
                    <a:bodyPr/>
                    <a:lstStyle/>
                    <a:p>
                      <a:pPr algn="ctr" fontAlgn="b"/>
                      <a:r>
                        <a:rPr lang="ru-RU" sz="800" b="0" i="0" u="none" strike="noStrike" dirty="0" smtClean="0">
                          <a:solidFill>
                            <a:srgbClr val="000000"/>
                          </a:solidFill>
                          <a:effectLst/>
                          <a:latin typeface="Arial" panose="020B0604020202020204" pitchFamily="34" charset="0"/>
                        </a:rPr>
                        <a:t>20.03.</a:t>
                      </a:r>
                      <a:endParaRPr lang="ru-RU" sz="800" b="0" i="0" u="none" strike="noStrike" dirty="0">
                        <a:solidFill>
                          <a:srgbClr val="000000"/>
                        </a:solidFill>
                        <a:effectLst/>
                        <a:latin typeface="Arial" panose="020B0604020202020204" pitchFamily="34" charset="0"/>
                      </a:endParaRP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smtClean="0">
                          <a:solidFill>
                            <a:srgbClr val="000000"/>
                          </a:solidFill>
                          <a:effectLst/>
                          <a:latin typeface="Arial" panose="020B0604020202020204" pitchFamily="34" charset="0"/>
                        </a:rPr>
                        <a:t>20.04.</a:t>
                      </a:r>
                      <a:endParaRPr lang="ru-RU" sz="800" b="0" i="0" u="none" strike="noStrike" dirty="0">
                        <a:solidFill>
                          <a:srgbClr val="000000"/>
                        </a:solidFill>
                        <a:effectLst/>
                        <a:latin typeface="Arial" panose="020B0604020202020204" pitchFamily="34" charset="0"/>
                      </a:endParaRP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Чтобы перемещаться по городу без сопровождения слабовидящие люди прибегают к использованию </a:t>
                      </a:r>
                      <a:r>
                        <a:rPr lang="ru-RU" sz="800" b="0" i="0" u="none" strike="noStrike" dirty="0" smtClean="0">
                          <a:solidFill>
                            <a:srgbClr val="000000"/>
                          </a:solidFill>
                          <a:effectLst/>
                          <a:latin typeface="Arial" panose="020B0604020202020204" pitchFamily="34" charset="0"/>
                        </a:rPr>
                        <a:t>спец.</a:t>
                      </a:r>
                      <a:r>
                        <a:rPr lang="ru-RU" sz="800" b="0" i="0" u="none" strike="noStrike" baseline="0" dirty="0" smtClean="0">
                          <a:solidFill>
                            <a:srgbClr val="000000"/>
                          </a:solidFill>
                          <a:effectLst/>
                          <a:latin typeface="Arial" panose="020B0604020202020204" pitchFamily="34" charset="0"/>
                        </a:rPr>
                        <a:t> средств</a:t>
                      </a:r>
                      <a:r>
                        <a:rPr lang="ru-RU" sz="800" b="0" i="0" u="none" strike="noStrike" dirty="0" smtClean="0">
                          <a:solidFill>
                            <a:srgbClr val="000000"/>
                          </a:solidFill>
                          <a:effectLst/>
                          <a:latin typeface="Arial" panose="020B0604020202020204" pitchFamily="34" charset="0"/>
                        </a:rPr>
                        <a:t> </a:t>
                      </a:r>
                      <a:r>
                        <a:rPr lang="ru-RU" sz="800" b="0" i="0" u="none" strike="noStrike" dirty="0">
                          <a:solidFill>
                            <a:srgbClr val="000000"/>
                          </a:solidFill>
                          <a:effectLst/>
                          <a:latin typeface="Arial" panose="020B0604020202020204" pitchFamily="34" charset="0"/>
                        </a:rPr>
                        <a:t>(белая трость, смартфон, линзы, браслет и др.)?</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Проблемное интервью, опрос</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50% -используют;  50% - не используют; </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50% используют; 50% - не используют.</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50% опрошенных ориентируются на слух, либо считают количество шагов до пункта назначения, Оказавшись в незнакомом месте или около вновьпоявившегося препятствия им ничего не остается, как просить помощи у прохожих. 50% - опрошенных используют различные средства, среди них больше всего популярны смартфон и белая трость, линзы.</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593046072"/>
                  </a:ext>
                </a:extLst>
              </a:tr>
              <a:tr h="429463">
                <a:tc>
                  <a:txBody>
                    <a:bodyPr/>
                    <a:lstStyle/>
                    <a:p>
                      <a:pPr algn="ctr" fontAlgn="b"/>
                      <a:r>
                        <a:rPr lang="ru-RU" sz="800" b="0" i="0" u="none" strike="noStrike" dirty="0">
                          <a:solidFill>
                            <a:srgbClr val="000000"/>
                          </a:solidFill>
                          <a:effectLst/>
                          <a:latin typeface="Arial" panose="020B0604020202020204" pitchFamily="34" charset="0"/>
                        </a:rPr>
                        <a:t> </a:t>
                      </a:r>
                      <a:r>
                        <a:rPr lang="ru-RU" sz="800" b="0" i="0" u="none" strike="noStrike" dirty="0" smtClean="0">
                          <a:solidFill>
                            <a:srgbClr val="000000"/>
                          </a:solidFill>
                          <a:effectLst/>
                          <a:latin typeface="Arial" panose="020B0604020202020204" pitchFamily="34" charset="0"/>
                        </a:rPr>
                        <a:t>23.03.</a:t>
                      </a:r>
                      <a:endParaRPr lang="ru-RU" sz="800" b="0" i="0" u="none" strike="noStrike" dirty="0">
                        <a:solidFill>
                          <a:srgbClr val="000000"/>
                        </a:solidFill>
                        <a:effectLst/>
                        <a:latin typeface="Arial" panose="020B0604020202020204" pitchFamily="34" charset="0"/>
                      </a:endParaRP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rPr>
                        <a:t> 25.04.</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Выходят ли слепые люди в город без сопровождающих?</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Проблемное интервью, опрос</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40% выходят; 60% - нет</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60% - выходят без сопровождающего; 40% - не выходят</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Ходят сопровождающих только по знакомым маршрутам. При этом любой </a:t>
                      </a:r>
                      <a:r>
                        <a:rPr lang="ru-RU" sz="800" b="0" i="0" u="none" strike="noStrike" dirty="0" smtClean="0">
                          <a:solidFill>
                            <a:srgbClr val="000000"/>
                          </a:solidFill>
                          <a:effectLst/>
                          <a:latin typeface="Arial" panose="020B0604020202020204" pitchFamily="34" charset="0"/>
                        </a:rPr>
                        <a:t>стресс - фактор</a:t>
                      </a:r>
                      <a:r>
                        <a:rPr lang="ru-RU" sz="800" b="0" i="0" u="none" strike="noStrike" dirty="0">
                          <a:solidFill>
                            <a:srgbClr val="000000"/>
                          </a:solidFill>
                          <a:effectLst/>
                          <a:latin typeface="Arial" panose="020B0604020202020204" pitchFamily="34" charset="0"/>
                        </a:rPr>
                        <a:t>, либо крупное препятствие сбивает человека с маршрута и он не может </a:t>
                      </a:r>
                      <a:r>
                        <a:rPr lang="ru-RU" sz="800" b="0" i="0" u="none" strike="noStrike" dirty="0" smtClean="0">
                          <a:solidFill>
                            <a:srgbClr val="000000"/>
                          </a:solidFill>
                          <a:effectLst/>
                          <a:latin typeface="Arial" panose="020B0604020202020204" pitchFamily="34" charset="0"/>
                        </a:rPr>
                        <a:t>определить </a:t>
                      </a:r>
                      <a:r>
                        <a:rPr lang="ru-RU" sz="800" b="0" i="0" u="none" strike="noStrike" dirty="0">
                          <a:solidFill>
                            <a:srgbClr val="000000"/>
                          </a:solidFill>
                          <a:effectLst/>
                          <a:latin typeface="Arial" panose="020B0604020202020204" pitchFamily="34" charset="0"/>
                        </a:rPr>
                        <a:t>своё местоположение.</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560634316"/>
                  </a:ext>
                </a:extLst>
              </a:tr>
              <a:tr h="531368">
                <a:tc>
                  <a:txBody>
                    <a:bodyPr/>
                    <a:lstStyle/>
                    <a:p>
                      <a:pPr algn="ctr" fontAlgn="b"/>
                      <a:r>
                        <a:rPr lang="ru-RU" sz="800" b="0" i="0" u="none" strike="noStrike" dirty="0" smtClean="0">
                          <a:solidFill>
                            <a:srgbClr val="000000"/>
                          </a:solidFill>
                          <a:effectLst/>
                          <a:latin typeface="Arial" panose="020B0604020202020204" pitchFamily="34" charset="0"/>
                        </a:rPr>
                        <a:t>22.03.</a:t>
                      </a:r>
                      <a:endParaRPr lang="ru-RU" sz="800" b="0" i="0" u="none" strike="noStrike" dirty="0">
                        <a:solidFill>
                          <a:srgbClr val="000000"/>
                        </a:solidFill>
                        <a:effectLst/>
                        <a:latin typeface="Arial" panose="020B0604020202020204" pitchFamily="34" charset="0"/>
                      </a:endParaRP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rPr>
                        <a:t> </a:t>
                      </a:r>
                      <a:r>
                        <a:rPr lang="ru-RU" sz="800" b="0" i="0" u="none" strike="noStrike" dirty="0" smtClean="0">
                          <a:solidFill>
                            <a:srgbClr val="000000"/>
                          </a:solidFill>
                          <a:effectLst/>
                          <a:latin typeface="Arial" panose="020B0604020202020204" pitchFamily="34" charset="0"/>
                        </a:rPr>
                        <a:t>20.04.</a:t>
                      </a:r>
                      <a:endParaRPr lang="ru-RU" sz="800" b="0" i="0" u="none" strike="noStrike" dirty="0">
                        <a:solidFill>
                          <a:srgbClr val="000000"/>
                        </a:solidFill>
                        <a:effectLst/>
                        <a:latin typeface="Arial" panose="020B0604020202020204" pitchFamily="34" charset="0"/>
                      </a:endParaRP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Есть ли у слепых и слабовидящих людей проблемы с ориентированием в незнакомой местности?</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Проблемное интервью</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да</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да</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Слепые люди говорят о том, что ориентирование на незнакомой местности самая большая проблема для них. Не у всех есть возможность воспользоваться телефоном , чтобы вызвать помощь. У некоторых начинается паника, если они сбились с маршрута обходя препятствие.</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127523286"/>
                  </a:ext>
                </a:extLst>
              </a:tr>
              <a:tr h="531368">
                <a:tc>
                  <a:txBody>
                    <a:bodyPr/>
                    <a:lstStyle/>
                    <a:p>
                      <a:pPr algn="ctr" fontAlgn="b"/>
                      <a:r>
                        <a:rPr lang="ru-RU" sz="800" b="0" i="0" u="none" strike="noStrike" dirty="0">
                          <a:solidFill>
                            <a:srgbClr val="000000"/>
                          </a:solidFill>
                          <a:effectLst/>
                          <a:latin typeface="Arial" panose="020B0604020202020204" pitchFamily="34" charset="0"/>
                        </a:rPr>
                        <a:t> 21.03.</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rPr>
                        <a:t> 20.04.</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Возникают ли у слабовидящих и слепых людей проблемы с преодолением физических препятствий (бордюров, ступенек) в городе?</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Проблемное интервью</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да</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да</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Преодоление особенно новых препятствий для слепого человека огромная проблема.  Часто люди падают и травмируются. Даже после обнаружения и преодоления препятствия слепому человеку трудно вернуться на привычный маршрут и   придерживаться его.</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278154125"/>
                  </a:ext>
                </a:extLst>
              </a:tr>
              <a:tr h="531368">
                <a:tc>
                  <a:txBody>
                    <a:bodyPr/>
                    <a:lstStyle/>
                    <a:p>
                      <a:pPr algn="ctr" fontAlgn="b"/>
                      <a:r>
                        <a:rPr lang="ru-RU" sz="800" b="0" i="0" u="none" strike="noStrike" dirty="0">
                          <a:solidFill>
                            <a:srgbClr val="000000"/>
                          </a:solidFill>
                          <a:effectLst/>
                          <a:latin typeface="Arial" panose="020B0604020202020204" pitchFamily="34" charset="0"/>
                        </a:rPr>
                        <a:t> 25.03.</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rPr>
                        <a:t> 25.04.</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Существует ли у слабовидящих и слепых людей проблема с определением резкого перепада высот дорожной поверхности (ямы, резкие спуски)</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Проблемное интервью</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да</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да</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Часто слепые люди получают травмы и повреждения из-за ям, ухабов, открытых люков. Нет возможности оценивать размер и глубину поврежденной поверхности  из-за этого возникают трудности с построением или перестроением безопасного  маршрута. </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046714203"/>
                  </a:ext>
                </a:extLst>
              </a:tr>
              <a:tr h="313430">
                <a:tc>
                  <a:txBody>
                    <a:bodyPr/>
                    <a:lstStyle/>
                    <a:p>
                      <a:pPr algn="ctr" fontAlgn="b"/>
                      <a:r>
                        <a:rPr lang="ru-RU" sz="800" b="0" i="0" u="none" strike="noStrike" dirty="0">
                          <a:solidFill>
                            <a:srgbClr val="000000"/>
                          </a:solidFill>
                          <a:effectLst/>
                          <a:latin typeface="Arial" panose="020B0604020202020204" pitchFamily="34" charset="0"/>
                        </a:rPr>
                        <a:t> 25.03.</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rPr>
                        <a:t> 25.04</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Использование трости эффективно помогает слепым людям обнаруживать препятствия?</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Проблемное интервью, наблюдение</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да</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rPr>
                        <a:t>не всегда</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Люди, у которых слепота приобретенная не могут привыкнуть к использованию белой трости. В интервью женщина сказала, что падает чаще с тростью, чем без неё. Так как когда сосредоточен на трости, забываешь считать шаги.</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861718488"/>
                  </a:ext>
                </a:extLst>
              </a:tr>
              <a:tr h="255693">
                <a:tc>
                  <a:txBody>
                    <a:bodyPr/>
                    <a:lstStyle/>
                    <a:p>
                      <a:pPr algn="ctr" fontAlgn="b"/>
                      <a:r>
                        <a:rPr lang="ru-RU" sz="800" b="0" i="0" u="none" strike="noStrike" dirty="0">
                          <a:solidFill>
                            <a:srgbClr val="000000"/>
                          </a:solidFill>
                          <a:effectLst/>
                          <a:latin typeface="Arial" panose="020B0604020202020204" pitchFamily="34" charset="0"/>
                        </a:rPr>
                        <a:t>22.03 </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rPr>
                        <a:t>22.04 </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Согласились бы слепые и слабовидящие люди попробовать использовать инновационную разработку для помощи перемещения по городу?</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Проблемное интервью, опрос, наблюдение</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50% - согласились; 30% - нет; 20%  - не знают</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80% - согласились; 20% - не знают</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rPr>
                        <a:t>80% опрошенных  дали положительный ответ. Хотя на их окончательное  решение повлияют условия предоставления им устройства, габариты устройства и его функционал.</a:t>
                      </a:r>
                    </a:p>
                  </a:txBody>
                  <a:tcPr marL="4005" marR="4005" marT="40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967026972"/>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alpha val="15000"/>
          </a:schemeClr>
        </a:solidFill>
        <a:effectLst/>
      </p:bgPr>
    </p:bg>
    <p:spTree>
      <p:nvGrpSpPr>
        <p:cNvPr id="1" name=""/>
        <p:cNvGrpSpPr/>
        <p:nvPr/>
      </p:nvGrpSpPr>
      <p:grpSpPr>
        <a:xfrm>
          <a:off x="0" y="0"/>
          <a:ext cx="0" cy="0"/>
          <a:chOff x="0" y="0"/>
          <a:chExt cx="0" cy="0"/>
        </a:xfrm>
      </p:grpSpPr>
      <p:sp>
        <p:nvSpPr>
          <p:cNvPr id="3" name="Текст 2">
            <a:extLst>
              <a:ext uri="{FF2B5EF4-FFF2-40B4-BE49-F238E27FC236}">
                <a16:creationId xmlns="" xmlns:a16="http://schemas.microsoft.com/office/drawing/2014/main" id="{595E9709-323C-0B07-952A-8C733B41DDB0}"/>
              </a:ext>
            </a:extLst>
          </p:cNvPr>
          <p:cNvSpPr>
            <a:spLocks noGrp="1"/>
          </p:cNvSpPr>
          <p:nvPr>
            <p:ph type="body" idx="1"/>
          </p:nvPr>
        </p:nvSpPr>
        <p:spPr/>
        <p:txBody>
          <a:bodyPr>
            <a:noAutofit/>
          </a:bodyPr>
          <a:lstStyle/>
          <a:p>
            <a:r>
              <a:rPr lang="ru-RU" sz="1400" dirty="0">
                <a:solidFill>
                  <a:schemeClr val="tx1">
                    <a:lumMod val="65000"/>
                    <a:lumOff val="35000"/>
                  </a:schemeClr>
                </a:solidFill>
              </a:rPr>
              <a:t>В результате исследования было выявлено, что слепые и слабовидящие люди не являются затворниками, а часто выходят в город иногда даже без сопровождения. Самый большой страх для слепого человека – потеряться, сбиться с маршрута. Часто причиной ухода с привычного маршрута являются новые неожиданные препятствия. Многие из опрошенных хотели бы попробовать инновационную техническую разработку. Однако сказали, что это устройство не должно занимать их руки, мешать слышать звуки вокруг, мешать их движению и быть максимально простым в использовании. </a:t>
            </a:r>
          </a:p>
          <a:p>
            <a:r>
              <a:rPr lang="ru-RU" sz="1400" dirty="0">
                <a:solidFill>
                  <a:schemeClr val="tx1">
                    <a:lumMod val="65000"/>
                    <a:lumOff val="35000"/>
                  </a:schemeClr>
                </a:solidFill>
              </a:rPr>
              <a:t>Вывод: разрабатывать устройство </a:t>
            </a:r>
            <a:r>
              <a:rPr lang="ru-RU" sz="1400" dirty="0" smtClean="0">
                <a:solidFill>
                  <a:schemeClr val="tx1">
                    <a:lumMod val="65000"/>
                    <a:lumOff val="35000"/>
                  </a:schemeClr>
                </a:solidFill>
              </a:rPr>
              <a:t>отдельно от трости </a:t>
            </a:r>
            <a:r>
              <a:rPr lang="ru-RU" sz="1400" dirty="0">
                <a:solidFill>
                  <a:schemeClr val="tx1">
                    <a:lumMod val="65000"/>
                    <a:lumOff val="35000"/>
                  </a:schemeClr>
                </a:solidFill>
              </a:rPr>
              <a:t>– нецелесообразно, оно займет руки человека и будет мешать. Ориентироваться нужно на </a:t>
            </a:r>
            <a:r>
              <a:rPr lang="ru-RU" sz="1400" dirty="0" smtClean="0">
                <a:solidFill>
                  <a:schemeClr val="tx1">
                    <a:lumMod val="65000"/>
                    <a:lumOff val="35000"/>
                  </a:schemeClr>
                </a:solidFill>
              </a:rPr>
              <a:t>устройство</a:t>
            </a:r>
            <a:r>
              <a:rPr lang="ru-RU" sz="1400" dirty="0">
                <a:solidFill>
                  <a:schemeClr val="tx1">
                    <a:lumMod val="65000"/>
                    <a:lumOff val="35000"/>
                  </a:schemeClr>
                </a:solidFill>
              </a:rPr>
              <a:t>, крепящееся к </a:t>
            </a:r>
            <a:r>
              <a:rPr lang="ru-RU" sz="1400" dirty="0" smtClean="0">
                <a:solidFill>
                  <a:schemeClr val="tx1">
                    <a:lumMod val="65000"/>
                    <a:lumOff val="35000"/>
                  </a:schemeClr>
                </a:solidFill>
              </a:rPr>
              <a:t>стандартной белой трости с возможностью вызова помощи при </a:t>
            </a:r>
            <a:r>
              <a:rPr lang="ru-RU" sz="1400" dirty="0">
                <a:solidFill>
                  <a:schemeClr val="tx1">
                    <a:lumMod val="65000"/>
                    <a:lumOff val="35000"/>
                  </a:schemeClr>
                </a:solidFill>
              </a:rPr>
              <a:t>возникновении экстренной ситуации.</a:t>
            </a:r>
          </a:p>
        </p:txBody>
      </p:sp>
      <p:sp>
        <p:nvSpPr>
          <p:cNvPr id="4" name="Google Shape;91;p19">
            <a:extLst>
              <a:ext uri="{FF2B5EF4-FFF2-40B4-BE49-F238E27FC236}">
                <a16:creationId xmlns="" xmlns:a16="http://schemas.microsoft.com/office/drawing/2014/main" id="{1F861DB6-73FB-7503-BA5C-FA6D56D52120}"/>
              </a:ext>
            </a:extLst>
          </p:cNvPr>
          <p:cNvSpPr txBox="1">
            <a:spLocks noGrp="1"/>
          </p:cNvSpPr>
          <p:nvPr>
            <p:ph type="title"/>
          </p:nvPr>
        </p:nvSpPr>
        <p:spPr>
          <a:xfrm>
            <a:off x="379902" y="293246"/>
            <a:ext cx="8521700" cy="573088"/>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Результаты исследования: обновления в паспорте</a:t>
            </a:r>
            <a:endParaRPr dirty="0"/>
          </a:p>
        </p:txBody>
      </p:sp>
    </p:spTree>
    <p:extLst>
      <p:ext uri="{BB962C8B-B14F-4D97-AF65-F5344CB8AC3E}">
        <p14:creationId xmlns="" xmlns:p14="http://schemas.microsoft.com/office/powerpoint/2010/main" val="1648520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alpha val="12000"/>
          </a:schemeClr>
        </a:solidFill>
        <a:effectLst/>
      </p:bgPr>
    </p:bg>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Результаты исследования: экономика проекта</a:t>
            </a:r>
            <a:endParaRPr dirty="0"/>
          </a:p>
        </p:txBody>
      </p:sp>
      <p:sp>
        <p:nvSpPr>
          <p:cNvPr id="98" name="Google Shape;98;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1200"/>
              </a:spcAft>
              <a:buNone/>
            </a:pPr>
            <a:r>
              <a:rPr lang="ru-RU" dirty="0" smtClean="0"/>
              <a:t>	</a:t>
            </a:r>
            <a:r>
              <a:rPr lang="ru-RU" sz="1900" dirty="0" smtClean="0"/>
              <a:t>Разработка </a:t>
            </a:r>
            <a:r>
              <a:rPr lang="ru-RU" sz="1900" dirty="0"/>
              <a:t>данного устройства позволит слабовидящим и слепым людям свободно перемещаться в городской среде. Особенно актуально использование устройства в незнакомой местности, в которой имеются препятствия и неровности. Использование устройства приведет к снижению риска возникновения травм и несчастных случаев среди слепых людей на улицах города, поскольку обнаружит препятствие и </a:t>
            </a:r>
            <a:r>
              <a:rPr lang="ru-RU" sz="1900" dirty="0" smtClean="0"/>
              <a:t>сигнализирует о нем. </a:t>
            </a:r>
            <a:r>
              <a:rPr lang="ru-RU" sz="1900" dirty="0"/>
              <a:t>Снизит уровень стресса и тревожности из-за страха сбиться с привычного маршрута. </a:t>
            </a:r>
          </a:p>
          <a:p>
            <a:pPr marL="0" lvl="0" indent="0" algn="l" rtl="0">
              <a:spcBef>
                <a:spcPts val="0"/>
              </a:spcBef>
              <a:spcAft>
                <a:spcPts val="1200"/>
              </a:spcAft>
              <a:buNone/>
            </a:pPr>
            <a:r>
              <a:rPr lang="ru-RU" sz="1900" dirty="0" smtClean="0"/>
              <a:t>	Наш </a:t>
            </a:r>
            <a:r>
              <a:rPr lang="ru-RU" sz="1900" dirty="0"/>
              <a:t>проект ориентирован на  Российский рынок  В2В и В2С. Потребителями данного продукта могут являться как отдельные пользователи – люди слепые и слабовидящие , так и реабилитационные центры, организации центры для слепых людей.</a:t>
            </a:r>
          </a:p>
          <a:p>
            <a:pPr marL="0" lvl="0" indent="0" algn="l" rtl="0">
              <a:spcBef>
                <a:spcPts val="0"/>
              </a:spcBef>
              <a:spcAft>
                <a:spcPts val="1200"/>
              </a:spcAft>
              <a:buNone/>
            </a:pPr>
            <a:r>
              <a:rPr lang="ru-RU" sz="1900" dirty="0" smtClean="0"/>
              <a:t>	Устройство </a:t>
            </a:r>
            <a:r>
              <a:rPr lang="ru-RU" sz="1900" dirty="0"/>
              <a:t>не требует от пользователя специальных технических навыков, справится любой русскоязычный пользователь, имеющий опыт использования мобильного телефона. Вместе с устройством пользователь получит возможность пройти бесплатное обучение по использованию устройства в объеме 10 часов; а также предусмотрена техническая поддержка. </a:t>
            </a:r>
          </a:p>
          <a:p>
            <a:pPr marL="0" lvl="0" indent="0" algn="l" rtl="0">
              <a:spcBef>
                <a:spcPts val="0"/>
              </a:spcBef>
              <a:spcAft>
                <a:spcPts val="1200"/>
              </a:spcAft>
              <a:buNone/>
            </a:pPr>
            <a:r>
              <a:rPr lang="ru-RU" sz="1900" dirty="0" smtClean="0"/>
              <a:t>	Статистические </a:t>
            </a:r>
            <a:r>
              <a:rPr lang="ru-RU" sz="1900" dirty="0"/>
              <a:t>данные по России свидетельствуют о наличии 1,8 до 4,9 миллиона инвалидов по зрению и 610-780 тысяч совершенно незрячих людей.</a:t>
            </a:r>
            <a:r>
              <a:rPr lang="en-US" sz="1900" dirty="0"/>
              <a:t> </a:t>
            </a:r>
            <a:r>
              <a:rPr lang="en-US" sz="1900" dirty="0">
                <a:hlinkClick r:id="rId3"/>
              </a:rPr>
              <a:t>https://kpk-1.ru/statistika/statistika-slepyh-lyudej-uchet-kolichestva-poteryavshih-zrenie.html</a:t>
            </a:r>
            <a:r>
              <a:rPr lang="ru-RU" sz="1900" dirty="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alpha val="12000"/>
          </a:schemeClr>
        </a:solidFill>
        <a:effectLst/>
      </p:bgPr>
    </p:bg>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xfrm>
            <a:off x="623400" y="0"/>
            <a:ext cx="8520600" cy="487762"/>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Результаты исследования: сценарий AS IS</a:t>
            </a:r>
            <a:endParaRPr dirty="0"/>
          </a:p>
        </p:txBody>
      </p:sp>
      <p:sp>
        <p:nvSpPr>
          <p:cNvPr id="104" name="Google Shape;104;p21"/>
          <p:cNvSpPr txBox="1">
            <a:spLocks noGrp="1"/>
          </p:cNvSpPr>
          <p:nvPr>
            <p:ph type="body" idx="1"/>
          </p:nvPr>
        </p:nvSpPr>
        <p:spPr>
          <a:xfrm>
            <a:off x="0" y="605016"/>
            <a:ext cx="8719457" cy="4339104"/>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1200"/>
              </a:spcAft>
              <a:buNone/>
            </a:pPr>
            <a:r>
              <a:rPr lang="ru" sz="4000" dirty="0">
                <a:solidFill>
                  <a:schemeClr val="tx1">
                    <a:lumMod val="75000"/>
                    <a:lumOff val="25000"/>
                  </a:schemeClr>
                </a:solidFill>
              </a:rPr>
              <a:t>Акторы: слепые (слабовидящие) люди.</a:t>
            </a:r>
          </a:p>
          <a:p>
            <a:pPr marL="0" lvl="0" indent="0" algn="l" rtl="0">
              <a:spcBef>
                <a:spcPts val="0"/>
              </a:spcBef>
              <a:spcAft>
                <a:spcPts val="1200"/>
              </a:spcAft>
              <a:buNone/>
            </a:pPr>
            <a:r>
              <a:rPr lang="ru" sz="4000" dirty="0">
                <a:solidFill>
                  <a:schemeClr val="tx1">
                    <a:lumMod val="75000"/>
                    <a:lumOff val="25000"/>
                  </a:schemeClr>
                </a:solidFill>
              </a:rPr>
              <a:t>Предусловия: слепой(слабовидящий) человек выходит из дома.</a:t>
            </a:r>
          </a:p>
          <a:p>
            <a:pPr marL="0" lvl="0" indent="0" algn="l" rtl="0">
              <a:spcBef>
                <a:spcPts val="0"/>
              </a:spcBef>
              <a:spcAft>
                <a:spcPts val="1200"/>
              </a:spcAft>
              <a:buNone/>
            </a:pPr>
            <a:r>
              <a:rPr lang="ru" sz="4000" dirty="0">
                <a:solidFill>
                  <a:schemeClr val="tx1">
                    <a:lumMod val="75000"/>
                    <a:lumOff val="25000"/>
                  </a:schemeClr>
                </a:solidFill>
              </a:rPr>
              <a:t>Ожидаемый результат: человек  успешно доходит в пункт назначения и возвращается обратно домой.</a:t>
            </a:r>
          </a:p>
          <a:p>
            <a:pPr marL="0" lvl="0" indent="0" algn="l" rtl="0">
              <a:spcBef>
                <a:spcPts val="0"/>
              </a:spcBef>
              <a:spcAft>
                <a:spcPts val="1200"/>
              </a:spcAft>
              <a:buNone/>
            </a:pPr>
            <a:r>
              <a:rPr lang="ru" sz="4000" b="1" dirty="0">
                <a:solidFill>
                  <a:schemeClr val="tx1">
                    <a:lumMod val="75000"/>
                    <a:lumOff val="25000"/>
                  </a:schemeClr>
                </a:solidFill>
              </a:rPr>
              <a:t>Шаги:</a:t>
            </a:r>
          </a:p>
          <a:p>
            <a:pPr marL="0" lvl="0" indent="0" algn="l" rtl="0">
              <a:spcBef>
                <a:spcPts val="0"/>
              </a:spcBef>
              <a:spcAft>
                <a:spcPts val="1200"/>
              </a:spcAft>
              <a:buNone/>
            </a:pPr>
            <a:r>
              <a:rPr lang="ru" sz="4000" dirty="0">
                <a:solidFill>
                  <a:schemeClr val="tx1">
                    <a:lumMod val="75000"/>
                    <a:lumOff val="25000"/>
                  </a:schemeClr>
                </a:solidFill>
              </a:rPr>
              <a:t>1)Человек выходит из дома и идет по привычному маршруту. </a:t>
            </a:r>
          </a:p>
          <a:p>
            <a:pPr marL="0" lvl="0" indent="0" algn="l" rtl="0">
              <a:spcBef>
                <a:spcPts val="0"/>
              </a:spcBef>
              <a:spcAft>
                <a:spcPts val="1200"/>
              </a:spcAft>
              <a:buNone/>
            </a:pPr>
            <a:r>
              <a:rPr lang="ru" sz="4000" b="1" dirty="0">
                <a:solidFill>
                  <a:schemeClr val="tx1">
                    <a:lumMod val="75000"/>
                    <a:lumOff val="25000"/>
                  </a:schemeClr>
                </a:solidFill>
              </a:rPr>
              <a:t>Проблема: перед человеком оказывается новое препятствие.</a:t>
            </a:r>
          </a:p>
          <a:p>
            <a:pPr marL="0" lvl="0" indent="0" algn="l" rtl="0">
              <a:spcBef>
                <a:spcPts val="0"/>
              </a:spcBef>
              <a:spcAft>
                <a:spcPts val="1200"/>
              </a:spcAft>
              <a:buNone/>
            </a:pPr>
            <a:r>
              <a:rPr lang="ru" sz="4000" dirty="0">
                <a:solidFill>
                  <a:schemeClr val="tx1">
                    <a:lumMod val="75000"/>
                    <a:lumOff val="25000"/>
                  </a:schemeClr>
                </a:solidFill>
              </a:rPr>
              <a:t>1.1 Человек обнаруживает препятствие и </a:t>
            </a:r>
            <a:r>
              <a:rPr lang="ru" sz="4000" dirty="0" smtClean="0">
                <a:solidFill>
                  <a:schemeClr val="tx1">
                    <a:lumMod val="75000"/>
                    <a:lumOff val="25000"/>
                  </a:schemeClr>
                </a:solidFill>
              </a:rPr>
              <a:t>преодолевает </a:t>
            </a:r>
            <a:r>
              <a:rPr lang="ru" sz="4000" dirty="0">
                <a:solidFill>
                  <a:schemeClr val="tx1">
                    <a:lumMod val="75000"/>
                    <a:lumOff val="25000"/>
                  </a:schemeClr>
                </a:solidFill>
              </a:rPr>
              <a:t>его с помощью помощью случайных прохожих.</a:t>
            </a:r>
          </a:p>
          <a:p>
            <a:pPr marL="0" lvl="0" indent="0" algn="l" rtl="0">
              <a:spcBef>
                <a:spcPts val="0"/>
              </a:spcBef>
              <a:spcAft>
                <a:spcPts val="1200"/>
              </a:spcAft>
              <a:buNone/>
            </a:pPr>
            <a:r>
              <a:rPr lang="ru" sz="4000" dirty="0">
                <a:solidFill>
                  <a:schemeClr val="tx1">
                    <a:lumMod val="75000"/>
                    <a:lumOff val="25000"/>
                  </a:schemeClr>
                </a:solidFill>
              </a:rPr>
              <a:t>1.2. Человек не обнаруживает </a:t>
            </a:r>
            <a:r>
              <a:rPr lang="ru" sz="4000" dirty="0" smtClean="0">
                <a:solidFill>
                  <a:schemeClr val="tx1">
                    <a:lumMod val="75000"/>
                    <a:lumOff val="25000"/>
                  </a:schemeClr>
                </a:solidFill>
              </a:rPr>
              <a:t>препятствие </a:t>
            </a:r>
            <a:r>
              <a:rPr lang="ru" sz="4000" dirty="0">
                <a:solidFill>
                  <a:schemeClr val="tx1">
                    <a:lumMod val="75000"/>
                    <a:lumOff val="25000"/>
                  </a:schemeClr>
                </a:solidFill>
              </a:rPr>
              <a:t>и получает травму.</a:t>
            </a:r>
          </a:p>
          <a:p>
            <a:pPr marL="0" lvl="0" indent="0" algn="l" rtl="0">
              <a:spcBef>
                <a:spcPts val="0"/>
              </a:spcBef>
              <a:spcAft>
                <a:spcPts val="1200"/>
              </a:spcAft>
              <a:buNone/>
            </a:pPr>
            <a:r>
              <a:rPr lang="ru" sz="4000" dirty="0">
                <a:solidFill>
                  <a:schemeClr val="tx1">
                    <a:lumMod val="75000"/>
                    <a:lumOff val="25000"/>
                  </a:schemeClr>
                </a:solidFill>
              </a:rPr>
              <a:t>1.3. Препятствие оказывается настолько большим, что обходя его человек уходит с привыччного маршрута.</a:t>
            </a:r>
          </a:p>
          <a:p>
            <a:pPr marL="0" lvl="0" indent="0" algn="l" rtl="0">
              <a:spcBef>
                <a:spcPts val="0"/>
              </a:spcBef>
              <a:spcAft>
                <a:spcPts val="1200"/>
              </a:spcAft>
              <a:buNone/>
            </a:pPr>
            <a:r>
              <a:rPr lang="ru" sz="4000" dirty="0">
                <a:solidFill>
                  <a:schemeClr val="tx1">
                    <a:lumMod val="75000"/>
                    <a:lumOff val="25000"/>
                  </a:schemeClr>
                </a:solidFill>
              </a:rPr>
              <a:t>2)Человек доходит до места назначения</a:t>
            </a:r>
          </a:p>
          <a:p>
            <a:pPr marL="0" lvl="0" indent="0" algn="l" rtl="0">
              <a:spcBef>
                <a:spcPts val="0"/>
              </a:spcBef>
              <a:spcAft>
                <a:spcPts val="1200"/>
              </a:spcAft>
              <a:buNone/>
            </a:pPr>
            <a:r>
              <a:rPr lang="ru" sz="4000" dirty="0">
                <a:solidFill>
                  <a:schemeClr val="tx1">
                    <a:lumMod val="75000"/>
                    <a:lumOff val="25000"/>
                  </a:schemeClr>
                </a:solidFill>
              </a:rPr>
              <a:t>3) Возвращается домой. </a:t>
            </a:r>
          </a:p>
          <a:p>
            <a:pPr marL="0" lvl="0" indent="0" algn="l" rtl="0">
              <a:spcBef>
                <a:spcPts val="0"/>
              </a:spcBef>
              <a:spcAft>
                <a:spcPts val="1200"/>
              </a:spcAft>
              <a:buNone/>
            </a:pPr>
            <a:r>
              <a:rPr lang="ru-RU" sz="4000" b="1" dirty="0">
                <a:solidFill>
                  <a:schemeClr val="tx1">
                    <a:lumMod val="75000"/>
                    <a:lumOff val="25000"/>
                  </a:schemeClr>
                </a:solidFill>
              </a:rPr>
              <a:t>Проблема: пока человек отсутствовал, могло появиться новое препятствие</a:t>
            </a:r>
          </a:p>
          <a:p>
            <a:pPr marL="0" lvl="0" indent="0" algn="l" rtl="0">
              <a:spcBef>
                <a:spcPts val="0"/>
              </a:spcBef>
              <a:spcAft>
                <a:spcPts val="1200"/>
              </a:spcAft>
              <a:buNone/>
            </a:pPr>
            <a:r>
              <a:rPr lang="ru-RU" sz="4000" dirty="0">
                <a:solidFill>
                  <a:schemeClr val="tx1">
                    <a:lumMod val="75000"/>
                    <a:lumOff val="25000"/>
                  </a:schemeClr>
                </a:solidFill>
              </a:rPr>
              <a:t>3.1.  Появилось препятствие живой  объект, который перемещается в пространстве. При столкновении с ним человек сбивается с привычного маршрута.</a:t>
            </a:r>
          </a:p>
          <a:p>
            <a:pPr marL="0" lvl="0" indent="0" algn="l" rtl="0">
              <a:spcBef>
                <a:spcPts val="0"/>
              </a:spcBef>
              <a:spcAft>
                <a:spcPts val="1200"/>
              </a:spcAft>
              <a:buNone/>
            </a:pPr>
            <a:r>
              <a:rPr lang="ru-RU" sz="4000" dirty="0">
                <a:solidFill>
                  <a:schemeClr val="tx1">
                    <a:lumMod val="75000"/>
                    <a:lumOff val="25000"/>
                  </a:schemeClr>
                </a:solidFill>
              </a:rPr>
              <a:t>3.2 Появилось препятствие в виде припаркованного неправильно автомобиля. Человек получает травму и сбивается\ с маршрута.</a:t>
            </a:r>
          </a:p>
          <a:p>
            <a:pPr marL="0" lvl="0" indent="0" algn="l" rtl="0">
              <a:spcBef>
                <a:spcPts val="0"/>
              </a:spcBef>
              <a:spcAft>
                <a:spcPts val="1200"/>
              </a:spcAft>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Переход к разработке: TO BE</a:t>
            </a:r>
            <a:endParaRPr dirty="0"/>
          </a:p>
        </p:txBody>
      </p:sp>
      <p:sp>
        <p:nvSpPr>
          <p:cNvPr id="110" name="Google Shape;110;p22"/>
          <p:cNvSpPr txBox="1">
            <a:spLocks noGrp="1"/>
          </p:cNvSpPr>
          <p:nvPr>
            <p:ph type="body" idx="1"/>
          </p:nvPr>
        </p:nvSpPr>
        <p:spPr>
          <a:xfrm>
            <a:off x="311699" y="1152475"/>
            <a:ext cx="7844421"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1200"/>
              </a:spcAft>
              <a:buNone/>
            </a:pPr>
            <a:r>
              <a:rPr lang="ru-RU" dirty="0">
                <a:solidFill>
                  <a:schemeClr val="tx1">
                    <a:lumMod val="95000"/>
                    <a:lumOff val="5000"/>
                  </a:schemeClr>
                </a:solidFill>
              </a:rPr>
              <a:t>Благодаря использованию нашего АПК пользователь своевременно обнаружит препятствие и скорректирует свой маршрут. При возникновении нестандартной ситуации (падение в яму) пользователь сможет воспользоваться тревожной кнопкой, встроенной в АПК.</a:t>
            </a:r>
          </a:p>
          <a:p>
            <a:pPr marL="0" lvl="0" indent="0" algn="l" rtl="0">
              <a:spcBef>
                <a:spcPts val="0"/>
              </a:spcBef>
              <a:spcAft>
                <a:spcPts val="1200"/>
              </a:spcAft>
              <a:buNone/>
            </a:pPr>
            <a:r>
              <a:rPr lang="ru-RU" dirty="0">
                <a:solidFill>
                  <a:schemeClr val="tx1">
                    <a:lumMod val="95000"/>
                    <a:lumOff val="5000"/>
                  </a:schemeClr>
                </a:solidFill>
              </a:rPr>
              <a:t>Данная разработка позволит слепым людям стать более самостоятельными и поможет эффективнее ориентироваться на местности, обнаруживать и обходить препятствия. Устройство откроет больше возможностей для самостоятельного нахождения вне дома  для слепых (слабовидящих) людей – в том числе откроет возможность для путешествий.</a:t>
            </a:r>
            <a:endParaRPr dirty="0">
              <a:solidFill>
                <a:schemeClr val="tx1">
                  <a:lumMod val="95000"/>
                  <a:lumOff val="5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План разработки будущего решения</a:t>
            </a:r>
            <a:endParaRPr/>
          </a:p>
        </p:txBody>
      </p:sp>
      <p:sp>
        <p:nvSpPr>
          <p:cNvPr id="134" name="Google Shape;134;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spcAft>
                <a:spcPts val="1200"/>
              </a:spcAft>
              <a:buNone/>
            </a:pPr>
            <a:r>
              <a:rPr lang="ru-RU" dirty="0" smtClean="0"/>
              <a:t>Для успешного продвижения устройства необходимо инвестировать в маркетинговые мероприятия, которые позволят увеличить охват аудитории и повысить узнаваемость бренда. Кроме того, можно рассмотреть возможность расширения функционала устройства для дополнительной генерации прибыли и направления ее на маркетинг. Такой подход поможет не только расширить возможности устройства, но и обеспечить эффективное продвижение на рынке.</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29000"/>
          </a:schemeClr>
        </a:solidFill>
        <a:effectLst/>
      </p:bgPr>
    </p:bg>
    <p:spTree>
      <p:nvGrpSpPr>
        <p:cNvPr id="1" name="Shape 132"/>
        <p:cNvGrpSpPr/>
        <p:nvPr/>
      </p:nvGrpSpPr>
      <p:grpSpPr>
        <a:xfrm>
          <a:off x="0" y="0"/>
          <a:ext cx="0" cy="0"/>
          <a:chOff x="0" y="0"/>
          <a:chExt cx="0" cy="0"/>
        </a:xfrm>
      </p:grpSpPr>
      <p:sp>
        <p:nvSpPr>
          <p:cNvPr id="133" name="Google Shape;133;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RU" dirty="0" smtClean="0"/>
              <a:t>Расчет экономических показателей</a:t>
            </a:r>
            <a:endParaRPr dirty="0"/>
          </a:p>
        </p:txBody>
      </p:sp>
      <p:sp>
        <p:nvSpPr>
          <p:cNvPr id="134" name="Google Shape;134;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70000" lnSpcReduction="20000"/>
          </a:bodyPr>
          <a:lstStyle/>
          <a:p>
            <a:r>
              <a:rPr lang="ru-RU" dirty="0" smtClean="0">
                <a:solidFill>
                  <a:schemeClr val="tx1">
                    <a:lumMod val="95000"/>
                    <a:lumOff val="5000"/>
                  </a:schemeClr>
                </a:solidFill>
              </a:rPr>
              <a:t>Наш продукт ориентирован на </a:t>
            </a:r>
            <a:r>
              <a:rPr lang="en-US" dirty="0" smtClean="0">
                <a:solidFill>
                  <a:schemeClr val="tx1">
                    <a:lumMod val="95000"/>
                    <a:lumOff val="5000"/>
                  </a:schemeClr>
                </a:solidFill>
              </a:rPr>
              <a:t>B</a:t>
            </a:r>
            <a:r>
              <a:rPr lang="ru-RU" dirty="0" smtClean="0">
                <a:solidFill>
                  <a:schemeClr val="tx1">
                    <a:lumMod val="95000"/>
                    <a:lumOff val="5000"/>
                  </a:schemeClr>
                </a:solidFill>
              </a:rPr>
              <a:t>2</a:t>
            </a:r>
            <a:r>
              <a:rPr lang="en-US" dirty="0" smtClean="0">
                <a:solidFill>
                  <a:schemeClr val="tx1">
                    <a:lumMod val="95000"/>
                    <a:lumOff val="5000"/>
                  </a:schemeClr>
                </a:solidFill>
              </a:rPr>
              <a:t>B</a:t>
            </a:r>
            <a:r>
              <a:rPr lang="ru-RU" dirty="0" smtClean="0">
                <a:solidFill>
                  <a:schemeClr val="tx1">
                    <a:lumMod val="95000"/>
                    <a:lumOff val="5000"/>
                  </a:schemeClr>
                </a:solidFill>
              </a:rPr>
              <a:t>, </a:t>
            </a:r>
            <a:r>
              <a:rPr lang="en-US" dirty="0" smtClean="0">
                <a:solidFill>
                  <a:schemeClr val="tx1">
                    <a:lumMod val="95000"/>
                    <a:lumOff val="5000"/>
                  </a:schemeClr>
                </a:solidFill>
              </a:rPr>
              <a:t>B</a:t>
            </a:r>
            <a:r>
              <a:rPr lang="ru-RU" dirty="0" smtClean="0">
                <a:solidFill>
                  <a:schemeClr val="tx1">
                    <a:lumMod val="95000"/>
                    <a:lumOff val="5000"/>
                  </a:schemeClr>
                </a:solidFill>
              </a:rPr>
              <a:t>2</a:t>
            </a:r>
            <a:r>
              <a:rPr lang="en-US" dirty="0" smtClean="0">
                <a:solidFill>
                  <a:schemeClr val="tx1">
                    <a:lumMod val="95000"/>
                    <a:lumOff val="5000"/>
                  </a:schemeClr>
                </a:solidFill>
              </a:rPr>
              <a:t>C</a:t>
            </a:r>
            <a:r>
              <a:rPr lang="ru-RU" dirty="0" smtClean="0">
                <a:solidFill>
                  <a:schemeClr val="tx1">
                    <a:lumMod val="95000"/>
                    <a:lumOff val="5000"/>
                  </a:schemeClr>
                </a:solidFill>
              </a:rPr>
              <a:t> и </a:t>
            </a:r>
            <a:r>
              <a:rPr lang="en-US" dirty="0" smtClean="0">
                <a:solidFill>
                  <a:schemeClr val="tx1">
                    <a:lumMod val="95000"/>
                    <a:lumOff val="5000"/>
                  </a:schemeClr>
                </a:solidFill>
              </a:rPr>
              <a:t>B</a:t>
            </a:r>
            <a:r>
              <a:rPr lang="ru-RU" dirty="0" smtClean="0">
                <a:solidFill>
                  <a:schemeClr val="tx1">
                    <a:lumMod val="95000"/>
                    <a:lumOff val="5000"/>
                  </a:schemeClr>
                </a:solidFill>
              </a:rPr>
              <a:t>2</a:t>
            </a:r>
            <a:r>
              <a:rPr lang="en-US" dirty="0" smtClean="0">
                <a:solidFill>
                  <a:schemeClr val="tx1">
                    <a:lumMod val="95000"/>
                    <a:lumOff val="5000"/>
                  </a:schemeClr>
                </a:solidFill>
              </a:rPr>
              <a:t>G</a:t>
            </a:r>
            <a:r>
              <a:rPr lang="ru-RU" dirty="0" smtClean="0">
                <a:solidFill>
                  <a:schemeClr val="tx1">
                    <a:lumMod val="95000"/>
                    <a:lumOff val="5000"/>
                  </a:schemeClr>
                </a:solidFill>
              </a:rPr>
              <a:t> сегменты рынка </a:t>
            </a:r>
          </a:p>
          <a:p>
            <a:r>
              <a:rPr lang="ru-RU" dirty="0" smtClean="0">
                <a:solidFill>
                  <a:schemeClr val="tx1">
                    <a:lumMod val="95000"/>
                    <a:lumOff val="5000"/>
                  </a:schemeClr>
                </a:solidFill>
              </a:rPr>
              <a:t>Данный продукт востребован людям, благотворительным организациям, производственным организациям государственным структурам (ФСС)</a:t>
            </a:r>
          </a:p>
          <a:p>
            <a:r>
              <a:rPr lang="ru-RU" dirty="0" smtClean="0">
                <a:solidFill>
                  <a:schemeClr val="tx1">
                    <a:lumMod val="95000"/>
                    <a:lumOff val="5000"/>
                  </a:schemeClr>
                </a:solidFill>
              </a:rPr>
              <a:t>Решения о покупке принимаются индивидуально  или оптовая покупка (в лице физического или юридического лица)</a:t>
            </a:r>
          </a:p>
          <a:p>
            <a:r>
              <a:rPr lang="ru-RU" dirty="0" smtClean="0">
                <a:solidFill>
                  <a:schemeClr val="tx1">
                    <a:lumMod val="95000"/>
                    <a:lumOff val="5000"/>
                  </a:schemeClr>
                </a:solidFill>
              </a:rPr>
              <a:t>По данным Всемирной организации здравоохранения (ВОЗ), на 2022 год в Российской Федерации проживает около 3 миллионов человек с ограниченными возможностями зрения, в том числе со слепотой и нарушениями зрения.</a:t>
            </a:r>
          </a:p>
          <a:p>
            <a:r>
              <a:rPr lang="ru-RU" dirty="0" smtClean="0">
                <a:solidFill>
                  <a:schemeClr val="tx1">
                    <a:lumMod val="95000"/>
                    <a:lumOff val="5000"/>
                  </a:schemeClr>
                </a:solidFill>
              </a:rPr>
              <a:t>Если взять за основу Индийский вариант распространения электронных устройств помощи слепым  и возможным рынком на 300 000 человек получим следующие значения:</a:t>
            </a:r>
          </a:p>
          <a:p>
            <a:r>
              <a:rPr lang="ru-RU" dirty="0" smtClean="0">
                <a:solidFill>
                  <a:schemeClr val="tx1">
                    <a:lumMod val="95000"/>
                    <a:lumOff val="5000"/>
                  </a:schemeClr>
                </a:solidFill>
              </a:rPr>
              <a:t>ТАМ = 300 000 </a:t>
            </a:r>
            <a:r>
              <a:rPr lang="ru-RU" dirty="0" err="1" smtClean="0">
                <a:solidFill>
                  <a:schemeClr val="tx1">
                    <a:lumMod val="95000"/>
                    <a:lumOff val="5000"/>
                  </a:schemeClr>
                </a:solidFill>
              </a:rPr>
              <a:t>х</a:t>
            </a:r>
            <a:r>
              <a:rPr lang="ru-RU" dirty="0" smtClean="0">
                <a:solidFill>
                  <a:schemeClr val="tx1">
                    <a:lumMod val="95000"/>
                    <a:lumOff val="5000"/>
                  </a:schemeClr>
                </a:solidFill>
              </a:rPr>
              <a:t> 7000 = 21 000 000 00</a:t>
            </a:r>
          </a:p>
          <a:p>
            <a:r>
              <a:rPr lang="ru-RU" dirty="0" smtClean="0">
                <a:solidFill>
                  <a:schemeClr val="tx1">
                    <a:lumMod val="95000"/>
                    <a:lumOff val="5000"/>
                  </a:schemeClr>
                </a:solidFill>
              </a:rPr>
              <a:t>РАМ = (300 000 + 450 000) * 7000 = 525 000 000 0</a:t>
            </a:r>
          </a:p>
          <a:p>
            <a:r>
              <a:rPr lang="en-US" dirty="0" smtClean="0">
                <a:solidFill>
                  <a:schemeClr val="tx1">
                    <a:lumMod val="95000"/>
                    <a:lumOff val="5000"/>
                  </a:schemeClr>
                </a:solidFill>
              </a:rPr>
              <a:t>SAM</a:t>
            </a:r>
            <a:r>
              <a:rPr lang="ru-RU" dirty="0" smtClean="0">
                <a:solidFill>
                  <a:schemeClr val="tx1">
                    <a:lumMod val="95000"/>
                    <a:lumOff val="5000"/>
                  </a:schemeClr>
                </a:solidFill>
              </a:rPr>
              <a:t> = 300</a:t>
            </a:r>
            <a:r>
              <a:rPr lang="en-US" dirty="0" smtClean="0">
                <a:solidFill>
                  <a:schemeClr val="tx1">
                    <a:lumMod val="95000"/>
                    <a:lumOff val="5000"/>
                  </a:schemeClr>
                </a:solidFill>
              </a:rPr>
              <a:t> </a:t>
            </a:r>
            <a:r>
              <a:rPr lang="ru-RU" dirty="0" smtClean="0">
                <a:solidFill>
                  <a:schemeClr val="tx1">
                    <a:lumMod val="95000"/>
                    <a:lumOff val="5000"/>
                  </a:schemeClr>
                </a:solidFill>
              </a:rPr>
              <a:t>000 </a:t>
            </a:r>
            <a:r>
              <a:rPr lang="en-US" dirty="0" smtClean="0">
                <a:solidFill>
                  <a:schemeClr val="tx1">
                    <a:lumMod val="95000"/>
                    <a:lumOff val="5000"/>
                  </a:schemeClr>
                </a:solidFill>
              </a:rPr>
              <a:t>x</a:t>
            </a:r>
            <a:r>
              <a:rPr lang="ru-RU" dirty="0" smtClean="0">
                <a:solidFill>
                  <a:schemeClr val="tx1">
                    <a:lumMod val="95000"/>
                    <a:lumOff val="5000"/>
                  </a:schemeClr>
                </a:solidFill>
              </a:rPr>
              <a:t> 10% = 30</a:t>
            </a:r>
            <a:r>
              <a:rPr lang="en-US" dirty="0" smtClean="0">
                <a:solidFill>
                  <a:schemeClr val="tx1">
                    <a:lumMod val="95000"/>
                    <a:lumOff val="5000"/>
                  </a:schemeClr>
                </a:solidFill>
              </a:rPr>
              <a:t> </a:t>
            </a:r>
            <a:r>
              <a:rPr lang="ru-RU" dirty="0" smtClean="0">
                <a:solidFill>
                  <a:schemeClr val="tx1">
                    <a:lumMod val="95000"/>
                    <a:lumOff val="5000"/>
                  </a:schemeClr>
                </a:solidFill>
              </a:rPr>
              <a:t>000</a:t>
            </a:r>
          </a:p>
          <a:p>
            <a:r>
              <a:rPr lang="en-US" dirty="0" smtClean="0">
                <a:solidFill>
                  <a:schemeClr val="tx1">
                    <a:lumMod val="95000"/>
                    <a:lumOff val="5000"/>
                  </a:schemeClr>
                </a:solidFill>
              </a:rPr>
              <a:t>SOM</a:t>
            </a:r>
            <a:r>
              <a:rPr lang="ru-RU" dirty="0" smtClean="0">
                <a:solidFill>
                  <a:schemeClr val="tx1">
                    <a:lumMod val="95000"/>
                    <a:lumOff val="5000"/>
                  </a:schemeClr>
                </a:solidFill>
              </a:rPr>
              <a:t> = 300</a:t>
            </a:r>
            <a:r>
              <a:rPr lang="en-US" dirty="0" smtClean="0">
                <a:solidFill>
                  <a:schemeClr val="tx1">
                    <a:lumMod val="95000"/>
                    <a:lumOff val="5000"/>
                  </a:schemeClr>
                </a:solidFill>
              </a:rPr>
              <a:t> </a:t>
            </a:r>
            <a:r>
              <a:rPr lang="ru-RU" dirty="0" smtClean="0">
                <a:solidFill>
                  <a:schemeClr val="tx1">
                    <a:lumMod val="95000"/>
                    <a:lumOff val="5000"/>
                  </a:schemeClr>
                </a:solidFill>
              </a:rPr>
              <a:t>000 </a:t>
            </a:r>
            <a:r>
              <a:rPr lang="en-US" dirty="0" smtClean="0">
                <a:solidFill>
                  <a:schemeClr val="tx1">
                    <a:lumMod val="95000"/>
                    <a:lumOff val="5000"/>
                  </a:schemeClr>
                </a:solidFill>
              </a:rPr>
              <a:t>x</a:t>
            </a:r>
            <a:r>
              <a:rPr lang="ru-RU" dirty="0" smtClean="0">
                <a:solidFill>
                  <a:schemeClr val="tx1">
                    <a:lumMod val="95000"/>
                    <a:lumOff val="5000"/>
                  </a:schemeClr>
                </a:solidFill>
              </a:rPr>
              <a:t> 10% </a:t>
            </a:r>
            <a:r>
              <a:rPr lang="en-US" dirty="0" smtClean="0">
                <a:solidFill>
                  <a:schemeClr val="tx1">
                    <a:lumMod val="95000"/>
                    <a:lumOff val="5000"/>
                  </a:schemeClr>
                </a:solidFill>
              </a:rPr>
              <a:t>x</a:t>
            </a:r>
            <a:r>
              <a:rPr lang="ru-RU" dirty="0" smtClean="0">
                <a:solidFill>
                  <a:schemeClr val="tx1">
                    <a:lumMod val="95000"/>
                    <a:lumOff val="5000"/>
                  </a:schemeClr>
                </a:solidFill>
              </a:rPr>
              <a:t> 7000 = 210</a:t>
            </a:r>
            <a:r>
              <a:rPr lang="en-US" dirty="0" smtClean="0">
                <a:solidFill>
                  <a:schemeClr val="tx1">
                    <a:lumMod val="95000"/>
                    <a:lumOff val="5000"/>
                  </a:schemeClr>
                </a:solidFill>
              </a:rPr>
              <a:t> </a:t>
            </a:r>
            <a:r>
              <a:rPr lang="ru-RU" dirty="0" smtClean="0">
                <a:solidFill>
                  <a:schemeClr val="tx1">
                    <a:lumMod val="95000"/>
                    <a:lumOff val="5000"/>
                  </a:schemeClr>
                </a:solidFill>
              </a:rPr>
              <a:t>000</a:t>
            </a:r>
            <a:r>
              <a:rPr lang="en-US" dirty="0" smtClean="0">
                <a:solidFill>
                  <a:schemeClr val="tx1">
                    <a:lumMod val="95000"/>
                    <a:lumOff val="5000"/>
                  </a:schemeClr>
                </a:solidFill>
              </a:rPr>
              <a:t> </a:t>
            </a:r>
            <a:r>
              <a:rPr lang="ru-RU" dirty="0" smtClean="0">
                <a:solidFill>
                  <a:schemeClr val="tx1">
                    <a:lumMod val="95000"/>
                    <a:lumOff val="5000"/>
                  </a:schemeClr>
                </a:solidFill>
              </a:rPr>
              <a:t>000</a:t>
            </a:r>
          </a:p>
          <a:p>
            <a:r>
              <a:rPr lang="ru-RU" dirty="0" smtClean="0">
                <a:solidFill>
                  <a:schemeClr val="tx1">
                    <a:lumMod val="95000"/>
                    <a:lumOff val="5000"/>
                  </a:schemeClr>
                </a:solidFill>
              </a:rPr>
              <a:t>В России предположительно 4 компании предлагающих электронные трости</a:t>
            </a:r>
          </a:p>
          <a:p>
            <a:r>
              <a:rPr lang="ru-RU" dirty="0" smtClean="0">
                <a:solidFill>
                  <a:schemeClr val="tx1">
                    <a:lumMod val="95000"/>
                    <a:lumOff val="5000"/>
                  </a:schemeClr>
                </a:solidFill>
              </a:rPr>
              <a:t>210 000 000/5= 42 000 000</a:t>
            </a:r>
          </a:p>
          <a:p>
            <a:pPr marL="0" lvl="0" indent="0" algn="l" rtl="0">
              <a:spcBef>
                <a:spcPts val="0"/>
              </a:spcBef>
              <a:spcAft>
                <a:spcPts val="1200"/>
              </a:spcAft>
              <a:buNone/>
            </a:pP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24000"/>
          </a:schemeClr>
        </a:solidFill>
        <a:effectLst/>
      </p:bgPr>
    </p:bg>
    <p:spTree>
      <p:nvGrpSpPr>
        <p:cNvPr id="1" name="Shape 138"/>
        <p:cNvGrpSpPr/>
        <p:nvPr/>
      </p:nvGrpSpPr>
      <p:grpSpPr>
        <a:xfrm>
          <a:off x="0" y="0"/>
          <a:ext cx="0" cy="0"/>
          <a:chOff x="0" y="0"/>
          <a:chExt cx="0" cy="0"/>
        </a:xfrm>
      </p:grpSpPr>
      <p:sp>
        <p:nvSpPr>
          <p:cNvPr id="139" name="Google Shape;139;p27"/>
          <p:cNvSpPr txBox="1">
            <a:spLocks noGrp="1"/>
          </p:cNvSpPr>
          <p:nvPr>
            <p:ph type="title"/>
          </p:nvPr>
        </p:nvSpPr>
        <p:spPr>
          <a:xfrm>
            <a:off x="304825" y="170018"/>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smtClean="0"/>
              <a:t>Расчет себестоимости товара</a:t>
            </a:r>
            <a:endParaRPr dirty="0"/>
          </a:p>
        </p:txBody>
      </p:sp>
      <p:sp>
        <p:nvSpPr>
          <p:cNvPr id="140" name="Google Shape;140;p27"/>
          <p:cNvSpPr txBox="1">
            <a:spLocks noGrp="1"/>
          </p:cNvSpPr>
          <p:nvPr>
            <p:ph type="body" idx="1"/>
          </p:nvPr>
        </p:nvSpPr>
        <p:spPr>
          <a:xfrm>
            <a:off x="311700" y="728770"/>
            <a:ext cx="8520600" cy="4207615"/>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p>
        </p:txBody>
      </p:sp>
      <p:pic>
        <p:nvPicPr>
          <p:cNvPr id="5" name="Рисунок 4" descr="себестоим.PNG"/>
          <p:cNvPicPr>
            <a:picLocks noChangeAspect="1"/>
          </p:cNvPicPr>
          <p:nvPr/>
        </p:nvPicPr>
        <p:blipFill>
          <a:blip r:embed="rId3"/>
          <a:stretch>
            <a:fillRect/>
          </a:stretch>
        </p:blipFill>
        <p:spPr>
          <a:xfrm>
            <a:off x="343483" y="693420"/>
            <a:ext cx="7992797" cy="42291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1700" y="251461"/>
            <a:ext cx="8520600" cy="239284"/>
          </a:xfrm>
        </p:spPr>
        <p:txBody>
          <a:bodyPr>
            <a:normAutofit fontScale="90000"/>
          </a:bodyPr>
          <a:lstStyle/>
          <a:p>
            <a:endParaRPr lang="ru-RU" dirty="0"/>
          </a:p>
        </p:txBody>
      </p:sp>
      <p:sp>
        <p:nvSpPr>
          <p:cNvPr id="3" name="Текст 2"/>
          <p:cNvSpPr>
            <a:spLocks noGrp="1"/>
          </p:cNvSpPr>
          <p:nvPr>
            <p:ph type="body" idx="1"/>
          </p:nvPr>
        </p:nvSpPr>
        <p:spPr/>
        <p:txBody>
          <a:bodyPr/>
          <a:lstStyle/>
          <a:p>
            <a:endParaRPr lang="ru-RU" dirty="0"/>
          </a:p>
        </p:txBody>
      </p:sp>
      <p:pic>
        <p:nvPicPr>
          <p:cNvPr id="4" name="Рисунок 3" descr="себестоим1.PNG"/>
          <p:cNvPicPr>
            <a:picLocks noChangeAspect="1"/>
          </p:cNvPicPr>
          <p:nvPr/>
        </p:nvPicPr>
        <p:blipFill>
          <a:blip r:embed="rId2"/>
          <a:stretch>
            <a:fillRect/>
          </a:stretch>
        </p:blipFill>
        <p:spPr>
          <a:xfrm>
            <a:off x="91440" y="0"/>
            <a:ext cx="9052560" cy="497506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5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180" y="94505"/>
            <a:ext cx="8520600" cy="572700"/>
          </a:xfrm>
        </p:spPr>
        <p:txBody>
          <a:bodyPr>
            <a:normAutofit fontScale="90000"/>
          </a:bodyPr>
          <a:lstStyle/>
          <a:p>
            <a:r>
              <a:rPr lang="en-US" dirty="0" smtClean="0"/>
              <a:t>Lean canvas</a:t>
            </a:r>
            <a:endParaRPr lang="ru-RU" dirty="0"/>
          </a:p>
        </p:txBody>
      </p:sp>
      <p:sp>
        <p:nvSpPr>
          <p:cNvPr id="3" name="Текст 2"/>
          <p:cNvSpPr>
            <a:spLocks noGrp="1"/>
          </p:cNvSpPr>
          <p:nvPr>
            <p:ph type="body" idx="1"/>
          </p:nvPr>
        </p:nvSpPr>
        <p:spPr>
          <a:xfrm>
            <a:off x="311700" y="670560"/>
            <a:ext cx="7346400" cy="4472940"/>
          </a:xfrm>
        </p:spPr>
        <p:txBody>
          <a:bodyPr/>
          <a:lstStyle/>
          <a:p>
            <a:endParaRPr lang="ru-RU" dirty="0"/>
          </a:p>
        </p:txBody>
      </p:sp>
      <p:pic>
        <p:nvPicPr>
          <p:cNvPr id="4" name="Рисунок 3" descr="lean canvas.PNG"/>
          <p:cNvPicPr>
            <a:picLocks noChangeAspect="1"/>
          </p:cNvPicPr>
          <p:nvPr/>
        </p:nvPicPr>
        <p:blipFill>
          <a:blip r:embed="rId2"/>
          <a:stretch>
            <a:fillRect/>
          </a:stretch>
        </p:blipFill>
        <p:spPr>
          <a:xfrm>
            <a:off x="304800" y="649757"/>
            <a:ext cx="7365433" cy="434896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311700" y="192505"/>
            <a:ext cx="8520600" cy="4376370"/>
          </a:xfrm>
        </p:spPr>
        <p:txBody>
          <a:bodyPr>
            <a:normAutofit/>
          </a:bodyPr>
          <a:lstStyle/>
          <a:p>
            <a:pPr algn="ctr">
              <a:buNone/>
            </a:pPr>
            <a:endParaRPr lang="ru-RU" sz="2000" b="1" dirty="0"/>
          </a:p>
          <a:p>
            <a:pPr algn="ctr">
              <a:buNone/>
            </a:pPr>
            <a:endParaRPr lang="ru-RU" sz="2000" b="1" dirty="0"/>
          </a:p>
          <a:p>
            <a:pPr algn="ctr">
              <a:buNone/>
            </a:pPr>
            <a:endParaRPr lang="ru-RU" sz="2000" b="1" dirty="0"/>
          </a:p>
          <a:p>
            <a:pPr algn="ctr">
              <a:buNone/>
            </a:pPr>
            <a:endParaRPr lang="ru-RU" sz="2800" b="1" dirty="0">
              <a:solidFill>
                <a:schemeClr val="tx1"/>
              </a:solidFill>
            </a:endParaRPr>
          </a:p>
          <a:p>
            <a:pPr algn="ctr">
              <a:buNone/>
            </a:pPr>
            <a:r>
              <a:rPr lang="ru-RU" sz="3600" b="1" dirty="0">
                <a:solidFill>
                  <a:schemeClr val="bg1"/>
                </a:solidFill>
              </a:rPr>
              <a:t>Спасибо за внимание!</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711</TotalTime>
  <Words>2167</Words>
  <Application>Microsoft Office PowerPoint</Application>
  <PresentationFormat>Экран (16:9)</PresentationFormat>
  <Paragraphs>204</Paragraphs>
  <Slides>25</Slides>
  <Notes>20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Simple Light</vt:lpstr>
      <vt:lpstr>Разработка концепции построения электронной трости для слабовидящих людей</vt:lpstr>
      <vt:lpstr>Помощь слепым и слабовидящим людям </vt:lpstr>
      <vt:lpstr>Решение</vt:lpstr>
      <vt:lpstr>Разработка концепции устройства для обнаружения препятствий  </vt:lpstr>
      <vt:lpstr>Слайд 5</vt:lpstr>
      <vt:lpstr>Возможные аналоги </vt:lpstr>
      <vt:lpstr>Слайд 7</vt:lpstr>
      <vt:lpstr>Слайд 8</vt:lpstr>
      <vt:lpstr>Частичные аналоги</vt:lpstr>
      <vt:lpstr>Наша команда</vt:lpstr>
      <vt:lpstr>Наша команда</vt:lpstr>
      <vt:lpstr>Наставники</vt:lpstr>
      <vt:lpstr>Заинтересованные стороны / стейкхолдеры</vt:lpstr>
      <vt:lpstr>Дальнейшие шаги по работе над проектом</vt:lpstr>
      <vt:lpstr>Результаты исследования: обновления в паспорте</vt:lpstr>
      <vt:lpstr>Результаты исследования: обновления в паспорте</vt:lpstr>
      <vt:lpstr>Результаты исследования: экономика проекта</vt:lpstr>
      <vt:lpstr>Результаты исследования: сценарий AS IS</vt:lpstr>
      <vt:lpstr>Переход к разработке: TO BE</vt:lpstr>
      <vt:lpstr>План разработки будущего решения</vt:lpstr>
      <vt:lpstr>Расчет экономических показателей</vt:lpstr>
      <vt:lpstr>Расчет себестоимости товара</vt:lpstr>
      <vt:lpstr>Слайд 23</vt:lpstr>
      <vt:lpstr>Lean canvas</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Скопируйте этот шаблон</dc:title>
  <dc:creator>Xeon</dc:creator>
  <cp:lastModifiedBy>Xeon</cp:lastModifiedBy>
  <cp:revision>49</cp:revision>
  <dcterms:modified xsi:type="dcterms:W3CDTF">2023-05-04T18:28:57Z</dcterms:modified>
</cp:coreProperties>
</file>