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</p:sldIdLst>
  <p:sldSz cx="20104100" cy="11309350"/>
  <p:notesSz cx="20104100" cy="1130935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610" y="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 smtClean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 smtClean="0">
                <a:solidFill>
                  <a:schemeClr val="tx2"/>
                </a:solidFill>
              </a:rPr>
              <a:t>»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642037" y="6797675"/>
            <a:ext cx="302871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0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40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</a:rPr>
              <a:t>Sheep system</a:t>
            </a:r>
            <a:endParaRPr lang="ru-RU" sz="40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42037" y="4580402"/>
            <a:ext cx="106599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ФГБОУ ВО «Ставропольский государственный </a:t>
            </a:r>
          </a:p>
          <a:p>
            <a:r>
              <a:rPr lang="ru" sz="40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аграрный университет»</a:t>
            </a:r>
            <a:endParaRPr lang="ru-RU" sz="4000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7154" y="5730875"/>
            <a:ext cx="1104315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0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эффективной системы </a:t>
            </a:r>
            <a:endParaRPr lang="ru-RU" sz="4000" i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управления 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качеством овцеводческой продукции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9566" y="2199442"/>
            <a:ext cx="18902598" cy="9379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3600" i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РФ стоит </a:t>
            </a:r>
            <a:r>
              <a:rPr lang="ru-RU" sz="3600" i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глобальная проблема обеспечения населения качественной мясной и шерстной продукции, так как численность населения интенсивно растет, а животноводческие предприятия в лучшем случае стоят на месте. Исходя из данных отечественного производства, потребности населения нашей страны в баранине удовлетворяются всего 10 %. В связи со сложившейся ситуацией в мясном овцеводстве необходимо усовершенствовать метод создания скороспелых мясных и шерстных пород, сохраняя отечественный генофонд и совершенствуя породные признаки овец. </a:t>
            </a:r>
            <a:endParaRPr lang="en-US" sz="3600" i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7200" algn="just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3600" i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Мясная </a:t>
            </a:r>
            <a:r>
              <a:rPr lang="ru-RU" sz="3600" i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специализация в отрасли овцеводства предопределяет потребность в породах, которые имеют высокую мясную производительность и высокую скороспелость. Необходимо проводить на высоком профессиональном уровне такие важные кампании, как бонитировка, стрижка поголовья, </a:t>
            </a:r>
            <a:r>
              <a:rPr lang="ru-RU" sz="3600" i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классировка</a:t>
            </a:r>
            <a:r>
              <a:rPr lang="ru-RU" sz="3600" i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шерсти и искусственное осеменение овцематок. На мировом рынке лидерами по производству баранины являются такие страны, как США, Китай, Австралия. Учитывая </a:t>
            </a:r>
            <a:r>
              <a:rPr lang="ru-RU" sz="3600" i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санкционное</a:t>
            </a:r>
            <a:r>
              <a:rPr lang="ru-RU" sz="3600" i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давление на Россию, существует необходимость разработки современной системы </a:t>
            </a:r>
            <a:r>
              <a:rPr lang="en-US" sz="3600" i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i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отечественного </a:t>
            </a:r>
            <a:r>
              <a:rPr lang="ru-RU" sz="3600" i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производства качественной овцеводческой продукции.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706" y="2126067"/>
            <a:ext cx="18977546" cy="872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Проблема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Создание</a:t>
            </a:r>
            <a:r>
              <a:rPr lang="en-US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высокопродуктивных племенных животных</a:t>
            </a: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Стандартизированные программы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Лицензированное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</a:t>
            </a: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выполнения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молекулярно-генетических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исследований</a:t>
            </a:r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Решение</a:t>
            </a:r>
            <a:endParaRPr lang="ru-RU" sz="36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Система управления и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оценки будет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выполнять главную функцию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выявлении высокопродуктивных племенных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животных и в отличие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3600" i="1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конституцинно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-экстерьерной оценки будет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иметь следующие преимущества: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-Повышение эффективности системы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разведения и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выращивания сельскохозяйственных животных;</a:t>
            </a: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высокой достоверности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результатов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исследований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Повышение племенных качеств овец</a:t>
            </a:r>
            <a:endParaRPr lang="ru-RU" sz="36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2850" y="3749675"/>
            <a:ext cx="17470204" cy="4454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Выездные компании в племенные предприятия Ставропольского края,  с целью изучения востребованности молекулярно-генетических исследований.</a:t>
            </a: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0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64% опрошенных заинтересованы в исследованиях</a:t>
            </a: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27% опрошенных задумались и не дали точного ответа</a:t>
            </a: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 опрошенных не готовы к проведению исследований</a:t>
            </a:r>
            <a:endParaRPr lang="ru-RU" sz="40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4775" y="1502116"/>
            <a:ext cx="19568713" cy="9720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3200" b="1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➢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Федеральный исследовательский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центр животноводства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ВИЖ имени академика Л.К. Эрнста</a:t>
            </a: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➢ Филиал ФГБНУ «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Северо-Кавказский федеральный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научный аграрный центр»</a:t>
            </a: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➢ Национальный союз овцеводов</a:t>
            </a:r>
          </a:p>
          <a:p>
            <a:pPr indent="45720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➢ Институт общей генетики животных им.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Н.И. Вавилова</a:t>
            </a:r>
          </a:p>
          <a:p>
            <a:pPr indent="457200" algn="just">
              <a:lnSpc>
                <a:spcPct val="107000"/>
              </a:lnSpc>
              <a:buSzPts val="1000"/>
              <a:tabLst>
                <a:tab pos="457200" algn="l"/>
              </a:tabLst>
            </a:pP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Преимущество: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фактор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Система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управления и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оценки будет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выполнять главную функцию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выявлении высокопродуктивных племенных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животных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отличие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3600" i="1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конституцинно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-экстерьерной оценки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6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Имеющаяся </a:t>
            </a: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генофондная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база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располагает крайне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ограниченным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количеством отечественных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пород и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отдельных популяций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обладающих высокой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степенью выраженности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наиболее ценных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признаков продуктивности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(плодовитость,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молочность, </a:t>
            </a:r>
            <a:r>
              <a:rPr lang="ru-RU" sz="3600" i="1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полиэстричность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скороспелость, супертонкая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шерсть и другими).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Это ограничивает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их использование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 создании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новых пород, а также 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промышленного 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скрещивания.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87709" y="1447365"/>
            <a:ext cx="5390469" cy="1273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1113" y="7461012"/>
            <a:ext cx="4816007" cy="20700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507" y="7512257"/>
            <a:ext cx="5146144" cy="1967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6709" y="7351181"/>
            <a:ext cx="4936345" cy="22311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807" y="2848924"/>
            <a:ext cx="5443132" cy="14872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44560" y="2689053"/>
            <a:ext cx="6138494" cy="16924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932" y="5017549"/>
            <a:ext cx="11905192" cy="14499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3430466" y="2866807"/>
            <a:ext cx="46572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Данные о животном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041172" y="2708713"/>
            <a:ext cx="516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white"/>
                </a:solidFill>
              </a:rPr>
              <a:t>Изучение мясной продуктивности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77120" y="5191422"/>
            <a:ext cx="63968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Система управления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02558" y="7786871"/>
            <a:ext cx="39331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Результаты измерений 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9154" y="7786872"/>
            <a:ext cx="38052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Проведение бонитировки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949128" y="7479095"/>
            <a:ext cx="43579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Изучение шерстной продуктивности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2166" y="4474407"/>
            <a:ext cx="301599" cy="40880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08216" y="4499034"/>
            <a:ext cx="301599" cy="40880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5419472" y="6715446"/>
            <a:ext cx="301599" cy="40880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0235258" y="6724531"/>
            <a:ext cx="301599" cy="40880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5613400" y="6758001"/>
            <a:ext cx="301599" cy="4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0615" y="2619208"/>
            <a:ext cx="17482595" cy="833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Календарный план развития</a:t>
            </a:r>
            <a:endParaRPr lang="ru-RU" sz="2800" b="1" i="1" dirty="0" smtClean="0"/>
          </a:p>
          <a:p>
            <a:pPr indent="45720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0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квартал: исследование оптимальных показателей мясной и шерстной продуктивности овец, разводимых в организациях разных форм собственности.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квартал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сбор материалов и изучение показателей крови.  	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3.квартал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выявление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концентрации генов у 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овец, разводимых в организациях разных форм собственности.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квартал: разработка системы управления качеством продукции.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1902" y="2066475"/>
            <a:ext cx="17775941" cy="8621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0"/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ФИНАНСИРОВАНИЕ:</a:t>
            </a:r>
          </a:p>
          <a:p>
            <a:pPr lvl="0"/>
            <a:endParaRPr lang="ru-RU" sz="3600" b="1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Доходы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sym typeface="PT Sans"/>
              </a:rPr>
              <a:t>1.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sym typeface="PT Sans"/>
              </a:rPr>
              <a:t>Консультация клиентов.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Book Antiqua" pitchFamily="18" charset="0"/>
              <a:sym typeface="PT Sans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   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3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00*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1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=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3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00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 руб.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Book Antiqua" pitchFamily="18" charset="0"/>
              <a:ea typeface="Courier New"/>
              <a:cs typeface="Courier New"/>
              <a:sym typeface="PT Sans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2.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Проведение исследований.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Book Antiqua" pitchFamily="18" charset="0"/>
              <a:ea typeface="Courier New"/>
              <a:cs typeface="Courier New"/>
              <a:sym typeface="PT Sans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   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600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*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1=600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руб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/гол.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Book Antiqua" pitchFamily="18" charset="0"/>
              <a:ea typeface="Courier New"/>
              <a:cs typeface="Courier New"/>
              <a:sym typeface="PT Sans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  <a:ea typeface="Courier New"/>
                <a:cs typeface="Courier New"/>
                <a:sym typeface="PT Sans"/>
              </a:rPr>
              <a:t>Издержки</a:t>
            </a:r>
            <a:r>
              <a:rPr lang="ru-RU" sz="3200" dirty="0">
                <a:solidFill>
                  <a:prstClr val="black"/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</a:br>
            <a:r>
              <a:rPr lang="ru-RU" sz="3200" dirty="0">
                <a:solidFill>
                  <a:prstClr val="black"/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 </a:t>
            </a:r>
            <a:r>
              <a:rPr lang="ru-RU" sz="3200" dirty="0" smtClean="0">
                <a:solidFill>
                  <a:prstClr val="black"/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1.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Транспортные – 5,5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руб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/км.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 2. Лабораторные материалы – 300 руб.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 3. Расходный материал – 10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руб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/гол.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</a:pPr>
            <a:endParaRPr lang="en-US" sz="3200" dirty="0">
              <a:solidFill>
                <a:prstClr val="black"/>
              </a:solidFill>
              <a:latin typeface="Book Antiqua" pitchFamily="18" charset="0"/>
              <a:ea typeface="Courier New"/>
              <a:cs typeface="Courier New"/>
              <a:sym typeface="PT Sans"/>
            </a:endParaRPr>
          </a:p>
          <a:p>
            <a:pPr lvl="0" indent="457200" algn="ctr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Сумма будет меняться в зависимости от количества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ea typeface="Courier New"/>
                <a:cs typeface="Courier New"/>
                <a:sym typeface="PT Sans"/>
              </a:rPr>
              <a:t>голов животных и желательных генов при проведении исследований. 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Book Antiqua" pitchFamily="18" charset="0"/>
              <a:ea typeface="Courier New"/>
              <a:cs typeface="Courier New"/>
              <a:sym typeface="PT Sans"/>
            </a:endParaRPr>
          </a:p>
          <a:p>
            <a:pPr algn="just">
              <a:spcBef>
                <a:spcPts val="0"/>
              </a:spcBef>
            </a:pPr>
            <a:endParaRPr lang="ru-RU" sz="3200" dirty="0"/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0450" y="3521075"/>
            <a:ext cx="17602200" cy="5289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b="1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SHEEP SYSTEM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Анатолий 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Координатор (Лидер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Контакт для связи с Анатолием: 8-918-601-98-11</a:t>
            </a:r>
            <a:endParaRPr lang="ru-RU" sz="40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Вероника 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Генератор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идей </a:t>
            </a:r>
            <a:endParaRPr lang="en-US" sz="40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Анастасия 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Исследователь </a:t>
            </a:r>
            <a:endParaRPr lang="en-US" sz="40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Анастасия – </a:t>
            </a:r>
            <a:r>
              <a:rPr lang="ru-RU" sz="4000" i="1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Реализатор</a:t>
            </a:r>
            <a:endParaRPr lang="en-US" sz="40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Алина </a:t>
            </a:r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Специалист</a:t>
            </a:r>
            <a:endParaRPr lang="ru-RU" sz="40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524</Words>
  <Application>Microsoft Office PowerPoint</Application>
  <PresentationFormat>Произвольный</PresentationFormat>
  <Paragraphs>88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Book Antiqua</vt:lpstr>
      <vt:lpstr>Calibri</vt:lpstr>
      <vt:lpstr>Courier New</vt:lpstr>
      <vt:lpstr>Lato</vt:lpstr>
      <vt:lpstr>PT Sans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16</cp:revision>
  <dcterms:modified xsi:type="dcterms:W3CDTF">2022-10-27T07:49:47Z</dcterms:modified>
</cp:coreProperties>
</file>