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9" r:id="rId3"/>
    <p:sldId id="258" r:id="rId4"/>
    <p:sldId id="259" r:id="rId5"/>
    <p:sldId id="270" r:id="rId6"/>
    <p:sldId id="268" r:id="rId7"/>
    <p:sldId id="271" r:id="rId8"/>
    <p:sldId id="260" r:id="rId9"/>
    <p:sldId id="261" r:id="rId10"/>
    <p:sldId id="273" r:id="rId11"/>
    <p:sldId id="262" r:id="rId12"/>
    <p:sldId id="263" r:id="rId13"/>
    <p:sldId id="266" r:id="rId14"/>
    <p:sldId id="267" r:id="rId15"/>
    <p:sldId id="264" r:id="rId16"/>
    <p:sldId id="26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C1"/>
    <a:srgbClr val="8F00FF"/>
    <a:srgbClr val="ADDAE3"/>
    <a:srgbClr val="ED3833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531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255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58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04858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104858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8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59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59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104859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9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48695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104869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9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700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701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702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1048703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0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706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07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708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09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710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1048711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12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67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104867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7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104871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1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48717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718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1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104872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2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48684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685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6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104868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8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690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691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104869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9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679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680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1048681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8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577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578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104857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3.pn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8.jpeg"/><Relationship Id="rId7" Type="http://schemas.openxmlformats.org/officeDocument/2006/relationships/image" Target="../media/image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Квадрат"/>
          <p:cNvSpPr/>
          <p:nvPr/>
        </p:nvSpPr>
        <p:spPr>
          <a:xfrm>
            <a:off x="0" y="3906152"/>
            <a:ext cx="3020553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048587" name="Квадрат"/>
          <p:cNvSpPr/>
          <p:nvPr/>
        </p:nvSpPr>
        <p:spPr>
          <a:xfrm>
            <a:off x="3020629" y="5927334"/>
            <a:ext cx="612337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048588" name="Прямоугольник"/>
          <p:cNvSpPr/>
          <p:nvPr/>
        </p:nvSpPr>
        <p:spPr>
          <a:xfrm>
            <a:off x="3020553" y="3910830"/>
            <a:ext cx="3500458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048589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048590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1048591" name="Текст 2"/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2097152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sp>
        <p:nvSpPr>
          <p:cNvPr id="1048592" name="Двойные круглые скобки 10"/>
          <p:cNvSpPr/>
          <p:nvPr/>
        </p:nvSpPr>
        <p:spPr>
          <a:xfrm>
            <a:off x="179513" y="404664"/>
            <a:ext cx="6192687" cy="3223629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593" name="Заголовок 1"/>
          <p:cNvSpPr>
            <a:spLocks noGrp="1"/>
          </p:cNvSpPr>
          <p:nvPr>
            <p:ph type="ctrTitle"/>
          </p:nvPr>
        </p:nvSpPr>
        <p:spPr>
          <a:xfrm>
            <a:off x="609706" y="970555"/>
            <a:ext cx="5472608" cy="293559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ED3833"/>
                </a:solidFill>
                <a:latin typeface="Arial Black" panose="020B0A04020102020204" pitchFamily="34" charset="0"/>
              </a:rPr>
              <a:t>Рыбзавод </a:t>
            </a:r>
            <a:br>
              <a:rPr lang="ru-RU" sz="3600" b="1" dirty="0" smtClean="0">
                <a:solidFill>
                  <a:srgbClr val="ED3833"/>
                </a:solidFill>
                <a:latin typeface="Arial Black" panose="020B0A04020102020204" pitchFamily="34" charset="0"/>
              </a:rPr>
            </a:br>
            <a:r>
              <a:rPr lang="ru-RU" sz="3600" b="1" dirty="0" smtClean="0">
                <a:solidFill>
                  <a:srgbClr val="ED3833"/>
                </a:solidFill>
                <a:latin typeface="Arial Black" panose="020B0A04020102020204" pitchFamily="34" charset="0"/>
              </a:rPr>
              <a:t>круглый год</a:t>
            </a:r>
            <a:endParaRPr lang="ru-RU" sz="3600" b="1" dirty="0">
              <a:solidFill>
                <a:srgbClr val="ED3833"/>
              </a:solidFill>
              <a:latin typeface="Arial Black" panose="020B0A04020102020204" pitchFamily="34" charset="0"/>
            </a:endParaRPr>
          </a:p>
        </p:txBody>
      </p:sp>
      <p:pic>
        <p:nvPicPr>
          <p:cNvPr id="209715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120903"/>
            <a:ext cx="1864062" cy="18002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97179" name="Рисунок 2097178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773236" y="2492896"/>
            <a:ext cx="2191251" cy="1385878"/>
          </a:xfrm>
          <a:prstGeom prst="rect">
            <a:avLst/>
          </a:prstGeom>
        </p:spPr>
      </p:pic>
      <p:pic>
        <p:nvPicPr>
          <p:cNvPr id="2097180" name="Рисунок 2097179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19252" y="4293096"/>
            <a:ext cx="1982048" cy="1400183"/>
          </a:xfrm>
          <a:prstGeom prst="rect">
            <a:avLst/>
          </a:prstGeom>
        </p:spPr>
      </p:pic>
      <p:pic>
        <p:nvPicPr>
          <p:cNvPr id="2097182" name="Рисунок 2097181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7017486" y="784111"/>
            <a:ext cx="1716256" cy="1232367"/>
          </a:xfrm>
          <a:prstGeom prst="rect">
            <a:avLst/>
          </a:prstGeom>
        </p:spPr>
      </p:pic>
      <p:pic>
        <p:nvPicPr>
          <p:cNvPr id="2097183" name="Рисунок 2097182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3779912" y="4107956"/>
            <a:ext cx="1872208" cy="14712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06688" cy="49949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КОМАНДА</a:t>
            </a:r>
            <a:endParaRPr lang="ru-RU" sz="2000" b="1" dirty="0"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0" y="774130"/>
            <a:ext cx="3794538" cy="144016"/>
            <a:chOff x="0" y="692501"/>
            <a:chExt cx="2624903" cy="9707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386085"/>
              </p:ext>
            </p:extLst>
          </p:nvPr>
        </p:nvGraphicFramePr>
        <p:xfrm>
          <a:off x="624088" y="1377537"/>
          <a:ext cx="7992888" cy="547928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814418">
                  <a:extLst>
                    <a:ext uri="{9D8B030D-6E8A-4147-A177-3AD203B41FA5}">
                      <a16:colId xmlns="" xmlns:a16="http://schemas.microsoft.com/office/drawing/2014/main" val="962371130"/>
                    </a:ext>
                  </a:extLst>
                </a:gridCol>
                <a:gridCol w="2589993">
                  <a:extLst>
                    <a:ext uri="{9D8B030D-6E8A-4147-A177-3AD203B41FA5}">
                      <a16:colId xmlns="" xmlns:a16="http://schemas.microsoft.com/office/drawing/2014/main" val="1231855804"/>
                    </a:ext>
                  </a:extLst>
                </a:gridCol>
                <a:gridCol w="2588477">
                  <a:extLst>
                    <a:ext uri="{9D8B030D-6E8A-4147-A177-3AD203B41FA5}">
                      <a16:colId xmlns="" xmlns:a16="http://schemas.microsoft.com/office/drawing/2014/main" val="1216531457"/>
                    </a:ext>
                  </a:extLst>
                </a:gridCol>
              </a:tblGrid>
              <a:tr h="24728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indent="449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indent="449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indent="449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indent="449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indent="449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indent="449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indent="449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indent="449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indent="449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effectLst/>
                          <a:latin typeface="Arial Black" panose="020B0A04020102020204" pitchFamily="34" charset="0"/>
                        </a:rPr>
                        <a:t>Назмутдинова</a:t>
                      </a:r>
                      <a:r>
                        <a:rPr lang="ru-RU" sz="1400" b="1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Arial Black" panose="020B0A04020102020204" pitchFamily="34" charset="0"/>
                        </a:rPr>
                        <a:t>Алина, лидер </a:t>
                      </a:r>
                      <a:r>
                        <a:rPr lang="ru-RU" sz="1400" b="1" dirty="0" smtClean="0">
                          <a:effectLst/>
                          <a:latin typeface="Arial Black" panose="020B0A04020102020204" pitchFamily="34" charset="0"/>
                        </a:rPr>
                        <a:t>команды</a:t>
                      </a:r>
                      <a:endParaRPr lang="en-US" sz="1400" b="1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indent="449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49" marR="590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Arial Black" panose="020B0A04020102020204" pitchFamily="34" charset="0"/>
                        </a:rPr>
                        <a:t>Микрюков</a:t>
                      </a:r>
                      <a:r>
                        <a:rPr lang="ru-RU" sz="140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</a:rPr>
                        <a:t>Кирилл, интегратор</a:t>
                      </a:r>
                      <a:endParaRPr lang="ru-RU" sz="14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49" marR="590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en-US" sz="14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en-US" sz="14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en-US" sz="14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en-US" sz="14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en-US" sz="14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en-US" sz="14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en-US" sz="14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en-US" sz="14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en-US" sz="14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400" dirty="0" smtClean="0">
                          <a:effectLst/>
                          <a:latin typeface="Arial Black" panose="020B0A04020102020204" pitchFamily="34" charset="0"/>
                        </a:rPr>
                        <a:t>Наговицына </a:t>
                      </a: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</a:rPr>
                        <a:t>Анастасия, </a:t>
                      </a:r>
                      <a:r>
                        <a:rPr lang="ru-RU" sz="1400" dirty="0" err="1">
                          <a:effectLst/>
                          <a:latin typeface="Arial Black" panose="020B0A04020102020204" pitchFamily="34" charset="0"/>
                        </a:rPr>
                        <a:t>продакт</a:t>
                      </a:r>
                      <a:r>
                        <a:rPr lang="ru-RU" sz="1400" dirty="0">
                          <a:effectLst/>
                          <a:latin typeface="Arial Black" panose="020B0A04020102020204" pitchFamily="34" charset="0"/>
                        </a:rPr>
                        <a:t>-менеджер</a:t>
                      </a:r>
                      <a:endParaRPr lang="ru-RU" sz="14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49" marR="59049" marT="0" marB="0"/>
                </a:tc>
                <a:extLst>
                  <a:ext uri="{0D108BD9-81ED-4DB2-BD59-A6C34878D82A}">
                    <a16:rowId xmlns="" xmlns:a16="http://schemas.microsoft.com/office/drawing/2014/main" val="981685608"/>
                  </a:ext>
                </a:extLst>
              </a:tr>
              <a:tr h="24908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en-US" sz="1200" b="1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09625" algn="l"/>
                        </a:tabLst>
                      </a:pPr>
                      <a:endParaRPr lang="en-US" sz="1200" b="1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09625" algn="l"/>
                        </a:tabLst>
                      </a:pPr>
                      <a:endParaRPr lang="en-US" sz="1200" b="1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09625" algn="l"/>
                        </a:tabLst>
                      </a:pPr>
                      <a:endParaRPr lang="en-US" sz="1200" b="1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09625" algn="l"/>
                        </a:tabLst>
                      </a:pPr>
                      <a:endParaRPr lang="en-US" sz="1200" b="1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09625" algn="l"/>
                        </a:tabLst>
                      </a:pPr>
                      <a:endParaRPr lang="en-US" sz="1200" b="1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09625" algn="l"/>
                        </a:tabLst>
                      </a:pPr>
                      <a:endParaRPr lang="en-US" sz="1200" b="1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09625" algn="l"/>
                        </a:tabLst>
                      </a:pPr>
                      <a:endParaRPr lang="en-US" sz="1200" b="1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09625" algn="l"/>
                        </a:tabLst>
                      </a:pPr>
                      <a:endParaRPr lang="en-US" sz="1200" b="1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09625" algn="l"/>
                        </a:tabLst>
                      </a:pPr>
                      <a:endParaRPr lang="en-US" sz="1200" b="1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09625" algn="l"/>
                        </a:tabLst>
                      </a:pPr>
                      <a:r>
                        <a:rPr lang="ru-RU" sz="1200" b="1" dirty="0" smtClean="0">
                          <a:effectLst/>
                          <a:latin typeface="Arial Black" panose="020B0A04020102020204" pitchFamily="34" charset="0"/>
                        </a:rPr>
                        <a:t>Шаронова 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Арина, копирайтер</a:t>
                      </a:r>
                      <a:endParaRPr lang="ru-RU" sz="9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49" marR="590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ru-RU" sz="9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Гагарин </a:t>
                      </a: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Матвей, производитель</a:t>
                      </a:r>
                      <a:endParaRPr lang="ru-RU" sz="9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49" marR="590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ru-RU" sz="9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Тимошкина </a:t>
                      </a: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Елена Вячеславовна, 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наставник </a:t>
                      </a: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команды</a:t>
                      </a:r>
                      <a:endParaRPr lang="ru-RU" sz="9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49" marR="59049" marT="0" marB="0"/>
                </a:tc>
                <a:extLst>
                  <a:ext uri="{0D108BD9-81ED-4DB2-BD59-A6C34878D82A}">
                    <a16:rowId xmlns="" xmlns:a16="http://schemas.microsoft.com/office/drawing/2014/main" val="3827220581"/>
                  </a:ext>
                </a:extLst>
              </a:tr>
            </a:tbl>
          </a:graphicData>
        </a:graphic>
      </p:graphicFrame>
      <p:pic>
        <p:nvPicPr>
          <p:cNvPr id="32" name="Рисунок 3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149" y="1228052"/>
            <a:ext cx="1542415" cy="2084705"/>
          </a:xfrm>
          <a:prstGeom prst="rect">
            <a:avLst/>
          </a:prstGeom>
          <a:noFill/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7"/>
          <a:stretch/>
        </p:blipFill>
        <p:spPr bwMode="auto">
          <a:xfrm>
            <a:off x="3898453" y="1228052"/>
            <a:ext cx="1560443" cy="2327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064" y="1238084"/>
            <a:ext cx="1480133" cy="2076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3" t="18040"/>
          <a:stretch/>
        </p:blipFill>
        <p:spPr bwMode="auto">
          <a:xfrm>
            <a:off x="1116666" y="4221088"/>
            <a:ext cx="1727722" cy="191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4"/>
          <a:stretch/>
        </p:blipFill>
        <p:spPr bwMode="auto">
          <a:xfrm>
            <a:off x="3930292" y="4142323"/>
            <a:ext cx="1380481" cy="2094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" t="5035" r="28085"/>
          <a:stretch/>
        </p:blipFill>
        <p:spPr bwMode="auto">
          <a:xfrm>
            <a:off x="6396677" y="4285846"/>
            <a:ext cx="1919739" cy="1859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Рисунок 37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6948264" y="-14836"/>
            <a:ext cx="2063524" cy="117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09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Заголовок 1"/>
          <p:cNvSpPr>
            <a:spLocks noGrp="1"/>
          </p:cNvSpPr>
          <p:nvPr>
            <p:ph type="title"/>
          </p:nvPr>
        </p:nvSpPr>
        <p:spPr>
          <a:xfrm>
            <a:off x="20056" y="15137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Группа 3"/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1048608" name="Прямоугольник 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09" name="Прямоугольник 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10" name="Прямоугольник 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11" name="Прямоугольник 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12" name="Прямоугольник 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13" name="Прямоугольник 2"/>
          <p:cNvSpPr/>
          <p:nvPr/>
        </p:nvSpPr>
        <p:spPr>
          <a:xfrm>
            <a:off x="20056" y="143718"/>
            <a:ext cx="3771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ПРОБЛЕМА</a:t>
            </a:r>
          </a:p>
        </p:txBody>
      </p:sp>
      <p:sp>
        <p:nvSpPr>
          <p:cNvPr id="1048614" name="Объект 4"/>
          <p:cNvSpPr>
            <a:spLocks noGrp="1"/>
          </p:cNvSpPr>
          <p:nvPr>
            <p:ph idx="1"/>
          </p:nvPr>
        </p:nvSpPr>
        <p:spPr>
          <a:xfrm>
            <a:off x="462337" y="2539055"/>
            <a:ext cx="8142076" cy="3456384"/>
          </a:xfrm>
        </p:spPr>
        <p:txBody>
          <a:bodyPr>
            <a:normAutofit fontScale="96389"/>
          </a:bodyPr>
          <a:lstStyle/>
          <a:p>
            <a:pPr marL="0" indent="0" algn="just">
              <a:lnSpc>
                <a:spcPct val="110000"/>
              </a:lnSpc>
              <a:buNone/>
            </a:pPr>
            <a:endParaRPr lang="ru-RU" sz="2000" dirty="0" smtClean="0">
              <a:solidFill>
                <a:srgbClr val="FF0000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lnSpc>
                <a:spcPct val="110000"/>
              </a:lnSpc>
              <a:buNone/>
            </a:pPr>
            <a:endParaRPr lang="ru-RU" sz="2000" dirty="0">
              <a:solidFill>
                <a:srgbClr val="FF0000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lnSpc>
                <a:spcPct val="110000"/>
              </a:lnSpc>
              <a:buNone/>
            </a:pPr>
            <a:r>
              <a:rPr lang="ru-RU" sz="2000" dirty="0" smtClean="0">
                <a:solidFill>
                  <a:srgbClr val="FF0000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0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АКТУАЛЬНОСТЬ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ru-RU" sz="20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ru-RU" sz="20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Развитие инвестиционной привлекательности </a:t>
            </a:r>
            <a:r>
              <a:rPr lang="ru-RU" sz="2000" dirty="0" err="1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Якшур-Бодьинского</a:t>
            </a:r>
            <a:r>
              <a:rPr lang="ru-RU" sz="20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района и в целом Удмуртской Республики</a:t>
            </a:r>
          </a:p>
          <a:p>
            <a:pPr algn="just">
              <a:lnSpc>
                <a:spcPct val="110000"/>
              </a:lnSpc>
            </a:pPr>
            <a:r>
              <a:rPr lang="ru-RU" sz="20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 – </a:t>
            </a:r>
            <a:r>
              <a:rPr lang="ru-RU" sz="2000" dirty="0" err="1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йододефицитный</a:t>
            </a:r>
            <a:r>
              <a:rPr lang="ru-RU" sz="20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регион, а в продуктах питания йод усваивается лучше</a:t>
            </a:r>
          </a:p>
          <a:p>
            <a:pPr algn="ctr">
              <a:lnSpc>
                <a:spcPct val="110000"/>
              </a:lnSpc>
            </a:pPr>
            <a:endParaRPr lang="ru-RU" sz="2000" dirty="0" smtClean="0">
              <a:solidFill>
                <a:srgbClr val="FF0000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0000"/>
              </a:lnSpc>
            </a:pPr>
            <a:endParaRPr lang="ru-RU" sz="2000" dirty="0" smtClean="0">
              <a:solidFill>
                <a:srgbClr val="FF0000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0000"/>
              </a:lnSpc>
            </a:pPr>
            <a:endParaRPr lang="ru-RU" sz="2000" dirty="0" smtClean="0">
              <a:solidFill>
                <a:srgbClr val="FF0000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0000"/>
              </a:lnSpc>
            </a:pPr>
            <a:endParaRPr lang="ru-RU" sz="2000" dirty="0">
              <a:solidFill>
                <a:srgbClr val="FF0000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48615" name="TextBox 10"/>
          <p:cNvSpPr txBox="1"/>
          <p:nvPr/>
        </p:nvSpPr>
        <p:spPr>
          <a:xfrm>
            <a:off x="683567" y="1174283"/>
            <a:ext cx="3528393" cy="1994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ru-RU" sz="16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Отсутствие </a:t>
            </a:r>
            <a:r>
              <a:rPr lang="ru-RU" sz="1600" dirty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рыбоводческих хозяйств по производству креветок в Удмуртской </a:t>
            </a:r>
            <a:r>
              <a:rPr lang="ru-RU" sz="16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Республике, ограниченный доступ к морепродуктам (в частности к креветкам) в УР. </a:t>
            </a:r>
            <a:endParaRPr lang="ru-RU" sz="16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/>
          </a:p>
        </p:txBody>
      </p:sp>
      <p:pic>
        <p:nvPicPr>
          <p:cNvPr id="2097158" name="Рисунок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211960" y="1116646"/>
            <a:ext cx="2625959" cy="174438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</p:pic>
      <p:pic>
        <p:nvPicPr>
          <p:cNvPr id="14" name="Рисунок 1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143718"/>
            <a:ext cx="2063524" cy="1178178"/>
          </a:xfrm>
          <a:prstGeom prst="rect">
            <a:avLst/>
          </a:prstGeom>
        </p:spPr>
      </p:pic>
      <p:pic>
        <p:nvPicPr>
          <p:cNvPr id="2097157" name="Рисунок 11"/>
          <p:cNvPicPr>
            <a:picLocks noChangeAspect="1"/>
          </p:cNvPicPr>
          <p:nvPr/>
        </p:nvPicPr>
        <p:blipFill rotWithShape="1">
          <a:blip r:embed="rId4" cstate="print"/>
          <a:srcRect t="30777"/>
          <a:stretch>
            <a:fillRect/>
          </a:stretch>
        </p:blipFill>
        <p:spPr>
          <a:xfrm>
            <a:off x="5796136" y="1988840"/>
            <a:ext cx="3070096" cy="212521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Заголовок 1"/>
          <p:cNvSpPr>
            <a:spLocks noGrp="1"/>
          </p:cNvSpPr>
          <p:nvPr>
            <p:ph type="title"/>
          </p:nvPr>
        </p:nvSpPr>
        <p:spPr>
          <a:xfrm>
            <a:off x="0" y="15137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Группа 3"/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1048617" name="Прямоугольник 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18" name="Прямоугольник 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19" name="Прямоугольник 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20" name="Прямоугольник 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21" name="Прямоугольник 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22" name="Прямоугольник 10"/>
          <p:cNvSpPr/>
          <p:nvPr/>
        </p:nvSpPr>
        <p:spPr>
          <a:xfrm>
            <a:off x="20056" y="143718"/>
            <a:ext cx="67474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ИННОВАЦИОННОСТЬ ПРОЕКТА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48623" name="Объект 4"/>
          <p:cNvSpPr txBox="1"/>
          <p:nvPr/>
        </p:nvSpPr>
        <p:spPr>
          <a:xfrm>
            <a:off x="403620" y="684437"/>
            <a:ext cx="8351690" cy="3202476"/>
          </a:xfrm>
          <a:prstGeom prst="rect">
            <a:avLst/>
          </a:prstGeom>
        </p:spPr>
        <p:txBody>
          <a:bodyPr vert="horz" lIns="91440" tIns="45720" rIns="91440" bIns="45720" rtlCol="0">
            <a:normAutofit fontScale="86944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ru-RU" sz="1800" dirty="0">
              <a:solidFill>
                <a:srgbClr val="FF0000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ru-RU" sz="1800" dirty="0">
              <a:solidFill>
                <a:srgbClr val="FF0000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ru-RU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Производство креветок в УЗВ в </a:t>
            </a:r>
            <a:r>
              <a:rPr lang="ru-RU" dirty="0" err="1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Якшур-Бодьинском</a:t>
            </a:r>
            <a:r>
              <a:rPr lang="ru-RU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районе</a:t>
            </a:r>
          </a:p>
          <a:p>
            <a:pPr algn="ctr">
              <a:lnSpc>
                <a:spcPct val="110000"/>
              </a:lnSpc>
            </a:pPr>
            <a:r>
              <a:rPr lang="ru-RU" sz="26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Наш проект отличается тем, что существующая УЗВ в дальнейшем может быть открыта для инноваций и новых технологий  </a:t>
            </a:r>
          </a:p>
          <a:p>
            <a:pPr algn="ctr">
              <a:lnSpc>
                <a:spcPct val="110000"/>
              </a:lnSpc>
            </a:pPr>
            <a:r>
              <a:rPr lang="ru-RU" sz="26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настоящий момент креветки в УР только импортные</a:t>
            </a:r>
            <a:endParaRPr lang="ru-RU" sz="26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sz="18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1800" i="1" dirty="0">
              <a:latin typeface="Georgia" panose="02040502050405020303" pitchFamily="18" charset="0"/>
            </a:endParaRPr>
          </a:p>
        </p:txBody>
      </p:sp>
      <p:pic>
        <p:nvPicPr>
          <p:cNvPr id="2097159" name="Picture 2" descr="https://rost.selhozproduct.ru/upload/usl/f_60e3772133c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1154" y="4221088"/>
            <a:ext cx="2168352" cy="216835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097160" name="Рисуно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586958" y="3810675"/>
            <a:ext cx="3168352" cy="254942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</p:pic>
      <p:pic>
        <p:nvPicPr>
          <p:cNvPr id="2097161" name="Рисунок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93445" y="4037268"/>
            <a:ext cx="3098175" cy="222918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</p:pic>
      <p:pic>
        <p:nvPicPr>
          <p:cNvPr id="14" name="Рисунок 13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767482" y="95348"/>
            <a:ext cx="2063524" cy="117817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Заголовок 1"/>
          <p:cNvSpPr>
            <a:spLocks noGrp="1"/>
          </p:cNvSpPr>
          <p:nvPr>
            <p:ph type="title"/>
          </p:nvPr>
        </p:nvSpPr>
        <p:spPr>
          <a:xfrm>
            <a:off x="0" y="15137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Группа 3"/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1048617" name="Прямоугольник 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18" name="Прямоугольник 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19" name="Прямоугольник 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20" name="Прямоугольник 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21" name="Прямоугольник 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22" name="Прямоугольник 10"/>
          <p:cNvSpPr/>
          <p:nvPr/>
        </p:nvSpPr>
        <p:spPr>
          <a:xfrm>
            <a:off x="20056" y="143718"/>
            <a:ext cx="89444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УСТАНОВКА ЗАМКНУТОГО ВОДОСНАБЖЕНИЯ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48623" name="Объект 4"/>
          <p:cNvSpPr txBox="1"/>
          <p:nvPr/>
        </p:nvSpPr>
        <p:spPr>
          <a:xfrm>
            <a:off x="403620" y="684437"/>
            <a:ext cx="8351690" cy="32024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4444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ru-RU" sz="1800" dirty="0">
              <a:solidFill>
                <a:srgbClr val="FF0000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ru-RU" sz="1800" dirty="0">
              <a:solidFill>
                <a:srgbClr val="FF0000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sz="1800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1800" i="1" dirty="0">
              <a:latin typeface="Georgia" panose="02040502050405020303" pitchFamily="18" charset="0"/>
            </a:endParaRPr>
          </a:p>
        </p:txBody>
      </p:sp>
      <p:pic>
        <p:nvPicPr>
          <p:cNvPr id="14" name="Рисунок 1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416993"/>
            <a:ext cx="2063524" cy="1178178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44" y="1412776"/>
            <a:ext cx="8293818" cy="4661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8026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Группа 3"/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1048649" name="Прямоугольник 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0" name="Прямоугольник 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1" name="Прямоугольник 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2" name="Прямоугольник 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3" name="Прямоугольник 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54" name="Объект 4"/>
          <p:cNvSpPr txBox="1"/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endParaRPr lang="ru-RU" sz="2400" dirty="0">
              <a:latin typeface="Georgia" panose="02040502050405020303" pitchFamily="18" charset="0"/>
            </a:endParaRPr>
          </a:p>
        </p:txBody>
      </p:sp>
      <p:sp>
        <p:nvSpPr>
          <p:cNvPr id="1048655" name="Прямоугольник 11"/>
          <p:cNvSpPr/>
          <p:nvPr/>
        </p:nvSpPr>
        <p:spPr>
          <a:xfrm>
            <a:off x="0" y="189407"/>
            <a:ext cx="55081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atin typeface="Georgia" panose="02040502050405020303" pitchFamily="18" charset="0"/>
              </a:rPr>
              <a:t>ЯКШУР-БОДЬИНСКИЙ</a:t>
            </a:r>
            <a:r>
              <a:rPr lang="ru-RU" sz="2000" b="1" dirty="0" smtClean="0">
                <a:latin typeface="Georgia" panose="02040502050405020303" pitchFamily="18" charset="0"/>
              </a:rPr>
              <a:t> РАЙОН УР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Рисунок 1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767482" y="95348"/>
            <a:ext cx="2063524" cy="1178178"/>
          </a:xfrm>
          <a:prstGeom prst="rect">
            <a:avLst/>
          </a:prstGeom>
        </p:spPr>
      </p:pic>
      <p:pic>
        <p:nvPicPr>
          <p:cNvPr id="13" name="Рисунок 12"/>
          <p:cNvPicPr>
            <a:picLocks/>
          </p:cNvPicPr>
          <p:nvPr/>
        </p:nvPicPr>
        <p:blipFill rotWithShape="1">
          <a:blip r:embed="rId3"/>
          <a:srcRect l="11153" t="16411" r="15001" b="7919"/>
          <a:stretch>
            <a:fillRect/>
          </a:stretch>
        </p:blipFill>
        <p:spPr bwMode="auto">
          <a:xfrm>
            <a:off x="626342" y="1165604"/>
            <a:ext cx="8068242" cy="536030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1749285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Группа 3"/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1048649" name="Прямоугольник 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0" name="Прямоугольник 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1" name="Прямоугольник 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2" name="Прямоугольник 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3" name="Прямоугольник 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54" name="Объект 4"/>
          <p:cNvSpPr txBox="1"/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endParaRPr lang="ru-RU" sz="2400" dirty="0">
              <a:latin typeface="Georgia" panose="02040502050405020303" pitchFamily="18" charset="0"/>
            </a:endParaRPr>
          </a:p>
        </p:txBody>
      </p:sp>
      <p:sp>
        <p:nvSpPr>
          <p:cNvPr id="1048655" name="Прямоугольник 11"/>
          <p:cNvSpPr/>
          <p:nvPr/>
        </p:nvSpPr>
        <p:spPr>
          <a:xfrm>
            <a:off x="0" y="189407"/>
            <a:ext cx="7020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Georgia" panose="02040502050405020303" pitchFamily="18" charset="0"/>
              </a:rPr>
              <a:t>ПРОВЕДЕНИЕ ОПРОСА ЦЕЛЕВОЙ АУДИТОРИИ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Рисунок 1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767482" y="95348"/>
            <a:ext cx="2063524" cy="1178178"/>
          </a:xfrm>
          <a:prstGeom prst="rect">
            <a:avLst/>
          </a:prstGeom>
        </p:spPr>
      </p:pic>
      <p:sp>
        <p:nvSpPr>
          <p:cNvPr id="2" name="AutoShape 2" descr="Диаграмма ответов в Формах. Вопрос: Покупаете ли вы креветки?. Количество ответов: 74 ответа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Диаграмма ответов в Формах. Вопрос: Покупаете ли вы креветки?. Количество ответов: 74 ответа."/>
          <p:cNvSpPr>
            <a:spLocks noChangeAspect="1" noChangeArrowheads="1"/>
          </p:cNvSpPr>
          <p:nvPr/>
        </p:nvSpPr>
        <p:spPr bwMode="auto">
          <a:xfrm>
            <a:off x="307975" y="2365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Диаграмма ответов в Формах. Вопрос: Покупаете ли вы креветки?. Количество ответов: 74 ответа."/>
          <p:cNvSpPr>
            <a:spLocks noChangeAspect="1" noChangeArrowheads="1"/>
          </p:cNvSpPr>
          <p:nvPr/>
        </p:nvSpPr>
        <p:spPr bwMode="auto">
          <a:xfrm>
            <a:off x="460375" y="388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6429052" y="3735365"/>
            <a:ext cx="2714948" cy="2702645"/>
            <a:chOff x="695325" y="1495425"/>
            <a:chExt cx="1687045" cy="1876425"/>
          </a:xfrm>
        </p:grpSpPr>
        <p:pic>
          <p:nvPicPr>
            <p:cNvPr id="8199" name="Picture 7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7" t="3702" r="16498" b="12238"/>
            <a:stretch/>
          </p:blipFill>
          <p:spPr bwMode="auto">
            <a:xfrm>
              <a:off x="695325" y="1495425"/>
              <a:ext cx="1672529" cy="1876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Прямоугольник 6"/>
            <p:cNvSpPr/>
            <p:nvPr/>
          </p:nvSpPr>
          <p:spPr>
            <a:xfrm>
              <a:off x="1835696" y="1512416"/>
              <a:ext cx="546674" cy="1747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173055" y="1114633"/>
            <a:ext cx="2738709" cy="2437984"/>
            <a:chOff x="5466013" y="1639088"/>
            <a:chExt cx="1914299" cy="1801812"/>
          </a:xfrm>
        </p:grpSpPr>
        <p:pic>
          <p:nvPicPr>
            <p:cNvPr id="8205" name="Picture 1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3" t="5101" r="17927" b="10994"/>
            <a:stretch/>
          </p:blipFill>
          <p:spPr bwMode="auto">
            <a:xfrm>
              <a:off x="5466013" y="1639088"/>
              <a:ext cx="1838324" cy="1801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6660232" y="1639088"/>
              <a:ext cx="720080" cy="133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6071524" y="1163261"/>
            <a:ext cx="2632597" cy="2452222"/>
            <a:chOff x="7458074" y="1318519"/>
            <a:chExt cx="1493297" cy="1742281"/>
          </a:xfrm>
        </p:grpSpPr>
        <p:pic>
          <p:nvPicPr>
            <p:cNvPr id="8201" name="Picture 9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95" t="4139" r="17282" b="9448"/>
            <a:stretch/>
          </p:blipFill>
          <p:spPr bwMode="auto">
            <a:xfrm>
              <a:off x="7458074" y="1318519"/>
              <a:ext cx="1493297" cy="1742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8388424" y="1318519"/>
              <a:ext cx="562947" cy="1769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2832377" y="980729"/>
            <a:ext cx="3239146" cy="2634754"/>
            <a:chOff x="612774" y="4305300"/>
            <a:chExt cx="2092325" cy="1990725"/>
          </a:xfrm>
        </p:grpSpPr>
        <p:pic>
          <p:nvPicPr>
            <p:cNvPr id="8202" name="Picture 10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3" t="3601" r="8410" b="11251"/>
            <a:stretch/>
          </p:blipFill>
          <p:spPr bwMode="auto">
            <a:xfrm>
              <a:off x="612774" y="4305300"/>
              <a:ext cx="2092325" cy="1990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Прямоугольник 14"/>
            <p:cNvSpPr/>
            <p:nvPr/>
          </p:nvSpPr>
          <p:spPr>
            <a:xfrm>
              <a:off x="1881292" y="4305300"/>
              <a:ext cx="823807" cy="2758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73726" y="3735365"/>
            <a:ext cx="3101256" cy="2525223"/>
            <a:chOff x="6993546" y="3593380"/>
            <a:chExt cx="1837460" cy="1685925"/>
          </a:xfrm>
        </p:grpSpPr>
        <p:pic>
          <p:nvPicPr>
            <p:cNvPr id="8203" name="Picture 11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78" t="3889" r="9459" b="11335"/>
            <a:stretch/>
          </p:blipFill>
          <p:spPr bwMode="auto">
            <a:xfrm>
              <a:off x="6993546" y="3593380"/>
              <a:ext cx="1827070" cy="1685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Прямоугольник 18"/>
            <p:cNvSpPr/>
            <p:nvPr/>
          </p:nvSpPr>
          <p:spPr>
            <a:xfrm>
              <a:off x="8028384" y="3593380"/>
              <a:ext cx="802622" cy="1956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3491880" y="3895961"/>
            <a:ext cx="2901354" cy="2542049"/>
            <a:chOff x="3400424" y="4486275"/>
            <a:chExt cx="1847851" cy="1647826"/>
          </a:xfrm>
        </p:grpSpPr>
        <p:pic>
          <p:nvPicPr>
            <p:cNvPr id="8204" name="Picture 12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46" t="4416" r="9317" b="12476"/>
            <a:stretch/>
          </p:blipFill>
          <p:spPr bwMode="auto">
            <a:xfrm>
              <a:off x="3400424" y="4486275"/>
              <a:ext cx="1847851" cy="16478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Прямоугольник 16"/>
            <p:cNvSpPr/>
            <p:nvPr/>
          </p:nvSpPr>
          <p:spPr>
            <a:xfrm>
              <a:off x="4427984" y="4486275"/>
              <a:ext cx="820291" cy="16686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520613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Заголовок 1"/>
          <p:cNvSpPr>
            <a:spLocks noGrp="1"/>
          </p:cNvSpPr>
          <p:nvPr>
            <p:ph type="title"/>
          </p:nvPr>
        </p:nvSpPr>
        <p:spPr>
          <a:xfrm>
            <a:off x="0" y="15137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Группа 3"/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1048625" name="Прямоугольник 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26" name="Прямоугольник 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27" name="Прямоугольник 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28" name="Прямоугольник 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29" name="Прямоугольник 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30" name="Прямоугольник 10"/>
          <p:cNvSpPr/>
          <p:nvPr/>
        </p:nvSpPr>
        <p:spPr>
          <a:xfrm>
            <a:off x="20056" y="143718"/>
            <a:ext cx="4623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ЦЕЛЕВАЯ АУДИТОРИЯ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97162" name="Picture 2" descr="http://26.img.avito.st/1280x960/86145689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861048"/>
            <a:ext cx="3356306" cy="25172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053" name="Picture 5" descr="https://alphastyles.ru/wp-content/uploads/2018/10/skidk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933056"/>
            <a:ext cx="3886999" cy="196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767482" y="95348"/>
            <a:ext cx="2063524" cy="1178178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7963696" cy="245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Рисунок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729352" y="3918187"/>
            <a:ext cx="2210800" cy="214042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</p:pic>
      <p:sp>
        <p:nvSpPr>
          <p:cNvPr id="104863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Группа 3"/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1048633" name="Прямоугольник 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34" name="Прямоугольник 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35" name="Прямоугольник 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36" name="Прямоугольник 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37" name="Прямоугольник 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38" name="Прямоугольник 11"/>
          <p:cNvSpPr/>
          <p:nvPr/>
        </p:nvSpPr>
        <p:spPr>
          <a:xfrm>
            <a:off x="20056" y="143718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АНАЛИЗ РЫНКА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48639" name="Объект 4"/>
          <p:cNvSpPr txBox="1"/>
          <p:nvPr/>
        </p:nvSpPr>
        <p:spPr>
          <a:xfrm>
            <a:off x="475328" y="1318519"/>
            <a:ext cx="8219256" cy="2122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endParaRPr lang="ru-RU" sz="1800" dirty="0">
              <a:solidFill>
                <a:srgbClr val="FF0000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ru-RU" sz="18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Импортные креветки, иные морепродукты (кальмар)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ru-RU" sz="18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Сниженные затраты на логистику</a:t>
            </a:r>
            <a:r>
              <a:rPr lang="en-US" sz="18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n-US" sz="18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&gt;</a:t>
            </a:r>
            <a:r>
              <a:rPr lang="ru-RU" sz="18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лучше качество</a:t>
            </a:r>
            <a:r>
              <a:rPr lang="en-US" sz="18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поставляемого продукта, ниже цена, масштабирование бизнеса произойдёт быстрее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ru-RU" sz="1800" dirty="0" smtClean="0">
                <a:solidFill>
                  <a:srgbClr val="FF0000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1800" dirty="0">
              <a:solidFill>
                <a:srgbClr val="FF0000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97165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5865" y="3284984"/>
            <a:ext cx="2998088" cy="299808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097166" name="Picture 2" descr="https://sun9-33.userapi.com/impg/Srk4vCX18X1JhhbdyNN_jngEfLRCAHNkwVJEyA/qSxqPGL_2VY.jpg?size=1280x853&amp;quality=95&amp;sign=1c368f8517e440074d4d2cef4e1226ab&amp;c_uniq_tag=vxDUCk3SFx7zaUMIzb2DnaVquOsQtDPWwtqV-Fvm7nE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485800"/>
            <a:ext cx="2868975" cy="191190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4" name="Рисунок 13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767482" y="95348"/>
            <a:ext cx="2063524" cy="117817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Группа 3"/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1048633" name="Прямоугольник 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34" name="Прямоугольник 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35" name="Прямоугольник 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36" name="Прямоугольник 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37" name="Прямоугольник 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38" name="Прямоугольник 11"/>
          <p:cNvSpPr/>
          <p:nvPr/>
        </p:nvSpPr>
        <p:spPr>
          <a:xfrm>
            <a:off x="20056" y="143718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АНАЛОГИ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Рисунок 1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767482" y="95348"/>
            <a:ext cx="2063524" cy="1178178"/>
          </a:xfrm>
          <a:prstGeom prst="rect">
            <a:avLst/>
          </a:prstGeom>
        </p:spPr>
      </p:pic>
      <p:graphicFrame>
        <p:nvGraphicFramePr>
          <p:cNvPr id="15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165580"/>
              </p:ext>
            </p:extLst>
          </p:nvPr>
        </p:nvGraphicFramePr>
        <p:xfrm>
          <a:off x="1115616" y="1412776"/>
          <a:ext cx="7139136" cy="4129502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763059"/>
                <a:gridCol w="6376077"/>
              </a:tblGrid>
              <a:tr h="388471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Прямые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7051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Импортная продукция (креветки) -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Гренладния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Латинская Америка, Азия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7051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"Русская креветка" (Калужская область, Россия) - первая креветочная ферма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88471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Косвенные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7051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ГУП УР "Рыбхоз" (с. Пихтовка, Удмуртская Республика) - разведение карпа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7051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Рашаль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(с. Солнечный, Удмуртская Республика) - форелевая ферма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7051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Форелевая ферма (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Увинский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район, Удмуртская Республика) - разведение форели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6585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Группа 3"/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1048641" name="Прямоугольник 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42" name="Прямоугольник 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43" name="Прямоугольник 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44" name="Прямоугольник 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45" name="Прямоугольник 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47" name="Прямоугольник 11"/>
          <p:cNvSpPr/>
          <p:nvPr/>
        </p:nvSpPr>
        <p:spPr>
          <a:xfrm>
            <a:off x="10027" y="279785"/>
            <a:ext cx="4932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Georgia" panose="02040502050405020303" pitchFamily="18" charset="0"/>
              </a:rPr>
              <a:t>ДОРОЖНАЯ КАРТА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326722"/>
              </p:ext>
            </p:extLst>
          </p:nvPr>
        </p:nvGraphicFramePr>
        <p:xfrm>
          <a:off x="496589" y="1184325"/>
          <a:ext cx="8357684" cy="558185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030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011122">
                  <a:extLst>
                    <a:ext uri="{9D8B030D-6E8A-4147-A177-3AD203B41FA5}">
                      <a16:colId xmlns="" xmlns:a16="http://schemas.microsoft.com/office/drawing/2014/main" val="1628595980"/>
                    </a:ext>
                  </a:extLst>
                </a:gridCol>
                <a:gridCol w="99485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487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241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1623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Утверждение рабочей группы по реализации проекта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28.09.23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Тимошкина Е.В.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0822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Постановка проблемы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29.09.23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Назмутдинова А.М.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0822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Постановка задачи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29.09.23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Тимошкина Е.В.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4109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решения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Октябрь 2023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Шаронова А.А., Гагарин М.А.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61644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Бизнес - планирование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1.11-10.11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Наговицына А.И., Микрюков К.И.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4109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Маркетинговые мероприятия (работа с клиентами, сбор требований)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11.11-15.11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Гагарин М.А., Микрюков К.И.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0822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Экспертиза проекта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4.12.23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Назмутдинова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А.М.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0822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проекта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4109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Инвестирование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 2024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58996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предприятия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 – февраль 2024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24109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 2025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24109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продвижению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 2025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24109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продаж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 2025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15" name="Рисунок 1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767482" y="95348"/>
            <a:ext cx="2063524" cy="117817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Группа 3"/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1048649" name="Прямоугольник 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0" name="Прямоугольник 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1" name="Прямоугольник 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2" name="Прямоугольник 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3" name="Прямоугольник 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54" name="Объект 4"/>
          <p:cNvSpPr txBox="1"/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endParaRPr lang="ru-RU" sz="2400" dirty="0">
              <a:latin typeface="Georgia" panose="02040502050405020303" pitchFamily="18" charset="0"/>
            </a:endParaRPr>
          </a:p>
        </p:txBody>
      </p:sp>
      <p:sp>
        <p:nvSpPr>
          <p:cNvPr id="1048655" name="Прямоугольник 11"/>
          <p:cNvSpPr/>
          <p:nvPr/>
        </p:nvSpPr>
        <p:spPr>
          <a:xfrm>
            <a:off x="23769" y="350604"/>
            <a:ext cx="4932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Georgia" panose="02040502050405020303" pitchFamily="18" charset="0"/>
              </a:rPr>
              <a:t>РЕСУРСЫ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Рисунок 1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767482" y="95348"/>
            <a:ext cx="2063524" cy="1178178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107504" y="1877416"/>
            <a:ext cx="9036496" cy="3066685"/>
            <a:chOff x="107504" y="1877416"/>
            <a:chExt cx="9036496" cy="3066685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877416"/>
              <a:ext cx="9036496" cy="3066685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 rot="10800000" flipV="1">
              <a:off x="8003676" y="3080992"/>
              <a:ext cx="82733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200" dirty="0" smtClean="0"/>
                <a:t>2,5 года</a:t>
              </a:r>
              <a:endParaRPr lang="ru-RU" sz="1200" dirty="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Группа 3"/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1048649" name="Прямоугольник 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0" name="Прямоугольник 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1" name="Прямоугольник 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2" name="Прямоугольник 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3" name="Прямоугольник 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54" name="Объект 4"/>
          <p:cNvSpPr txBox="1"/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endParaRPr lang="ru-RU" sz="2400" dirty="0">
              <a:latin typeface="Georgia" panose="02040502050405020303" pitchFamily="18" charset="0"/>
            </a:endParaRPr>
          </a:p>
        </p:txBody>
      </p:sp>
      <p:sp>
        <p:nvSpPr>
          <p:cNvPr id="1048655" name="Прямоугольник 11"/>
          <p:cNvSpPr/>
          <p:nvPr/>
        </p:nvSpPr>
        <p:spPr>
          <a:xfrm>
            <a:off x="10027" y="279785"/>
            <a:ext cx="4932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Georgia" panose="02040502050405020303" pitchFamily="18" charset="0"/>
              </a:rPr>
              <a:t>БЮДЖЕТ ПРОЕКТА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Рисунок 1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767482" y="95348"/>
            <a:ext cx="2063524" cy="1178178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3612778"/>
              </p:ext>
            </p:extLst>
          </p:nvPr>
        </p:nvGraphicFramePr>
        <p:xfrm>
          <a:off x="1331640" y="1951895"/>
          <a:ext cx="6048672" cy="2995676"/>
        </p:xfrm>
        <a:graphic>
          <a:graphicData uri="http://schemas.openxmlformats.org/drawingml/2006/table">
            <a:tbl>
              <a:tblPr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{5940675A-B579-460E-94D1-54222C63F5DA}</a:tableStyleId>
              </a:tblPr>
              <a:tblGrid>
                <a:gridCol w="752652">
                  <a:extLst>
                    <a:ext uri="{9D8B030D-6E8A-4147-A177-3AD203B41FA5}">
                      <a16:colId xmlns="" xmlns:a16="http://schemas.microsoft.com/office/drawing/2014/main" val="3311634399"/>
                    </a:ext>
                  </a:extLst>
                </a:gridCol>
                <a:gridCol w="3390946">
                  <a:extLst>
                    <a:ext uri="{9D8B030D-6E8A-4147-A177-3AD203B41FA5}">
                      <a16:colId xmlns="" xmlns:a16="http://schemas.microsoft.com/office/drawing/2014/main" val="787406018"/>
                    </a:ext>
                  </a:extLst>
                </a:gridCol>
                <a:gridCol w="1905074">
                  <a:extLst>
                    <a:ext uri="{9D8B030D-6E8A-4147-A177-3AD203B41FA5}">
                      <a16:colId xmlns="" xmlns:a16="http://schemas.microsoft.com/office/drawing/2014/main" val="440080277"/>
                    </a:ext>
                  </a:extLst>
                </a:gridCol>
              </a:tblGrid>
              <a:tr h="6460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п/п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статей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стоимость,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36286195"/>
                  </a:ext>
                </a:extLst>
              </a:tr>
              <a:tr h="3800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Производственное помещение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88050237"/>
                  </a:ext>
                </a:extLst>
              </a:tr>
              <a:tr h="6460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Оборудование и инвентарь - установка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УЗВ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11376311"/>
                  </a:ext>
                </a:extLst>
              </a:tr>
              <a:tr h="6460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расходы (расходы на продвижение и продажу)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46529823"/>
                  </a:ext>
                </a:extLst>
              </a:tr>
              <a:tr h="3800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4285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823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Группа 3"/>
          <p:cNvGrpSpPr/>
          <p:nvPr/>
        </p:nvGrpSpPr>
        <p:grpSpPr>
          <a:xfrm>
            <a:off x="10027" y="750714"/>
            <a:ext cx="3794538" cy="144016"/>
            <a:chOff x="0" y="692501"/>
            <a:chExt cx="2624903" cy="97077"/>
          </a:xfrm>
        </p:grpSpPr>
        <p:sp>
          <p:nvSpPr>
            <p:cNvPr id="1048649" name="Прямоугольник 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0" name="Прямоугольник 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1" name="Прямоугольник 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2" name="Прямоугольник 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3" name="Прямоугольник 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54" name="Объект 4"/>
          <p:cNvSpPr txBox="1"/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endParaRPr lang="ru-RU" sz="2400" dirty="0">
              <a:latin typeface="Georgia" panose="02040502050405020303" pitchFamily="18" charset="0"/>
            </a:endParaRPr>
          </a:p>
        </p:txBody>
      </p:sp>
      <p:sp>
        <p:nvSpPr>
          <p:cNvPr id="1048655" name="Прямоугольник 11"/>
          <p:cNvSpPr/>
          <p:nvPr/>
        </p:nvSpPr>
        <p:spPr>
          <a:xfrm>
            <a:off x="0" y="79730"/>
            <a:ext cx="70202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Georgia" panose="02040502050405020303" pitchFamily="18" charset="0"/>
              </a:rPr>
              <a:t>АНАЛИЗ РЫНКА ЗАКУПОК СЫРЬЯ МАТЕРИАЛОВ</a:t>
            </a:r>
            <a:endParaRPr lang="ru-RU" sz="20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Рисунок 1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767482" y="95348"/>
            <a:ext cx="2063524" cy="1178178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134111"/>
              </p:ext>
            </p:extLst>
          </p:nvPr>
        </p:nvGraphicFramePr>
        <p:xfrm>
          <a:off x="1331640" y="1620404"/>
          <a:ext cx="6336705" cy="4184859"/>
        </p:xfrm>
        <a:graphic>
          <a:graphicData uri="http://schemas.openxmlformats.org/drawingml/2006/table">
            <a:tbl>
              <a:tblPr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{5940675A-B579-460E-94D1-54222C63F5DA}</a:tableStyleId>
              </a:tblPr>
              <a:tblGrid>
                <a:gridCol w="395302">
                  <a:extLst>
                    <a:ext uri="{9D8B030D-6E8A-4147-A177-3AD203B41FA5}">
                      <a16:colId xmlns="" xmlns:a16="http://schemas.microsoft.com/office/drawing/2014/main" val="3017573870"/>
                    </a:ext>
                  </a:extLst>
                </a:gridCol>
                <a:gridCol w="3165210">
                  <a:extLst>
                    <a:ext uri="{9D8B030D-6E8A-4147-A177-3AD203B41FA5}">
                      <a16:colId xmlns="" xmlns:a16="http://schemas.microsoft.com/office/drawing/2014/main" val="909003427"/>
                    </a:ext>
                  </a:extLst>
                </a:gridCol>
                <a:gridCol w="2776193">
                  <a:extLst>
                    <a:ext uri="{9D8B030D-6E8A-4147-A177-3AD203B41FA5}">
                      <a16:colId xmlns="" xmlns:a16="http://schemas.microsoft.com/office/drawing/2014/main" val="1224181681"/>
                    </a:ext>
                  </a:extLst>
                </a:gridCol>
              </a:tblGrid>
              <a:tr h="7422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поставщиков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сырья,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материалов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34470014"/>
                  </a:ext>
                </a:extLst>
              </a:tr>
              <a:tr h="13502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«Русская креветка» - Калужская область, г. Малоярославец,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ул. Московская,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д.94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Поставщик маточного поголовья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09660317"/>
                  </a:ext>
                </a:extLst>
              </a:tr>
              <a:tr h="10462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ВиП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вода и пластик» - МО,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Истринский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 Северный, владение 28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УЗВ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комплектующие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05458499"/>
                  </a:ext>
                </a:extLst>
              </a:tr>
              <a:tr h="10462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Coralfish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 Ленинградская область,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Горбунковское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поселение, д.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Разбегаево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Технология выращивания креветок в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УЗВ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их воспроизводство 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69813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0184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56" y="3234265"/>
            <a:ext cx="2366582" cy="236658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" name="Группа 3"/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1048657" name="Прямоугольник 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8" name="Прямоугольник 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59" name="Прямоугольник 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60" name="Прямоугольник 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48661" name="Прямоугольник 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>
              <a:srgbClr val="000000"/>
            </a:fontRef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048662" name="Прямоугольник 11"/>
          <p:cNvSpPr/>
          <p:nvPr/>
        </p:nvSpPr>
        <p:spPr>
          <a:xfrm>
            <a:off x="27922" y="78756"/>
            <a:ext cx="80302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БИЗНЕС-МОДЕЛЬ/КОММЕРЦИАЛИЗАЦИЯ 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48663" name="Объект 4"/>
          <p:cNvSpPr txBox="1"/>
          <p:nvPr/>
        </p:nvSpPr>
        <p:spPr>
          <a:xfrm>
            <a:off x="3791620" y="980727"/>
            <a:ext cx="4266600" cy="39484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buFont typeface="+mj-lt"/>
              <a:buAutoNum type="arabicPeriod"/>
            </a:pPr>
            <a:r>
              <a:rPr lang="ru-RU" sz="1800" dirty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Реализация через ближайший круг общения</a:t>
            </a:r>
          </a:p>
          <a:p>
            <a:pPr algn="ctr">
              <a:lnSpc>
                <a:spcPct val="110000"/>
              </a:lnSpc>
              <a:buFont typeface="+mj-lt"/>
              <a:buAutoNum type="arabicPeriod"/>
            </a:pPr>
            <a:r>
              <a:rPr lang="ru-RU" sz="18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Продвижение продукта посредством </a:t>
            </a:r>
            <a:r>
              <a:rPr lang="ru-RU" sz="1800" dirty="0" err="1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таргета</a:t>
            </a:r>
            <a:r>
              <a:rPr lang="ru-RU" sz="18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социальных сетях</a:t>
            </a:r>
          </a:p>
          <a:p>
            <a:pPr algn="ctr">
              <a:lnSpc>
                <a:spcPct val="110000"/>
              </a:lnSpc>
              <a:buFont typeface="+mj-lt"/>
              <a:buAutoNum type="arabicPeriod"/>
            </a:pPr>
            <a:r>
              <a:rPr lang="ru-RU" sz="1800" dirty="0" smtClean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Поставка на эко-рынки/ в рестораны</a:t>
            </a:r>
            <a:endParaRPr lang="ru-RU" sz="18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ru-RU" sz="1800" dirty="0">
              <a:solidFill>
                <a:srgbClr val="FF0000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9717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1591" y="3257135"/>
            <a:ext cx="3813288" cy="278476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097173" name="Picture 4" descr="https://get.pxhere.com/photo/sea-animal-ice-dish-meal-food-red-ingredient-seafood-fresh-fish-healthy-cuisine-shellfish-delicious-crab-invertebrate-shrimp-crustacean-dinner-tasty-raw-sale-diet-king-crab-decapoda-animal-source-foods-dungeness-crab-spiny-lobster-seafood-boil-12575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78" y="1124744"/>
            <a:ext cx="3198906" cy="213239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097174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99675" y="3820762"/>
            <a:ext cx="2167958" cy="216795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5" name="Рисунок 14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7236296" y="307380"/>
            <a:ext cx="2063524" cy="117817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Прямоугольник 10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48665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48666" name="Прямоугольник 7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48667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48668" name="Прямоугольник 13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pic>
        <p:nvPicPr>
          <p:cNvPr id="2097175" name="Picture 2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7747" t="34896" r="19769" b="32552"/>
          <a:stretch>
            <a:fillRect/>
          </a:stretch>
        </p:blipFill>
        <p:spPr bwMode="auto">
          <a:xfrm>
            <a:off x="6278700" y="1917103"/>
            <a:ext cx="1965708" cy="2310257"/>
          </a:xfrm>
          <a:prstGeom prst="rect">
            <a:avLst/>
          </a:prstGeom>
          <a:solidFill>
            <a:srgbClr val="ADDAE3"/>
          </a:solidFill>
          <a:ln>
            <a:noFill/>
          </a:ln>
        </p:spPr>
      </p:pic>
      <p:sp>
        <p:nvSpPr>
          <p:cNvPr id="1048669" name="Прямоугольник 13"/>
          <p:cNvSpPr/>
          <p:nvPr/>
        </p:nvSpPr>
        <p:spPr>
          <a:xfrm>
            <a:off x="5830345" y="280564"/>
            <a:ext cx="2611997" cy="1175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Спасибо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за внимание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048670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8671" name="Прямоугольник 3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nazmutdinovaalina11@gmail.com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72" name="Прямоугольник 5"/>
          <p:cNvSpPr/>
          <p:nvPr/>
        </p:nvSpPr>
        <p:spPr>
          <a:xfrm>
            <a:off x="755009" y="3526398"/>
            <a:ext cx="3384375" cy="30218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73" name="TextBox 8"/>
          <p:cNvSpPr txBox="1"/>
          <p:nvPr/>
        </p:nvSpPr>
        <p:spPr>
          <a:xfrm>
            <a:off x="1836114" y="4810010"/>
            <a:ext cx="123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Фото проекта</a:t>
            </a:r>
          </a:p>
        </p:txBody>
      </p:sp>
      <p:pic>
        <p:nvPicPr>
          <p:cNvPr id="2097176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591" y="1849868"/>
            <a:ext cx="2573925" cy="2573925"/>
          </a:xfrm>
          <a:prstGeom prst="rect">
            <a:avLst/>
          </a:prstGeom>
        </p:spPr>
      </p:pic>
      <p:pic>
        <p:nvPicPr>
          <p:cNvPr id="2097177" name="Рисунок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0312" y="3547495"/>
            <a:ext cx="3359640" cy="3000710"/>
          </a:xfrm>
          <a:prstGeom prst="rect">
            <a:avLst/>
          </a:prstGeom>
        </p:spPr>
      </p:pic>
      <p:pic>
        <p:nvPicPr>
          <p:cNvPr id="209717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3134" y="49668"/>
            <a:ext cx="1864062" cy="18002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Рисунок 15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3197459" y="280564"/>
            <a:ext cx="2063524" cy="1178178"/>
          </a:xfrm>
          <a:prstGeom prst="rect">
            <a:avLst/>
          </a:prstGeom>
        </p:spPr>
      </p:pic>
      <p:pic>
        <p:nvPicPr>
          <p:cNvPr id="17" name="Рисунок 16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296652" y="4581128"/>
            <a:ext cx="1982048" cy="1400183"/>
          </a:xfrm>
          <a:prstGeom prst="rect">
            <a:avLst/>
          </a:prstGeom>
        </p:spPr>
      </p:pic>
      <p:pic>
        <p:nvPicPr>
          <p:cNvPr id="18" name="Рисунок 17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6876256" y="4941168"/>
            <a:ext cx="1872208" cy="14712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</TotalTime>
  <Words>464</Words>
  <Application>Microsoft Office PowerPoint</Application>
  <PresentationFormat>Экран (4:3)</PresentationFormat>
  <Paragraphs>221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Рыбзавод  круглый год</vt:lpstr>
      <vt:lpstr>КОМАНДА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</vt:vector>
  </TitlesOfParts>
  <Company>FASIE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Алина</cp:lastModifiedBy>
  <cp:revision>36</cp:revision>
  <dcterms:created xsi:type="dcterms:W3CDTF">2023-02-08T01:03:57Z</dcterms:created>
  <dcterms:modified xsi:type="dcterms:W3CDTF">2023-12-03T11:40:54Z</dcterms:modified>
</cp:coreProperties>
</file>