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307" r:id="rId3"/>
    <p:sldId id="281" r:id="rId4"/>
    <p:sldId id="286" r:id="rId5"/>
    <p:sldId id="308" r:id="rId6"/>
    <p:sldId id="291" r:id="rId7"/>
    <p:sldId id="301" r:id="rId8"/>
    <p:sldId id="306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8F00FF"/>
    <a:srgbClr val="FD493D"/>
    <a:srgbClr val="FCAF17"/>
    <a:srgbClr val="B5D8E1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46" autoAdjust="0"/>
    <p:restoredTop sz="88971" autoAdjust="0"/>
  </p:normalViewPr>
  <p:slideViewPr>
    <p:cSldViewPr snapToGrid="0" snapToObjects="1" showGuides="1">
      <p:cViewPr varScale="1">
        <p:scale>
          <a:sx n="77" d="100"/>
          <a:sy n="77" d="100"/>
        </p:scale>
        <p:origin x="658" y="53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Визуализировать второй абзац</a:t>
            </a:r>
          </a:p>
        </p:txBody>
      </p:sp>
    </p:spTree>
    <p:extLst>
      <p:ext uri="{BB962C8B-B14F-4D97-AF65-F5344CB8AC3E}">
        <p14:creationId xmlns:p14="http://schemas.microsoft.com/office/powerpoint/2010/main" val="182996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Ключевые слова увеличить текст</a:t>
            </a:r>
          </a:p>
        </p:txBody>
      </p:sp>
    </p:spTree>
    <p:extLst>
      <p:ext uri="{BB962C8B-B14F-4D97-AF65-F5344CB8AC3E}">
        <p14:creationId xmlns:p14="http://schemas.microsoft.com/office/powerpoint/2010/main" val="1764124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Рассказать про доходы</a:t>
            </a:r>
          </a:p>
        </p:txBody>
      </p:sp>
    </p:spTree>
    <p:extLst>
      <p:ext uri="{BB962C8B-B14F-4D97-AF65-F5344CB8AC3E}">
        <p14:creationId xmlns:p14="http://schemas.microsoft.com/office/powerpoint/2010/main" val="2623746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 кем в первую очередь работаем</a:t>
            </a:r>
          </a:p>
        </p:txBody>
      </p:sp>
    </p:spTree>
    <p:extLst>
      <p:ext uri="{BB962C8B-B14F-4D97-AF65-F5344CB8AC3E}">
        <p14:creationId xmlns:p14="http://schemas.microsoft.com/office/powerpoint/2010/main" val="2257114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Чуть больше рассказать про продукт(ИИ), посчитать экономику. Добавить стоимость конкурентов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6856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Добавить суммы</a:t>
            </a:r>
          </a:p>
        </p:txBody>
      </p:sp>
    </p:spTree>
    <p:extLst>
      <p:ext uri="{BB962C8B-B14F-4D97-AF65-F5344CB8AC3E}">
        <p14:creationId xmlns:p14="http://schemas.microsoft.com/office/powerpoint/2010/main" val="45808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Написать</a:t>
            </a:r>
            <a:r>
              <a:rPr lang="ru-RU" baseline="0" dirty="0"/>
              <a:t> компетенции (опыт разработки, какие языке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665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144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6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b="1" dirty="0"/>
              <a:t>Веб-приложение «</a:t>
            </a:r>
            <a:r>
              <a:rPr lang="ru-RU" sz="4000" b="1" dirty="0" err="1"/>
              <a:t>WebCraft</a:t>
            </a:r>
            <a:r>
              <a:rPr lang="ru-RU" sz="4000" b="1" dirty="0"/>
              <a:t>: Конструктор макетов сайта на основе сферы деятельности заказчика»</a:t>
            </a:r>
            <a:endParaRPr b="1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  <p:sp>
        <p:nvSpPr>
          <p:cNvPr id="15" name="Текст 3"/>
          <p:cNvSpPr>
            <a:spLocks noGrp="1"/>
          </p:cNvSpPr>
          <p:nvPr>
            <p:ph type="body" sz="quarter" idx="10"/>
          </p:nvPr>
        </p:nvSpPr>
        <p:spPr>
          <a:xfrm>
            <a:off x="589159" y="2440394"/>
            <a:ext cx="5200038" cy="3960406"/>
          </a:xfrm>
          <a:prstGeom prst="rect">
            <a:avLst/>
          </a:prstGeom>
        </p:spPr>
        <p:txBody>
          <a:bodyPr/>
          <a:lstStyle/>
          <a:p>
            <a:pPr marL="0" indent="0" defTabSz="877822" hangingPunct="0">
              <a:lnSpc>
                <a:spcPct val="80000"/>
              </a:lnSpc>
              <a:spcBef>
                <a:spcPts val="0"/>
              </a:spcBef>
              <a:buSzTx/>
              <a:buNone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500" b="1" u="sng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Рынок НТИ</a:t>
            </a:r>
            <a:r>
              <a:rPr lang="ru-RU" sz="25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: </a:t>
            </a:r>
            <a:r>
              <a:rPr lang="en-US" sz="1800" dirty="0" err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Technet</a:t>
            </a:r>
            <a:endParaRPr lang="ru-RU" sz="2500" dirty="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Helvetica"/>
            </a:endParaRPr>
          </a:p>
          <a:p>
            <a:pPr marL="0" indent="0" defTabSz="877822" hangingPunct="0">
              <a:lnSpc>
                <a:spcPct val="80000"/>
              </a:lnSpc>
              <a:spcBef>
                <a:spcPts val="0"/>
              </a:spcBef>
              <a:buSzTx/>
              <a:buNone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500" dirty="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Helvetica"/>
            </a:endParaRPr>
          </a:p>
          <a:p>
            <a:pPr marL="0" indent="0" defTabSz="877822" hangingPunct="0">
              <a:lnSpc>
                <a:spcPct val="80000"/>
              </a:lnSpc>
              <a:spcBef>
                <a:spcPts val="0"/>
              </a:spcBef>
              <a:buSzTx/>
              <a:buNone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b="1" u="sng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Тема </a:t>
            </a:r>
            <a:r>
              <a:rPr lang="ru-RU" sz="2400" b="1" u="sng" dirty="0" err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стартап</a:t>
            </a:r>
            <a:r>
              <a:rPr lang="ru-RU" sz="2400" b="1" u="sng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-проекта</a:t>
            </a:r>
            <a:r>
              <a:rPr lang="ru-RU" sz="1800" b="1" u="sng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:</a:t>
            </a:r>
          </a:p>
          <a:p>
            <a:pPr marL="0" indent="0" defTabSz="877822" hangingPunct="0">
              <a:lnSpc>
                <a:spcPct val="80000"/>
              </a:lnSpc>
              <a:spcBef>
                <a:spcPts val="0"/>
              </a:spcBef>
              <a:buSzTx/>
              <a:buNone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1800" b="1" u="sng" dirty="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Helvetica"/>
            </a:endParaRPr>
          </a:p>
          <a:p>
            <a:pPr marL="0" indent="0" defTabSz="877822" hangingPunct="0">
              <a:lnSpc>
                <a:spcPct val="80000"/>
              </a:lnSpc>
              <a:spcBef>
                <a:spcPts val="0"/>
              </a:spcBef>
              <a:buSzTx/>
              <a:buNone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8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Приложение для создания сайта</a:t>
            </a:r>
          </a:p>
          <a:p>
            <a:pPr marL="0" indent="0" defTabSz="877822" hangingPunct="0">
              <a:lnSpc>
                <a:spcPct val="80000"/>
              </a:lnSpc>
              <a:spcBef>
                <a:spcPts val="0"/>
              </a:spcBef>
              <a:buSzTx/>
              <a:buNone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1800" b="1" u="sng" dirty="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Helvetica"/>
            </a:endParaRPr>
          </a:p>
          <a:p>
            <a:pPr marL="0" indent="0" defTabSz="877822" hangingPunct="0">
              <a:lnSpc>
                <a:spcPct val="80000"/>
              </a:lnSpc>
              <a:spcBef>
                <a:spcPts val="0"/>
              </a:spcBef>
              <a:buSzTx/>
              <a:buNone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b="1" u="sng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Технологическое направление</a:t>
            </a:r>
            <a:r>
              <a:rPr lang="ru-RU" sz="1800" b="1" u="sng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:</a:t>
            </a:r>
          </a:p>
          <a:p>
            <a:pPr marL="0" indent="0" defTabSz="877822" hangingPunct="0">
              <a:lnSpc>
                <a:spcPct val="80000"/>
              </a:lnSpc>
              <a:spcBef>
                <a:spcPts val="0"/>
              </a:spcBef>
              <a:buSzTx/>
              <a:buNone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1800" b="1" u="sng" dirty="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Helvetica"/>
            </a:endParaRPr>
          </a:p>
          <a:p>
            <a:pPr marL="0" indent="0" defTabSz="877822" hangingPunct="0">
              <a:lnSpc>
                <a:spcPct val="80000"/>
              </a:lnSpc>
              <a:spcBef>
                <a:spcPts val="0"/>
              </a:spcBef>
              <a:buSzTx/>
              <a:buNone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8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Искусственный интеллект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3" y="943446"/>
            <a:ext cx="801054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Описание </a:t>
            </a:r>
            <a:r>
              <a:rPr lang="ru-RU" sz="3600" b="1" dirty="0" err="1"/>
              <a:t>стартап</a:t>
            </a:r>
            <a:r>
              <a:rPr lang="ru-RU" sz="3600" b="1" dirty="0"/>
              <a:t>-проекта</a:t>
            </a:r>
            <a:endParaRPr sz="3600" b="1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Текст 2"/>
          <p:cNvSpPr txBox="1"/>
          <p:nvPr/>
        </p:nvSpPr>
        <p:spPr>
          <a:xfrm>
            <a:off x="486682" y="1927465"/>
            <a:ext cx="492165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523740" y="1927465"/>
            <a:ext cx="6044328" cy="37856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b="1" i="1" dirty="0" err="1">
                <a:solidFill>
                  <a:srgbClr val="8F00FF"/>
                </a:solidFill>
              </a:rPr>
              <a:t>WebCraft</a:t>
            </a:r>
            <a:r>
              <a:rPr lang="ru-RU" sz="2000" dirty="0">
                <a:solidFill>
                  <a:srgbClr val="8F00FF"/>
                </a:solidFill>
              </a:rPr>
              <a:t> - это инновационный </a:t>
            </a:r>
            <a:r>
              <a:rPr lang="ru-RU" sz="2000" dirty="0" err="1">
                <a:solidFill>
                  <a:srgbClr val="8F00FF"/>
                </a:solidFill>
              </a:rPr>
              <a:t>стартап</a:t>
            </a:r>
            <a:r>
              <a:rPr lang="ru-RU" sz="2000" dirty="0">
                <a:solidFill>
                  <a:srgbClr val="8F00FF"/>
                </a:solidFill>
              </a:rPr>
              <a:t>, цель которого - упростить создание профессиональных макетов сайтов для бизнеса, основываясь на сфере деятельности каждого заказчика. </a:t>
            </a:r>
          </a:p>
          <a:p>
            <a:endParaRPr lang="ru-RU" sz="2000" dirty="0">
              <a:solidFill>
                <a:srgbClr val="8F00FF"/>
              </a:solidFill>
            </a:endParaRPr>
          </a:p>
          <a:p>
            <a:r>
              <a:rPr lang="ru-RU" sz="2000" dirty="0">
                <a:solidFill>
                  <a:srgbClr val="8F00FF"/>
                </a:solidFill>
              </a:rPr>
              <a:t>Наш конструктор макетов сайтов позволяет пользователям без технических навыков и специализированных знаний в области веб-дизайна быстро и легко разрабатывать эстетически привлекательные, функциональные и удобные для пользователей веб-сайты.</a:t>
            </a:r>
          </a:p>
        </p:txBody>
      </p:sp>
      <p:pic>
        <p:nvPicPr>
          <p:cNvPr id="1026" name="Picture 2" descr="https://sun9-64.userapi.com/impf/CsmSuHVs6zqWTmI0vTiDxgm5G3oz82yral1Z_g/k8wIbkNQOuw.jpg?size=626x416&amp;quality=96&amp;sign=867b5498109f90c8601c144bab9555d2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t="4119" r="7173" b="17363"/>
          <a:stretch/>
        </p:blipFill>
        <p:spPr bwMode="auto">
          <a:xfrm>
            <a:off x="6568068" y="1743641"/>
            <a:ext cx="5463397" cy="346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34117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3" y="943446"/>
            <a:ext cx="889149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Постановка проблемы и ее решение</a:t>
            </a:r>
            <a:endParaRPr sz="3600" b="1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6683" y="1883693"/>
            <a:ext cx="11199795" cy="186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defTabSz="877822">
              <a:lnSpc>
                <a:spcPct val="80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b="1" u="sng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"/>
              </a:rPr>
              <a:t>Описание проблемы: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Light"/>
              </a:rPr>
              <a:t>В наше время важно, чтобы каждое предприятие, малое или крупное, имело собственный веб-сайт. Это служит не только информационной базой для клиентов, но и инструментом для привлечения новых клиентов, установления доверия и укрепления имиджа компании. Создание веб-сайта может стать сложным и затратным процессом для предпринимателей. Заказать разработку - дорого и требует значительного времени, а создание самостоятельно - </a:t>
            </a:r>
            <a:r>
              <a:rPr lang="ru-RU" sz="1600" dirty="0" err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Light"/>
              </a:rPr>
              <a:t>затратно</a:t>
            </a:r>
            <a:r>
              <a:rPr lang="ru-RU" sz="1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Light"/>
              </a:rPr>
              <a:t> и не всегда приносит желаемый результат.</a:t>
            </a:r>
            <a:endParaRPr sz="1600" dirty="0">
              <a:solidFill>
                <a:srgbClr val="8F00FF"/>
              </a:solidFill>
              <a:latin typeface="Gilroy-ExtraBold"/>
              <a:ea typeface="Gilroy-ExtraBold"/>
              <a:cs typeface="Gilroy-ExtraBold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Текст 2"/>
          <p:cNvSpPr txBox="1"/>
          <p:nvPr/>
        </p:nvSpPr>
        <p:spPr>
          <a:xfrm>
            <a:off x="486682" y="4130423"/>
            <a:ext cx="11277855" cy="1618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defTabSz="877822">
              <a:lnSpc>
                <a:spcPct val="80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b="1" u="sng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Решение проблемы: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Предложение простого и интуитивно-понятного конструктора макетов позволяет предпринимателям экономить время и ресурсы на создание сайта. Это особенно актуально для </a:t>
            </a:r>
            <a:r>
              <a:rPr lang="ru-RU" sz="1600" dirty="0" err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стартапов</a:t>
            </a:r>
            <a:r>
              <a:rPr lang="ru-RU" sz="16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 и малых компаний, где эффективное использование ограниченных ресурсов является ключевым фактором успеха.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" y="310497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40757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sp>
        <p:nvSpPr>
          <p:cNvPr id="13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560795" y="4509684"/>
            <a:ext cx="5910503" cy="2201813"/>
          </a:xfrm>
          <a:prstGeom prst="rect">
            <a:avLst/>
          </a:prstGeom>
          <a:ln>
            <a:solidFill>
              <a:srgbClr val="8F00FF"/>
            </a:solidFill>
          </a:ln>
        </p:spPr>
        <p:txBody>
          <a:bodyPr numCol="2"/>
          <a:lstStyle/>
          <a:p>
            <a:pPr marL="0" indent="0">
              <a:buNone/>
            </a:pPr>
            <a:r>
              <a:rPr lang="ru-RU" sz="1400" b="1" dirty="0">
                <a:solidFill>
                  <a:srgbClr val="9F00FF"/>
                </a:solidFill>
              </a:rPr>
              <a:t>Структуры издержек:</a:t>
            </a:r>
          </a:p>
          <a:p>
            <a:pPr marL="0" indent="0">
              <a:buNone/>
            </a:pPr>
            <a:r>
              <a:rPr lang="ru-RU" sz="1200" b="1" u="sng" dirty="0">
                <a:solidFill>
                  <a:srgbClr val="9F00FF"/>
                </a:solidFill>
              </a:rPr>
              <a:t>На этапе создания</a:t>
            </a:r>
            <a:r>
              <a:rPr lang="ru-RU" sz="1200" dirty="0">
                <a:solidFill>
                  <a:srgbClr val="9F00FF"/>
                </a:solidFill>
              </a:rPr>
              <a:t>:</a:t>
            </a:r>
          </a:p>
          <a:p>
            <a:r>
              <a:rPr lang="ru-RU" sz="1200" dirty="0">
                <a:solidFill>
                  <a:srgbClr val="9F00FF"/>
                </a:solidFill>
              </a:rPr>
              <a:t>Оплата труда разработчиков</a:t>
            </a:r>
          </a:p>
          <a:p>
            <a:r>
              <a:rPr lang="ru-RU" sz="1200" dirty="0">
                <a:solidFill>
                  <a:srgbClr val="9F00FF"/>
                </a:solidFill>
              </a:rPr>
              <a:t>Расходы на рекламу</a:t>
            </a:r>
          </a:p>
          <a:p>
            <a:r>
              <a:rPr lang="ru-RU" sz="1200" dirty="0">
                <a:solidFill>
                  <a:srgbClr val="9F00FF"/>
                </a:solidFill>
              </a:rPr>
              <a:t>Оплата консультаций привлеченных специалистов (веб-разработчиков)</a:t>
            </a:r>
          </a:p>
          <a:p>
            <a:pPr marL="0" indent="0">
              <a:buNone/>
            </a:pPr>
            <a:endParaRPr lang="ru-RU" sz="1200" dirty="0">
              <a:solidFill>
                <a:srgbClr val="9F00FF"/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rgbClr val="9F00FF"/>
              </a:solidFill>
            </a:endParaRPr>
          </a:p>
          <a:p>
            <a:pPr marL="0" indent="0">
              <a:buNone/>
            </a:pPr>
            <a:endParaRPr lang="ru-RU" sz="1200" b="1" u="sng" dirty="0">
              <a:solidFill>
                <a:srgbClr val="9F00FF"/>
              </a:solidFill>
            </a:endParaRPr>
          </a:p>
          <a:p>
            <a:pPr marL="0" indent="0">
              <a:buNone/>
            </a:pPr>
            <a:r>
              <a:rPr lang="ru-RU" sz="1200" b="1" u="sng" dirty="0">
                <a:solidFill>
                  <a:srgbClr val="9F00FF"/>
                </a:solidFill>
              </a:rPr>
              <a:t>На этапе поддержки работоспособности</a:t>
            </a:r>
            <a:r>
              <a:rPr lang="ru-RU" sz="1200" dirty="0">
                <a:solidFill>
                  <a:srgbClr val="9F00FF"/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ru-RU" sz="1200" dirty="0">
                <a:solidFill>
                  <a:srgbClr val="9F00FF"/>
                </a:solidFill>
              </a:rPr>
              <a:t>Оплата работы сотрудников тех. поддержки</a:t>
            </a:r>
          </a:p>
          <a:p>
            <a:pPr>
              <a:lnSpc>
                <a:spcPct val="100000"/>
              </a:lnSpc>
            </a:pPr>
            <a:r>
              <a:rPr lang="ru-RU" sz="1200" dirty="0">
                <a:solidFill>
                  <a:srgbClr val="9F00FF"/>
                </a:solidFill>
              </a:rPr>
              <a:t>Оплата хостинга</a:t>
            </a:r>
          </a:p>
          <a:p>
            <a:pPr>
              <a:lnSpc>
                <a:spcPct val="100000"/>
              </a:lnSpc>
            </a:pPr>
            <a:r>
              <a:rPr lang="ru-RU" sz="1200" dirty="0">
                <a:solidFill>
                  <a:srgbClr val="9F00FF"/>
                </a:solidFill>
              </a:rPr>
              <a:t>Расходы на рекламу</a:t>
            </a:r>
          </a:p>
          <a:p>
            <a:endParaRPr lang="ru-RU" sz="1200" dirty="0">
              <a:solidFill>
                <a:srgbClr val="9F00FF"/>
              </a:solidFill>
            </a:endParaRP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4294967295"/>
          </p:nvPr>
        </p:nvSpPr>
        <p:spPr>
          <a:xfrm>
            <a:off x="6471297" y="4509685"/>
            <a:ext cx="5585267" cy="2201813"/>
          </a:xfrm>
          <a:prstGeom prst="rect">
            <a:avLst/>
          </a:prstGeom>
          <a:ln>
            <a:solidFill>
              <a:srgbClr val="8F00FF"/>
            </a:solidFill>
          </a:ln>
        </p:spPr>
        <p:txBody>
          <a:bodyPr numCol="2"/>
          <a:lstStyle/>
          <a:p>
            <a:pPr marL="0" indent="0">
              <a:buNone/>
            </a:pPr>
            <a:r>
              <a:rPr lang="ru-RU" sz="1400" b="1" dirty="0">
                <a:solidFill>
                  <a:srgbClr val="9F00FF"/>
                </a:solidFill>
              </a:rPr>
              <a:t>Потоки доходов:</a:t>
            </a:r>
          </a:p>
          <a:p>
            <a:pPr marL="0" indent="0">
              <a:buNone/>
            </a:pPr>
            <a:r>
              <a:rPr lang="ru-RU" sz="1200" b="1" u="sng" dirty="0">
                <a:solidFill>
                  <a:srgbClr val="9F00FF"/>
                </a:solidFill>
              </a:rPr>
              <a:t>Материальные (получение доходов от):</a:t>
            </a:r>
          </a:p>
          <a:p>
            <a:r>
              <a:rPr lang="ru-RU" sz="1200" dirty="0">
                <a:solidFill>
                  <a:srgbClr val="9F00FF"/>
                </a:solidFill>
              </a:rPr>
              <a:t>Сотрудничество с конкурентами </a:t>
            </a:r>
          </a:p>
          <a:p>
            <a:r>
              <a:rPr lang="ru-RU" sz="1200" dirty="0">
                <a:solidFill>
                  <a:srgbClr val="9F00FF"/>
                </a:solidFill>
              </a:rPr>
              <a:t>Подписочная модель с различными тарифами</a:t>
            </a:r>
          </a:p>
          <a:p>
            <a:r>
              <a:rPr lang="ru-RU" sz="1200" dirty="0">
                <a:solidFill>
                  <a:srgbClr val="9F00FF"/>
                </a:solidFill>
              </a:rPr>
              <a:t>Предоставление доступа к эксклюзивным элементам дизайна</a:t>
            </a:r>
          </a:p>
          <a:p>
            <a:r>
              <a:rPr lang="ru-RU" sz="1200" dirty="0">
                <a:solidFill>
                  <a:srgbClr val="9F00FF"/>
                </a:solidFill>
              </a:rPr>
              <a:t>Консультация по дизайну</a:t>
            </a:r>
          </a:p>
          <a:p>
            <a:endParaRPr lang="ru-RU" sz="1200" dirty="0">
              <a:solidFill>
                <a:srgbClr val="9F00FF"/>
              </a:solidFill>
            </a:endParaRPr>
          </a:p>
          <a:p>
            <a:pPr marL="0" indent="0">
              <a:buNone/>
            </a:pPr>
            <a:r>
              <a:rPr lang="ru-RU" sz="1200" b="1" dirty="0">
                <a:solidFill>
                  <a:srgbClr val="9F00FF"/>
                </a:solidFill>
              </a:rPr>
              <a:t>              </a:t>
            </a:r>
            <a:r>
              <a:rPr lang="ru-RU" sz="1200" b="1" u="sng" dirty="0">
                <a:solidFill>
                  <a:srgbClr val="9F00FF"/>
                </a:solidFill>
              </a:rPr>
              <a:t>Нематериальные:</a:t>
            </a:r>
          </a:p>
          <a:p>
            <a:pPr lvl="1"/>
            <a:r>
              <a:rPr lang="ru-RU" sz="1200" dirty="0">
                <a:solidFill>
                  <a:srgbClr val="9F00FF"/>
                </a:solidFill>
              </a:rPr>
              <a:t>Реализация собственных амбиций в бизнесе</a:t>
            </a:r>
          </a:p>
          <a:p>
            <a:pPr lvl="1"/>
            <a:r>
              <a:rPr lang="ru-RU" sz="1200" dirty="0">
                <a:solidFill>
                  <a:srgbClr val="9F00FF"/>
                </a:solidFill>
              </a:rPr>
              <a:t>Доверительное отношение потребителей</a:t>
            </a:r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6471298" y="1261894"/>
            <a:ext cx="2815801" cy="1180222"/>
          </a:xfrm>
          <a:prstGeom prst="rect">
            <a:avLst/>
          </a:prstGeom>
          <a:ln>
            <a:solidFill>
              <a:srgbClr val="8F00FF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400" b="1" dirty="0">
                <a:solidFill>
                  <a:srgbClr val="9F00FF"/>
                </a:solidFill>
              </a:rPr>
              <a:t>Взаимоотношение с клиентами:</a:t>
            </a:r>
          </a:p>
          <a:p>
            <a:r>
              <a:rPr lang="ru-RU" sz="1200" dirty="0">
                <a:solidFill>
                  <a:srgbClr val="9F00FF"/>
                </a:solidFill>
              </a:rPr>
              <a:t>В первую очередь фокус на увеличение количества новых клиентов (физ. лица)</a:t>
            </a:r>
          </a:p>
          <a:p>
            <a:r>
              <a:rPr lang="ru-RU" sz="1200" dirty="0">
                <a:solidFill>
                  <a:srgbClr val="9F00FF"/>
                </a:solidFill>
              </a:rPr>
              <a:t>В отношении фирм - удержание</a:t>
            </a:r>
          </a:p>
          <a:p>
            <a:endParaRPr lang="ru-RU" sz="1200" dirty="0">
              <a:solidFill>
                <a:srgbClr val="9F00FF"/>
              </a:solidFill>
            </a:endParaRPr>
          </a:p>
        </p:txBody>
      </p:sp>
      <p:sp>
        <p:nvSpPr>
          <p:cNvPr id="16" name="Текст 5"/>
          <p:cNvSpPr>
            <a:spLocks noGrp="1"/>
          </p:cNvSpPr>
          <p:nvPr>
            <p:ph type="body" sz="quarter" idx="4294967295"/>
          </p:nvPr>
        </p:nvSpPr>
        <p:spPr>
          <a:xfrm>
            <a:off x="9287099" y="1261894"/>
            <a:ext cx="2769465" cy="3247792"/>
          </a:xfrm>
          <a:prstGeom prst="rect">
            <a:avLst/>
          </a:prstGeom>
          <a:ln>
            <a:solidFill>
              <a:srgbClr val="8F00FF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ru-RU" sz="1400" b="1" dirty="0">
                <a:solidFill>
                  <a:srgbClr val="9F00FF"/>
                </a:solidFill>
              </a:rPr>
              <a:t>Потребительские сегменты:</a:t>
            </a:r>
          </a:p>
          <a:p>
            <a:r>
              <a:rPr lang="ru-RU" sz="1200" dirty="0">
                <a:solidFill>
                  <a:srgbClr val="9F00FF"/>
                </a:solidFill>
              </a:rPr>
              <a:t>компании, занимающиеся разработкой веб-приложений, у которых отсутствуют высококвалифицированные </a:t>
            </a:r>
            <a:r>
              <a:rPr lang="ru-RU" sz="1200" dirty="0" err="1">
                <a:solidFill>
                  <a:srgbClr val="9F00FF"/>
                </a:solidFill>
              </a:rPr>
              <a:t>фронтенд</a:t>
            </a:r>
            <a:r>
              <a:rPr lang="ru-RU" sz="1200" dirty="0">
                <a:solidFill>
                  <a:srgbClr val="9F00FF"/>
                </a:solidFill>
              </a:rPr>
              <a:t>-разработчики</a:t>
            </a:r>
          </a:p>
          <a:p>
            <a:r>
              <a:rPr lang="ru-RU" sz="1200" dirty="0">
                <a:solidFill>
                  <a:srgbClr val="9F00FF"/>
                </a:solidFill>
              </a:rPr>
              <a:t>компании или отдельные лица, желающие сконструировать макет собственного сайта</a:t>
            </a:r>
          </a:p>
          <a:p>
            <a:r>
              <a:rPr lang="ru-RU" sz="1200" dirty="0" err="1">
                <a:solidFill>
                  <a:srgbClr val="9F00FF"/>
                </a:solidFill>
              </a:rPr>
              <a:t>фронтенд</a:t>
            </a:r>
            <a:r>
              <a:rPr lang="ru-RU" sz="1200" dirty="0">
                <a:solidFill>
                  <a:srgbClr val="9F00FF"/>
                </a:solidFill>
              </a:rPr>
              <a:t>-разработчики, желающие сократить время на разработку</a:t>
            </a:r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4294967295"/>
          </p:nvPr>
        </p:nvSpPr>
        <p:spPr>
          <a:xfrm>
            <a:off x="6471297" y="2442115"/>
            <a:ext cx="2815801" cy="2067571"/>
          </a:xfrm>
          <a:prstGeom prst="rect">
            <a:avLst/>
          </a:prstGeom>
          <a:ln>
            <a:solidFill>
              <a:srgbClr val="8F00FF"/>
            </a:solidFill>
          </a:ln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1400" b="1" dirty="0">
                <a:solidFill>
                  <a:srgbClr val="9F00FF"/>
                </a:solidFill>
              </a:rPr>
              <a:t>Каналы сбыта</a:t>
            </a:r>
          </a:p>
          <a:p>
            <a:pPr marL="0" indent="0">
              <a:buNone/>
            </a:pPr>
            <a:r>
              <a:rPr lang="ru-RU" sz="1200" b="1" u="sng" dirty="0">
                <a:solidFill>
                  <a:srgbClr val="9F00FF"/>
                </a:solidFill>
              </a:rPr>
              <a:t>Узнать:</a:t>
            </a:r>
          </a:p>
          <a:p>
            <a:pPr>
              <a:spcBef>
                <a:spcPts val="600"/>
              </a:spcBef>
            </a:pPr>
            <a:r>
              <a:rPr lang="ru-RU" sz="1200" dirty="0">
                <a:solidFill>
                  <a:srgbClr val="9F00FF"/>
                </a:solidFill>
              </a:rPr>
              <a:t>Сарафанное радио</a:t>
            </a:r>
          </a:p>
          <a:p>
            <a:pPr>
              <a:spcBef>
                <a:spcPts val="600"/>
              </a:spcBef>
            </a:pPr>
            <a:r>
              <a:rPr lang="ru-RU" sz="1200" dirty="0">
                <a:solidFill>
                  <a:srgbClr val="9F00FF"/>
                </a:solidFill>
              </a:rPr>
              <a:t>Реклама в интернете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200" b="1" u="sng" dirty="0">
                <a:solidFill>
                  <a:srgbClr val="9F00FF"/>
                </a:solidFill>
              </a:rPr>
              <a:t>Приобрести</a:t>
            </a:r>
            <a:endParaRPr lang="ru-RU" sz="1200" dirty="0">
              <a:solidFill>
                <a:srgbClr val="9F00FF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1200" dirty="0">
                <a:solidFill>
                  <a:srgbClr val="9F00FF"/>
                </a:solidFill>
              </a:rPr>
              <a:t>Наш сайт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200" b="1" u="sng" dirty="0" err="1">
                <a:solidFill>
                  <a:srgbClr val="9F00FF"/>
                </a:solidFill>
              </a:rPr>
              <a:t>Постпродажное</a:t>
            </a:r>
            <a:r>
              <a:rPr lang="ru-RU" sz="1200" b="1" u="sng" dirty="0">
                <a:solidFill>
                  <a:srgbClr val="9F00FF"/>
                </a:solidFill>
              </a:rPr>
              <a:t> обслуживание:</a:t>
            </a:r>
          </a:p>
          <a:p>
            <a:pPr>
              <a:spcBef>
                <a:spcPts val="600"/>
              </a:spcBef>
            </a:pPr>
            <a:r>
              <a:rPr lang="ru-RU" sz="1200" dirty="0">
                <a:solidFill>
                  <a:srgbClr val="9F00FF"/>
                </a:solidFill>
              </a:rPr>
              <a:t>Чат с поддержкой</a:t>
            </a:r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4294967295"/>
          </p:nvPr>
        </p:nvSpPr>
        <p:spPr>
          <a:xfrm>
            <a:off x="4337825" y="1261894"/>
            <a:ext cx="2133472" cy="3247791"/>
          </a:xfrm>
          <a:prstGeom prst="rect">
            <a:avLst/>
          </a:prstGeom>
          <a:ln>
            <a:solidFill>
              <a:srgbClr val="8F00FF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ru-RU" sz="1400" b="1" dirty="0">
                <a:solidFill>
                  <a:srgbClr val="9F00FF"/>
                </a:solidFill>
              </a:rPr>
              <a:t>Ценность компании:</a:t>
            </a:r>
          </a:p>
          <a:p>
            <a:r>
              <a:rPr lang="ru-RU" sz="1200" dirty="0">
                <a:solidFill>
                  <a:srgbClr val="9F00FF"/>
                </a:solidFill>
              </a:rPr>
              <a:t>Сокращение времени на создание макета сайта</a:t>
            </a:r>
          </a:p>
          <a:p>
            <a:r>
              <a:rPr lang="ru-RU" sz="1200" dirty="0">
                <a:solidFill>
                  <a:srgbClr val="9F00FF"/>
                </a:solidFill>
              </a:rPr>
              <a:t>Возможность реализовать свои творческие идеи без необходимости обширных технических знаний </a:t>
            </a:r>
          </a:p>
          <a:p>
            <a:r>
              <a:rPr lang="ru-RU" sz="1200" dirty="0">
                <a:solidFill>
                  <a:srgbClr val="9F00FF"/>
                </a:solidFill>
              </a:rPr>
              <a:t>Простота использования (избежание “тяжелого” общения с исполнителем</a:t>
            </a:r>
            <a:r>
              <a:rPr lang="ru-RU" sz="1200" dirty="0"/>
              <a:t>)</a:t>
            </a:r>
          </a:p>
        </p:txBody>
      </p:sp>
      <p:sp>
        <p:nvSpPr>
          <p:cNvPr id="19" name="Текст 8"/>
          <p:cNvSpPr>
            <a:spLocks noGrp="1"/>
          </p:cNvSpPr>
          <p:nvPr>
            <p:ph type="body" sz="quarter" idx="4294967295"/>
          </p:nvPr>
        </p:nvSpPr>
        <p:spPr>
          <a:xfrm>
            <a:off x="2565217" y="1261893"/>
            <a:ext cx="1772607" cy="1347492"/>
          </a:xfrm>
          <a:prstGeom prst="rect">
            <a:avLst/>
          </a:prstGeom>
          <a:ln>
            <a:solidFill>
              <a:srgbClr val="8F00FF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ru-RU" sz="1400" b="1" dirty="0">
                <a:solidFill>
                  <a:srgbClr val="9F00FF"/>
                </a:solidFill>
              </a:rPr>
              <a:t>Вид деятельности:</a:t>
            </a:r>
          </a:p>
          <a:p>
            <a:pPr>
              <a:spcBef>
                <a:spcPts val="600"/>
              </a:spcBef>
            </a:pPr>
            <a:r>
              <a:rPr lang="ru-RU" sz="1200" dirty="0">
                <a:solidFill>
                  <a:srgbClr val="9F00FF"/>
                </a:solidFill>
              </a:rPr>
              <a:t>Разработка модели</a:t>
            </a:r>
          </a:p>
          <a:p>
            <a:pPr>
              <a:spcBef>
                <a:spcPts val="600"/>
              </a:spcBef>
            </a:pPr>
            <a:r>
              <a:rPr lang="ru-RU" sz="1200" dirty="0">
                <a:solidFill>
                  <a:srgbClr val="9F00FF"/>
                </a:solidFill>
              </a:rPr>
              <a:t>Разработка сайта</a:t>
            </a:r>
          </a:p>
          <a:p>
            <a:pPr>
              <a:spcBef>
                <a:spcPts val="600"/>
              </a:spcBef>
            </a:pPr>
            <a:r>
              <a:rPr lang="ru-RU" sz="1200" dirty="0">
                <a:solidFill>
                  <a:srgbClr val="9F00FF"/>
                </a:solidFill>
              </a:rPr>
              <a:t>Тестирование приложения</a:t>
            </a:r>
          </a:p>
          <a:p>
            <a:endParaRPr lang="ru-RU" sz="1200" dirty="0">
              <a:solidFill>
                <a:srgbClr val="9F00FF"/>
              </a:solidFill>
            </a:endParaRPr>
          </a:p>
        </p:txBody>
      </p:sp>
      <p:sp>
        <p:nvSpPr>
          <p:cNvPr id="20" name="Текст 9"/>
          <p:cNvSpPr>
            <a:spLocks noGrp="1"/>
          </p:cNvSpPr>
          <p:nvPr>
            <p:ph type="body" sz="quarter" idx="4294967295"/>
          </p:nvPr>
        </p:nvSpPr>
        <p:spPr>
          <a:xfrm>
            <a:off x="558594" y="1261894"/>
            <a:ext cx="2006621" cy="3247791"/>
          </a:xfrm>
          <a:prstGeom prst="rect">
            <a:avLst/>
          </a:prstGeom>
          <a:ln>
            <a:solidFill>
              <a:srgbClr val="8F00FF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ru-RU" sz="1400" b="1" dirty="0">
                <a:solidFill>
                  <a:srgbClr val="9F00FF"/>
                </a:solidFill>
              </a:rPr>
              <a:t>Ключевые партнеры:</a:t>
            </a:r>
          </a:p>
          <a:p>
            <a:r>
              <a:rPr lang="en-US" sz="1200" dirty="0">
                <a:solidFill>
                  <a:srgbClr val="9F00FF"/>
                </a:solidFill>
              </a:rPr>
              <a:t>Tilda (</a:t>
            </a:r>
            <a:r>
              <a:rPr lang="ru-RU" sz="1200" dirty="0">
                <a:solidFill>
                  <a:srgbClr val="9F00FF"/>
                </a:solidFill>
              </a:rPr>
              <a:t>взаимодействие)</a:t>
            </a:r>
          </a:p>
          <a:p>
            <a:r>
              <a:rPr lang="ru-RU" sz="1200" dirty="0" err="1">
                <a:solidFill>
                  <a:srgbClr val="9F00FF"/>
                </a:solidFill>
              </a:rPr>
              <a:t>Фриланс</a:t>
            </a:r>
            <a:r>
              <a:rPr lang="ru-RU" sz="1200" dirty="0">
                <a:solidFill>
                  <a:srgbClr val="9F00FF"/>
                </a:solidFill>
              </a:rPr>
              <a:t> веб-разработчики</a:t>
            </a:r>
          </a:p>
          <a:p>
            <a:r>
              <a:rPr lang="ru-RU" sz="1200" dirty="0">
                <a:solidFill>
                  <a:srgbClr val="9F00FF"/>
                </a:solidFill>
              </a:rPr>
              <a:t>Опытные веб-студии (информационный)</a:t>
            </a:r>
          </a:p>
        </p:txBody>
      </p:sp>
      <p:sp>
        <p:nvSpPr>
          <p:cNvPr id="21" name="Текст 10"/>
          <p:cNvSpPr>
            <a:spLocks noGrp="1"/>
          </p:cNvSpPr>
          <p:nvPr>
            <p:ph type="body" sz="quarter" idx="4294967295"/>
          </p:nvPr>
        </p:nvSpPr>
        <p:spPr>
          <a:xfrm>
            <a:off x="2565217" y="2609385"/>
            <a:ext cx="1772608" cy="1900301"/>
          </a:xfrm>
          <a:prstGeom prst="rect">
            <a:avLst/>
          </a:prstGeom>
          <a:ln>
            <a:solidFill>
              <a:srgbClr val="8F00FF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ru-RU" sz="1400" b="1" dirty="0">
                <a:solidFill>
                  <a:srgbClr val="9F00FF"/>
                </a:solidFill>
              </a:rPr>
              <a:t>Ресурсы:</a:t>
            </a:r>
          </a:p>
          <a:p>
            <a:r>
              <a:rPr lang="ru-RU" sz="1200" dirty="0">
                <a:solidFill>
                  <a:srgbClr val="9F00FF"/>
                </a:solidFill>
              </a:rPr>
              <a:t>Человеческие (сотрудники тех. поддержки)</a:t>
            </a:r>
          </a:p>
          <a:p>
            <a:r>
              <a:rPr lang="ru-RU" sz="1200" dirty="0">
                <a:solidFill>
                  <a:srgbClr val="9F00FF"/>
                </a:solidFill>
              </a:rPr>
              <a:t>Финансовые (инвестиции)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3" y="943446"/>
            <a:ext cx="1065338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Потенциальные потребительские сегменты</a:t>
            </a:r>
            <a:endParaRPr sz="3600" b="1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23BCAEB7-318A-49A7-9F80-AF191B5290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608032"/>
              </p:ext>
            </p:extLst>
          </p:nvPr>
        </p:nvGraphicFramePr>
        <p:xfrm>
          <a:off x="486684" y="2090179"/>
          <a:ext cx="10928390" cy="3225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64195">
                  <a:extLst>
                    <a:ext uri="{9D8B030D-6E8A-4147-A177-3AD203B41FA5}">
                      <a16:colId xmlns:a16="http://schemas.microsoft.com/office/drawing/2014/main" val="3076297344"/>
                    </a:ext>
                  </a:extLst>
                </a:gridCol>
                <a:gridCol w="5464195">
                  <a:extLst>
                    <a:ext uri="{9D8B030D-6E8A-4147-A177-3AD203B41FA5}">
                      <a16:colId xmlns:a16="http://schemas.microsoft.com/office/drawing/2014/main" val="423051674"/>
                    </a:ext>
                  </a:extLst>
                </a:gridCol>
              </a:tblGrid>
              <a:tr h="410975"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Целевая аудитория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Ценностное предложение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226970"/>
                  </a:ext>
                </a:extLst>
              </a:tr>
              <a:tr h="2814845">
                <a:tc>
                  <a:txBody>
                    <a:bodyPr/>
                    <a:lstStyle/>
                    <a:p>
                      <a:pPr marL="171450" indent="-171450" algn="l" rtl="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9F00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Компании, занимающиеся разработкой веб-приложений, у которых отсутствуют высококвалифицированные 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9F00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фронтенд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9F00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-разработчики</a:t>
                      </a:r>
                      <a:br>
                        <a:rPr lang="ru-RU" sz="1600" b="0" dirty="0">
                          <a:solidFill>
                            <a:srgbClr val="9F00FF"/>
                          </a:solidFill>
                          <a:effectLst/>
                        </a:rPr>
                      </a:br>
                      <a:endParaRPr lang="ru-RU" sz="1600" b="0" dirty="0">
                        <a:solidFill>
                          <a:srgbClr val="9F00FF"/>
                        </a:solidFill>
                        <a:effectLst/>
                      </a:endParaRPr>
                    </a:p>
                    <a:p>
                      <a:pPr marL="171450" indent="-171450" algn="l" rtl="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9F00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Компании или отдельные лица, желающие сконструировать макет собственного сайта</a:t>
                      </a:r>
                      <a:br>
                        <a:rPr lang="ru-RU" sz="1600" b="0" dirty="0">
                          <a:solidFill>
                            <a:srgbClr val="9F00FF"/>
                          </a:solidFill>
                          <a:effectLst/>
                        </a:rPr>
                      </a:br>
                      <a:endParaRPr lang="ru-RU" sz="1600" b="0" dirty="0">
                        <a:solidFill>
                          <a:srgbClr val="9F00FF"/>
                        </a:solidFill>
                        <a:effectLst/>
                      </a:endParaRPr>
                    </a:p>
                    <a:p>
                      <a:pPr marL="171450" indent="-171450" algn="l" rtl="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9F00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Фронтенд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9F00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-разработчики, желающие сократить время на разработку</a:t>
                      </a:r>
                      <a:endParaRPr lang="ru-RU" sz="1600" b="0" dirty="0">
                        <a:solidFill>
                          <a:srgbClr val="9F00FF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rtl="0" fontAlgn="base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9F00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Сокращение времени на создание макета сайта</a:t>
                      </a:r>
                    </a:p>
                    <a:p>
                      <a:pPr marL="171450" indent="-171450" algn="l" rtl="0" fontAlgn="base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9F00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Возможность реализовать свои творческие идеи без необходимости обширных технических знаний</a:t>
                      </a:r>
                    </a:p>
                    <a:p>
                      <a:pPr marL="171450" indent="-171450" algn="l" rtl="0" fontAlgn="base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9F00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Простота использования (избежание “тяжелого” общения с исполнителем)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90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27846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36D8A34F-EF88-4348-960E-34E97E46C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455411"/>
              </p:ext>
            </p:extLst>
          </p:nvPr>
        </p:nvGraphicFramePr>
        <p:xfrm>
          <a:off x="304801" y="1722476"/>
          <a:ext cx="11630024" cy="36026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7506">
                  <a:extLst>
                    <a:ext uri="{9D8B030D-6E8A-4147-A177-3AD203B41FA5}">
                      <a16:colId xmlns:a16="http://schemas.microsoft.com/office/drawing/2014/main" val="3344974326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1847720295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950557334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636569222"/>
                    </a:ext>
                  </a:extLst>
                </a:gridCol>
              </a:tblGrid>
              <a:tr h="62055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КОНКУРЕНТ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ПРОДУКТ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ХАРАКТЕРИСТИКИ ПРОДУКТА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НАШИ КОНКУРЕТНЫЕ ПРЕИМУЩЕСТВА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14437"/>
                  </a:ext>
                </a:extLst>
              </a:tr>
              <a:tr h="815542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600" baseline="0" dirty="0">
                          <a:solidFill>
                            <a:srgbClr val="002060"/>
                          </a:solidFill>
                        </a:rPr>
                        <a:t>Tilda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Конструктор сайтов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Позволяет создать сайт или интернет-магазин без программирования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Нет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необходимости иметь знания в сфере дизайна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Не нужно уметь работать с программой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006994"/>
                  </a:ext>
                </a:extLst>
              </a:tr>
              <a:tr h="836341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Adobe</a:t>
                      </a:r>
                      <a:r>
                        <a:rPr lang="en-US" sz="1600" baseline="0" dirty="0">
                          <a:solidFill>
                            <a:srgbClr val="002060"/>
                          </a:solidFill>
                        </a:rPr>
                        <a:t> Muse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7577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Фриланс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-разработчики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Сайт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под ключ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Позволяет получить готовый продукт,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учитывающий все пожелания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Получение результата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быстрее, чем при разработке человеком</a:t>
                      </a:r>
                      <a:endParaRPr lang="ru-RU" sz="1600" baseline="0" dirty="0">
                        <a:solidFill>
                          <a:srgbClr val="002060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Дешевле, чем заказ сайта под ключ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73027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4801" y="5478947"/>
            <a:ext cx="1153489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Таким образом,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наш продукт позволяет получить </a:t>
            </a:r>
            <a:r>
              <a:rPr lang="ru-RU" dirty="0">
                <a:solidFill>
                  <a:srgbClr val="9F00FF"/>
                </a:solidFill>
              </a:rPr>
              <a:t>макет сайта за несколько минут, не владея 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навыками программирования и знаниями в сфере дизайна. Стоимость макета от </a:t>
            </a:r>
            <a:r>
              <a:rPr kumimoji="0" lang="ru-RU" sz="1800" b="0" i="1" u="none" strike="noStrike" cap="none" spc="0" normalizeH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500 руб. 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 зависимости от запроса.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9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5477772" y="0"/>
            <a:ext cx="6714228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231890" y="4575908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Тестирование приложения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096000" y="1560522"/>
            <a:ext cx="2174487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sz="1400" dirty="0"/>
              <a:t>Разработка интеллектуальной модели, реализующей генерацию макета сайта</a:t>
            </a:r>
            <a:endParaRPr sz="1400"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273756" y="2979758"/>
            <a:ext cx="1885702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Разработка сайта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9894071" y="5438847"/>
            <a:ext cx="1848153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ctr"/>
            <a:r>
              <a:rPr lang="ru-RU" dirty="0"/>
              <a:t>Релиз и раскрутка продукта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35483" y="906831"/>
            <a:ext cx="4906312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 реализации проекта</a:t>
            </a:r>
            <a:endParaRPr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441197" y="2335227"/>
            <a:ext cx="4773901" cy="25853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Light"/>
                <a:sym typeface="Helvetica"/>
              </a:rPr>
              <a:t>План реализации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Light"/>
                <a:sym typeface="Helvetica"/>
              </a:rPr>
              <a:t> проекта включает в себя следующие этапы: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aseline="0" dirty="0">
              <a:solidFill>
                <a:srgbClr val="8F00FF"/>
              </a:solidFill>
              <a:latin typeface="Gilroy-Light"/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8F00FF"/>
                </a:solidFill>
                <a:latin typeface="Gilroy-Light"/>
              </a:rPr>
              <a:t>Разработка интеллектуальной модели, реализующей генерацию макета сайта (6 мес.)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8F00FF"/>
                </a:solidFill>
                <a:latin typeface="Gilroy-Light"/>
              </a:rPr>
              <a:t>Разработка сайта (1 мес.)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8F00FF"/>
                </a:solidFill>
                <a:latin typeface="Gilroy-Light"/>
              </a:rPr>
              <a:t>Тестирование приложения (2 мес.)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8F00FF"/>
                </a:solidFill>
                <a:latin typeface="Gilroy-Light"/>
              </a:rPr>
              <a:t>Релиз и раскрутка продукта (2 мес.)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5887317"/>
            <a:ext cx="818916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b="1" dirty="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Calibri"/>
            </a:endParaRP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535483" y="118383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 проекта</a:t>
            </a:r>
            <a:endParaRPr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535483" y="2224409"/>
            <a:ext cx="6296347" cy="25545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b="1" dirty="0" err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Башарин</a:t>
            </a:r>
            <a:r>
              <a:rPr lang="ru-RU" sz="2000" b="1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 Севастьян Владимирович (лидер)</a:t>
            </a:r>
          </a:p>
          <a:p>
            <a:r>
              <a:rPr lang="en-US" sz="20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7 </a:t>
            </a:r>
            <a:r>
              <a:rPr lang="ru-RU" sz="20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лет опыта в разработке на языках </a:t>
            </a:r>
            <a:r>
              <a:rPr lang="en-US" sz="20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Python, C++</a:t>
            </a:r>
          </a:p>
          <a:p>
            <a:endParaRPr lang="en-US" sz="2000" dirty="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r>
              <a:rPr lang="ru-RU" sz="2000" b="1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Машкова Маргарита Дмитриевна</a:t>
            </a:r>
            <a:endParaRPr lang="en-US" sz="2000" b="1" dirty="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r>
              <a:rPr lang="ru-RU" sz="20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3 года опыта в разработке на языках </a:t>
            </a:r>
            <a:r>
              <a:rPr lang="en-US" sz="20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Java, C#</a:t>
            </a:r>
          </a:p>
          <a:p>
            <a:endParaRPr lang="ru-RU" sz="2000" dirty="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r>
              <a:rPr lang="ru-RU" sz="2000" b="1" dirty="0" err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Тепечин</a:t>
            </a:r>
            <a:r>
              <a:rPr lang="ru-RU" sz="2000" b="1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 Кирилл Дмитриевич</a:t>
            </a:r>
            <a:endParaRPr lang="en-US" sz="2000" b="1" dirty="0">
              <a:solidFill>
                <a:srgbClr val="8F00FF"/>
              </a:solidFill>
              <a:latin typeface="Gilroy-ExtraBold"/>
              <a:ea typeface="Gilroy-ExtraBold"/>
              <a:cs typeface="Gilroy-ExtraBold"/>
            </a:endParaRPr>
          </a:p>
          <a:p>
            <a:r>
              <a:rPr lang="ru-RU" sz="20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3 года опыта в разработке на языках </a:t>
            </a:r>
            <a:r>
              <a:rPr lang="en-US" sz="20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Java, C#</a:t>
            </a:r>
          </a:p>
        </p:txBody>
      </p:sp>
      <p:sp>
        <p:nvSpPr>
          <p:cNvPr id="22" name="Прямоугольник 7"/>
          <p:cNvSpPr/>
          <p:nvPr/>
        </p:nvSpPr>
        <p:spPr>
          <a:xfrm>
            <a:off x="6693407" y="1726311"/>
            <a:ext cx="5531253" cy="5148404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Прямоугольник 10"/>
          <p:cNvSpPr/>
          <p:nvPr/>
        </p:nvSpPr>
        <p:spPr>
          <a:xfrm>
            <a:off x="6693407" y="-12041"/>
            <a:ext cx="5531255" cy="180610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4" name="Прямоугольник 13"/>
          <p:cNvSpPr/>
          <p:nvPr/>
        </p:nvSpPr>
        <p:spPr>
          <a:xfrm>
            <a:off x="6693407" y="5343040"/>
            <a:ext cx="2143946" cy="152075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5" name="Прямоугольник 9"/>
          <p:cNvSpPr/>
          <p:nvPr/>
        </p:nvSpPr>
        <p:spPr>
          <a:xfrm>
            <a:off x="8798312" y="-17857"/>
            <a:ext cx="3426348" cy="1793396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52" name="Picture 4" descr="https://sun7-18.userapi.com/impf/E1mrHn-PSAdiIcYjFf_6D0GQJ71GbpoeBJT0ag/99wG4YD-wdo.jpg?size=580x860&amp;quality=96&amp;sign=601ca417f5777824ea8e3e10ca5834f8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" t="408" r="2330" b="760"/>
          <a:stretch/>
        </p:blipFill>
        <p:spPr bwMode="auto">
          <a:xfrm>
            <a:off x="8798312" y="1775539"/>
            <a:ext cx="3426350" cy="509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 (123)-123-12-31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3431</TotalTime>
  <Words>747</Words>
  <Application>Microsoft Office PowerPoint</Application>
  <PresentationFormat>Широкоэкранный</PresentationFormat>
  <Paragraphs>142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Кирилл Тепечин</cp:lastModifiedBy>
  <cp:revision>64</cp:revision>
  <dcterms:modified xsi:type="dcterms:W3CDTF">2023-12-13T17:25:30Z</dcterms:modified>
</cp:coreProperties>
</file>