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89" r:id="rId4"/>
    <p:sldId id="282" r:id="rId5"/>
    <p:sldId id="299" r:id="rId6"/>
    <p:sldId id="284" r:id="rId7"/>
    <p:sldId id="294" r:id="rId8"/>
    <p:sldId id="297" r:id="rId9"/>
    <p:sldId id="268" r:id="rId10"/>
    <p:sldId id="298" r:id="rId11"/>
  </p:sldIdLst>
  <p:sldSz cx="9144000" cy="6858000" type="screen4x3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E7AEEF-F499-4DFC-B0D5-8C5D65D5106D}">
  <a:tblStyle styleId="{90E7AEEF-F499-4DFC-B0D5-8C5D65D5106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B7FDC0D-8DDB-47B0-B17A-E6FB865AC01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9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0E63F718-B99E-471E-BBF7-AFA9B9B0D291}" type="datetime1">
              <a:rPr lang="en-US" smtClean="0"/>
              <a:pPr/>
              <a:t>6/5/2022</a:t>
            </a:fld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0DE203D0-BD3D-40CE-9F6F-00115275FE00}" type="datetime1">
              <a:rPr lang="en-US" smtClean="0"/>
              <a:pPr/>
              <a:t>6/5/2022</a:t>
            </a:fld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5E14658-FEB9-4518-B465-FEAE2C230CAD}" type="datetime1">
              <a:rPr lang="en-US" smtClean="0"/>
              <a:pPr/>
              <a:t>6/5/2022</a:t>
            </a:fld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1073B39-57CF-4E09-A9D5-DCA62FE01DD9}" type="datetime1">
              <a:rPr lang="en-US" smtClean="0"/>
              <a:pPr/>
              <a:t>6/5/2022</a:t>
            </a:fld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39B6544-8D08-4E9A-AC24-0F01C0A7E705}" type="datetime1">
              <a:rPr lang="en-US" smtClean="0"/>
              <a:pPr/>
              <a:t>6/5/2022</a:t>
            </a:fld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7C7A552-D44C-4D6B-8C69-C6B9E767BAF3}" type="datetime1">
              <a:rPr lang="en-US" smtClean="0"/>
              <a:pPr/>
              <a:t>6/5/2022</a:t>
            </a:fld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8C1D42CE-E810-4358-979C-C362D5447B48}" type="datetime1">
              <a:rPr lang="en-US" smtClean="0"/>
              <a:pPr/>
              <a:t>6/5/2022</a:t>
            </a:fld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1A62193A-2142-4AD9-965C-52942D58D1DF}" type="datetime1">
              <a:rPr lang="en-US" smtClean="0"/>
              <a:pPr/>
              <a:t>6/5/2022</a:t>
            </a:fld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64C0-DE6E-4051-B064-12359CE12D03}" type="datetime1">
              <a:rPr lang="en-US" smtClean="0"/>
              <a:pPr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DF78D3E-F070-4061-86B0-B7FE8EFA2398}" type="datetime1">
              <a:rPr lang="en-US" smtClean="0"/>
              <a:pPr/>
              <a:t>6/5/2022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5" r:id="rId6"/>
    <p:sldLayoutId id="2147483657" r:id="rId7"/>
    <p:sldLayoutId id="2147483658" r:id="rId8"/>
    <p:sldLayoutId id="2147483660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oskachestvo.gov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>
            <a:spLocks noGrp="1"/>
          </p:cNvSpPr>
          <p:nvPr>
            <p:ph type="title"/>
          </p:nvPr>
        </p:nvSpPr>
        <p:spPr>
          <a:xfrm>
            <a:off x="262890" y="417378"/>
            <a:ext cx="7886700" cy="406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spcBef>
                <a:spcPts val="750"/>
              </a:spcBef>
              <a:buSzPct val="100000"/>
            </a:pPr>
            <a:r>
              <a:rPr lang="ru-RU" sz="2000" b="1" dirty="0" smtClean="0"/>
              <a:t>ФГАОУ ВО Омский государственный технический университет</a:t>
            </a:r>
            <a:endParaRPr lang="ru-RU" sz="2000" dirty="0"/>
          </a:p>
        </p:txBody>
      </p:sp>
      <p:sp>
        <p:nvSpPr>
          <p:cNvPr id="94" name="Google Shape;94;p13"/>
          <p:cNvSpPr txBox="1">
            <a:spLocks noGrp="1"/>
          </p:cNvSpPr>
          <p:nvPr>
            <p:ph type="body" idx="1"/>
          </p:nvPr>
        </p:nvSpPr>
        <p:spPr>
          <a:xfrm>
            <a:off x="4681967" y="3588434"/>
            <a:ext cx="3886200" cy="2352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 b="1" dirty="0"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4813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 dirty="0">
              <a:solidFill>
                <a:srgbClr val="366092"/>
              </a:solidFill>
            </a:endParaRPr>
          </a:p>
        </p:txBody>
      </p:sp>
      <p:sp>
        <p:nvSpPr>
          <p:cNvPr id="95" name="Google Shape;95;p13"/>
          <p:cNvSpPr txBox="1">
            <a:spLocks noGrp="1"/>
          </p:cNvSpPr>
          <p:nvPr>
            <p:ph type="body" idx="2"/>
          </p:nvPr>
        </p:nvSpPr>
        <p:spPr>
          <a:xfrm>
            <a:off x="324369" y="2573025"/>
            <a:ext cx="8568973" cy="1483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spcBef>
                <a:spcPts val="0"/>
              </a:spcBef>
              <a:buClr>
                <a:srgbClr val="000000"/>
              </a:buClr>
              <a:buSzPct val="100000"/>
              <a:buNone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Цифровой сервис 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для идентификации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и прогнозирования свойств текстильных материалов</a:t>
            </a:r>
          </a:p>
          <a:p>
            <a:pPr marL="0" lvl="0" indent="0" algn="ctr">
              <a:spcBef>
                <a:spcPts val="0"/>
              </a:spcBef>
              <a:buClr>
                <a:srgbClr val="000000"/>
              </a:buClr>
              <a:buSzPct val="100000"/>
              <a:buNone/>
            </a:pPr>
            <a:r>
              <a:rPr lang="ru-RU" sz="3000" b="1" dirty="0">
                <a:solidFill>
                  <a:srgbClr val="000000"/>
                </a:solidFill>
              </a:rPr>
              <a:t/>
            </a:r>
            <a:br>
              <a:rPr lang="ru-RU" sz="3000" b="1" dirty="0">
                <a:solidFill>
                  <a:srgbClr val="000000"/>
                </a:solidFill>
              </a:rPr>
            </a:br>
            <a:endParaRPr sz="3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14" y="162260"/>
            <a:ext cx="1045028" cy="989403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235959" y="294754"/>
            <a:ext cx="7886700" cy="604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3300"/>
              <a:buFont typeface="Calibri"/>
              <a:buNone/>
            </a:pPr>
            <a:r>
              <a:rPr lang="ru-RU" b="1" dirty="0" smtClean="0">
                <a:solidFill>
                  <a:srgbClr val="366092"/>
                </a:solidFill>
                <a:latin typeface="Arial" pitchFamily="34" charset="0"/>
                <a:cs typeface="Arial" pitchFamily="34" charset="0"/>
              </a:rPr>
              <a:t>Проблематика</a:t>
            </a:r>
            <a:endParaRPr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8133386" y="6321539"/>
            <a:ext cx="848568" cy="417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>
                <a:solidFill>
                  <a:schemeClr val="dk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339634" y="927462"/>
            <a:ext cx="8804336" cy="7171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dirty="0" smtClean="0"/>
              <a:t> 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На российском  рынке  достаточно большой процент  некачественных, опасных товаров, не соответствующих требованиям ТР ТС и </a:t>
            </a:r>
            <a:r>
              <a:rPr lang="ru-RU" sz="2000" dirty="0" err="1" smtClean="0">
                <a:latin typeface="Calibri" pitchFamily="34" charset="0"/>
                <a:cs typeface="Calibri" pitchFamily="34" charset="0"/>
              </a:rPr>
              <a:t>ГОСТов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, особенно в детском и подростковом ассортименте одежды. По данным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АНО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Роскачество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в зависимости от вида </a:t>
            </a:r>
            <a:r>
              <a:rPr lang="ru-RU" sz="2000" b="1" dirty="0" smtClean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50-60 % изделий не соответствуют по безопасности; 20-50 % имеют недостоверную маркировку</a:t>
            </a:r>
            <a:r>
              <a:rPr lang="ru-RU" sz="2000" b="1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000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(</a:t>
            </a:r>
            <a:r>
              <a:rPr lang="ru-RU" sz="2000" u="sng" dirty="0" err="1" smtClean="0">
                <a:solidFill>
                  <a:schemeClr val="tx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  <a:hlinkClick r:id="rId3"/>
              </a:rPr>
              <a:t>roskachestvo.gov.ru</a:t>
            </a:r>
            <a:r>
              <a:rPr lang="ru-RU" sz="2000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)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Calibri" pitchFamily="34" charset="0"/>
                <a:cs typeface="Calibri" pitchFamily="34" charset="0"/>
              </a:rPr>
              <a:t>Неразвитость российского текстильного рынка, необходимость закупки </a:t>
            </a:r>
            <a:r>
              <a:rPr lang="ru-RU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80 %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  текстиля иностранного производства  без гарантии  качества (соответствия требованиям НД). 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Calibri" pitchFamily="34" charset="0"/>
                <a:cs typeface="Calibri" pitchFamily="34" charset="0"/>
              </a:rPr>
              <a:t>Отсутствие у предприятий  лабораторной базы для оценки качества текстильных материалов и изделий.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Calibri" pitchFamily="34" charset="0"/>
                <a:cs typeface="Calibri" pitchFamily="34" charset="0"/>
              </a:rPr>
              <a:t>Нехватка  квалифицированных кадров (дизайнеров, материаловедов, технологов и пр.), способных осуществлять выбор материалов на изделие с учетом требований НД, целевого назначения, потребностей потребителей и пр. факторов. 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Calibri" pitchFamily="34" charset="0"/>
                <a:cs typeface="Calibri" pitchFamily="34" charset="0"/>
              </a:rPr>
              <a:t>Отсутствие возможности у покупателя оценить качество приобретаемого товара. Известность торговой марки и наличие сертификата (декларации) не гарантируют качество.</a:t>
            </a:r>
          </a:p>
          <a:p>
            <a:pPr>
              <a:buFont typeface="Wingdings" pitchFamily="2" charset="2"/>
              <a:buChar char="ü"/>
            </a:pPr>
            <a:endParaRPr lang="ru-RU" sz="2000" dirty="0" smtClean="0">
              <a:solidFill>
                <a:schemeClr val="dk1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>
              <a:buFont typeface="Wingdings" pitchFamily="2" charset="2"/>
              <a:buChar char="ü"/>
            </a:pPr>
            <a:endParaRPr lang="ru-RU" sz="2000" dirty="0" smtClean="0">
              <a:solidFill>
                <a:schemeClr val="dk1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>
              <a:buFont typeface="Wingdings" pitchFamily="2" charset="2"/>
              <a:buChar char="ü"/>
            </a:pPr>
            <a:endParaRPr lang="ru-RU" sz="2000" dirty="0" smtClean="0">
              <a:solidFill>
                <a:schemeClr val="dk1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>
              <a:buFont typeface="Wingdings" pitchFamily="2" charset="2"/>
              <a:buChar char="ü"/>
            </a:pPr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ü"/>
            </a:pPr>
            <a:endParaRPr sz="2000" b="1" dirty="0">
              <a:solidFill>
                <a:schemeClr val="dk1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8;p16"/>
          <p:cNvGrpSpPr/>
          <p:nvPr/>
        </p:nvGrpSpPr>
        <p:grpSpPr>
          <a:xfrm>
            <a:off x="3100270" y="3550735"/>
            <a:ext cx="2046737" cy="1927654"/>
            <a:chOff x="5024479" y="2619633"/>
            <a:chExt cx="2046737" cy="1927654"/>
          </a:xfrm>
        </p:grpSpPr>
        <p:pic>
          <p:nvPicPr>
            <p:cNvPr id="129" name="Google Shape;129;p16" descr="C:\Users\asus\Desktop\Умник 2021\MONOBLOK-427x277.jp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024479" y="2619633"/>
              <a:ext cx="2046737" cy="19276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16" descr="C:\Users\asus\Desktop\Умник 2021\1613584481_28-p-delovoi-fon-dlya-prezentatsii-powerpoint-28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50779" y="2801420"/>
              <a:ext cx="1817288" cy="1013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16" descr="C:\Users\asus\Desktop\Умник 2021\1200px-Neural_network.svg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406679" y="2840588"/>
              <a:ext cx="1397534" cy="93168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2" name="Google Shape;132;p16"/>
          <p:cNvSpPr txBox="1">
            <a:spLocks noGrp="1"/>
          </p:cNvSpPr>
          <p:nvPr>
            <p:ph type="title"/>
          </p:nvPr>
        </p:nvSpPr>
        <p:spPr>
          <a:xfrm>
            <a:off x="242371" y="1734757"/>
            <a:ext cx="8901629" cy="459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lnSpc>
                <a:spcPct val="100000"/>
              </a:lnSpc>
              <a:buClr>
                <a:srgbClr val="366092"/>
              </a:buClr>
              <a:buSzPct val="206250"/>
            </a:pPr>
            <a:r>
              <a:rPr lang="ru-RU" sz="2200" dirty="0" smtClean="0">
                <a:solidFill>
                  <a:schemeClr val="tx1"/>
                </a:solidFill>
              </a:rPr>
              <a:t>- Оригинальная авторская методика идентификации характеристик и прогнозирования показателей качества и безопасности ТМ;</a:t>
            </a:r>
            <a:br>
              <a:rPr lang="ru-RU" sz="2200" dirty="0" smtClean="0">
                <a:solidFill>
                  <a:schemeClr val="tx1"/>
                </a:solidFill>
              </a:rPr>
            </a:br>
            <a:r>
              <a:rPr lang="ru-RU" sz="2200" dirty="0" smtClean="0">
                <a:solidFill>
                  <a:schemeClr val="tx1"/>
                </a:solidFill>
              </a:rPr>
              <a:t>- Цифровой сервис, реализующий методику</a:t>
            </a:r>
            <a:r>
              <a:rPr lang="ru-RU" sz="2200" dirty="0" smtClean="0"/>
              <a:t> посредством обучения </a:t>
            </a:r>
            <a:r>
              <a:rPr lang="ru-RU" sz="2200" dirty="0" err="1" smtClean="0"/>
              <a:t>нейросети</a:t>
            </a:r>
            <a:r>
              <a:rPr lang="ru-RU" sz="2200" dirty="0" smtClean="0"/>
              <a:t> и позволяющий оценить соответствие нормативным требованиям, требованиям потребителей и предложить рекомендации  по целевому применению  материалов. </a:t>
            </a:r>
            <a:r>
              <a:rPr lang="ru-RU" sz="2200" dirty="0">
                <a:solidFill>
                  <a:schemeClr val="tx1"/>
                </a:solidFill>
              </a:rPr>
              <a:t/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000" b="1" dirty="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2000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sz="1600" dirty="0"/>
          </a:p>
        </p:txBody>
      </p:sp>
      <p:sp>
        <p:nvSpPr>
          <p:cNvPr id="133" name="Google Shape;133;p16"/>
          <p:cNvSpPr txBox="1">
            <a:spLocks noGrp="1"/>
          </p:cNvSpPr>
          <p:nvPr>
            <p:ph type="sldNum" idx="12"/>
          </p:nvPr>
        </p:nvSpPr>
        <p:spPr>
          <a:xfrm>
            <a:off x="6457949" y="6356351"/>
            <a:ext cx="25355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>
                <a:solidFill>
                  <a:schemeClr val="dk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1600">
              <a:solidFill>
                <a:schemeClr val="dk1"/>
              </a:solidFill>
            </a:endParaRPr>
          </a:p>
        </p:txBody>
      </p:sp>
      <p:pic>
        <p:nvPicPr>
          <p:cNvPr id="137" name="Google Shape;137;p16" descr="C:\Users\Dolgova\Downloads\IMG_20211020_105336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553436" y="3501177"/>
            <a:ext cx="1731665" cy="173088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/>
          <p:nvPr/>
        </p:nvSpPr>
        <p:spPr>
          <a:xfrm>
            <a:off x="4779424" y="2435194"/>
            <a:ext cx="2591531" cy="634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Воздухопроницаемость 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500 дм</a:t>
            </a:r>
            <a:r>
              <a:rPr lang="ru-RU" sz="16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/м</a:t>
            </a:r>
            <a:r>
              <a:rPr lang="ru-RU" sz="16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</a:t>
            </a:r>
            <a:endParaRPr sz="1600" dirty="0"/>
          </a:p>
        </p:txBody>
      </p:sp>
      <p:sp>
        <p:nvSpPr>
          <p:cNvPr id="139" name="Google Shape;139;p16"/>
          <p:cNvSpPr/>
          <p:nvPr/>
        </p:nvSpPr>
        <p:spPr>
          <a:xfrm>
            <a:off x="4841073" y="5460152"/>
            <a:ext cx="21003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Состав  100% хлопок,</a:t>
            </a:r>
            <a:endParaRPr sz="16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отсутствие отделок, гигроскопичность 10-12%</a:t>
            </a:r>
            <a:endParaRPr sz="16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6"/>
          <p:cNvSpPr/>
          <p:nvPr/>
        </p:nvSpPr>
        <p:spPr>
          <a:xfrm>
            <a:off x="6870341" y="3143448"/>
            <a:ext cx="1788759" cy="2658794"/>
          </a:xfrm>
          <a:prstGeom prst="rect">
            <a:avLst/>
          </a:prstGeom>
          <a:solidFill>
            <a:srgbClr val="8CB3E3"/>
          </a:solidFill>
          <a:ln w="12700" cap="flat" cmpd="sng">
            <a:solidFill>
              <a:srgbClr val="395E8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Соответствует требованиям ТР ТС 007/2011,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ТР ТС 011/2011, рекомендуется для летних изделий 1 и 2 слоя для детей и взрослых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5900687" y="4093175"/>
            <a:ext cx="603900" cy="474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70C0"/>
          </a:solidFill>
          <a:ln w="12700" cap="flat" cmpd="sng">
            <a:solidFill>
              <a:srgbClr val="395E8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Google Shape;142;p16" descr="C:\Users\asus\Desktop\Умник 2021\20901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5209132">
            <a:off x="3931100" y="5553697"/>
            <a:ext cx="854738" cy="854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 descr="C:\Users\asus\Desktop\Умник 2021\20901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-5714554">
            <a:off x="3876640" y="2671438"/>
            <a:ext cx="824013" cy="824013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6"/>
          <p:cNvSpPr txBox="1"/>
          <p:nvPr/>
        </p:nvSpPr>
        <p:spPr>
          <a:xfrm flipH="1">
            <a:off x="233393" y="172707"/>
            <a:ext cx="782494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 b="1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Предлагаемое </a:t>
            </a:r>
            <a:r>
              <a:rPr lang="ru-RU" sz="3300" b="1" dirty="0" smtClean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решение</a:t>
            </a:r>
            <a:endParaRPr lang="en-US" sz="3300" b="1" dirty="0" smtClean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300" b="1" dirty="0" smtClean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141;p16"/>
          <p:cNvSpPr/>
          <p:nvPr/>
        </p:nvSpPr>
        <p:spPr>
          <a:xfrm>
            <a:off x="2382424" y="4141072"/>
            <a:ext cx="603900" cy="474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70C0"/>
          </a:solidFill>
          <a:ln w="12700" cap="flat" cmpd="sng">
            <a:solidFill>
              <a:srgbClr val="395E8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496389" y="3424646"/>
            <a:ext cx="1219200" cy="76200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Швейная фабрика</a:t>
            </a:r>
            <a:endParaRPr lang="ru-RU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Группа 17"/>
          <p:cNvGrpSpPr/>
          <p:nvPr/>
        </p:nvGrpSpPr>
        <p:grpSpPr>
          <a:xfrm>
            <a:off x="4306389" y="1138646"/>
            <a:ext cx="1295400" cy="685800"/>
            <a:chOff x="5562600" y="4114800"/>
            <a:chExt cx="2362200" cy="1219200"/>
          </a:xfrm>
        </p:grpSpPr>
        <p:pic>
          <p:nvPicPr>
            <p:cNvPr id="9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5562600" y="41148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6248400" y="41148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Группа 20"/>
          <p:cNvGrpSpPr/>
          <p:nvPr/>
        </p:nvGrpSpPr>
        <p:grpSpPr>
          <a:xfrm>
            <a:off x="4419600" y="0"/>
            <a:ext cx="1295400" cy="838200"/>
            <a:chOff x="3657600" y="2895600"/>
            <a:chExt cx="1369646" cy="960120"/>
          </a:xfrm>
        </p:grpSpPr>
        <p:pic>
          <p:nvPicPr>
            <p:cNvPr id="17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3657600" y="3124200"/>
              <a:ext cx="988646" cy="731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10941" t="28009" r="12035" b="15974"/>
            <a:stretch>
              <a:fillRect/>
            </a:stretch>
          </p:blipFill>
          <p:spPr bwMode="auto">
            <a:xfrm>
              <a:off x="4038600" y="3124200"/>
              <a:ext cx="988646" cy="731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3886200" y="2895600"/>
              <a:ext cx="988646" cy="7315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Скругленный прямоугольник 21"/>
          <p:cNvSpPr/>
          <p:nvPr/>
        </p:nvSpPr>
        <p:spPr>
          <a:xfrm>
            <a:off x="1057924" y="1282840"/>
            <a:ext cx="1371600" cy="91440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8039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ЦС тестирование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506789" y="3119846"/>
            <a:ext cx="1219200" cy="7620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Пошив</a:t>
            </a:r>
            <a:endParaRPr lang="ru-RU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4" name="Группа 23"/>
          <p:cNvGrpSpPr/>
          <p:nvPr/>
        </p:nvGrpSpPr>
        <p:grpSpPr>
          <a:xfrm>
            <a:off x="503423" y="4465655"/>
            <a:ext cx="1447800" cy="914400"/>
            <a:chOff x="1828800" y="1295400"/>
            <a:chExt cx="2971800" cy="1524000"/>
          </a:xfrm>
        </p:grpSpPr>
        <p:pic>
          <p:nvPicPr>
            <p:cNvPr id="25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1828800" y="16002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10941" t="28009" r="12035" b="15974"/>
            <a:stretch>
              <a:fillRect/>
            </a:stretch>
          </p:blipFill>
          <p:spPr bwMode="auto">
            <a:xfrm>
              <a:off x="2438400" y="16002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3124200" y="16002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2133600" y="12954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2819400" y="12954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" name="Скругленный прямоугольник 30"/>
          <p:cNvSpPr/>
          <p:nvPr/>
        </p:nvSpPr>
        <p:spPr>
          <a:xfrm>
            <a:off x="3482256" y="5482046"/>
            <a:ext cx="1368084" cy="7620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Испытание в  АИЛ</a:t>
            </a:r>
            <a:endParaRPr lang="ru-RU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" name="Группа 31"/>
          <p:cNvGrpSpPr/>
          <p:nvPr/>
        </p:nvGrpSpPr>
        <p:grpSpPr>
          <a:xfrm>
            <a:off x="7049589" y="4186646"/>
            <a:ext cx="1600200" cy="838200"/>
            <a:chOff x="5562600" y="4114800"/>
            <a:chExt cx="2362200" cy="1219200"/>
          </a:xfrm>
        </p:grpSpPr>
        <p:pic>
          <p:nvPicPr>
            <p:cNvPr id="33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5562600" y="41148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6248400" y="41148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Группа 34"/>
          <p:cNvGrpSpPr/>
          <p:nvPr/>
        </p:nvGrpSpPr>
        <p:grpSpPr>
          <a:xfrm>
            <a:off x="6971211" y="5460274"/>
            <a:ext cx="1524000" cy="1188720"/>
            <a:chOff x="3657600" y="2895600"/>
            <a:chExt cx="1369646" cy="960120"/>
          </a:xfrm>
        </p:grpSpPr>
        <p:pic>
          <p:nvPicPr>
            <p:cNvPr id="36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3657600" y="3124200"/>
              <a:ext cx="988646" cy="731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10941" t="28009" r="12035" b="15974"/>
            <a:stretch>
              <a:fillRect/>
            </a:stretch>
          </p:blipFill>
          <p:spPr bwMode="auto">
            <a:xfrm>
              <a:off x="4038600" y="3124200"/>
              <a:ext cx="988646" cy="731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3886200" y="2895600"/>
              <a:ext cx="988646" cy="7315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" name="TextBox 45"/>
          <p:cNvSpPr txBox="1"/>
          <p:nvPr/>
        </p:nvSpPr>
        <p:spPr>
          <a:xfrm>
            <a:off x="3163388" y="2738846"/>
            <a:ext cx="3220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В будущем с ЦС</a:t>
            </a:r>
            <a:endParaRPr lang="ru-RU" sz="2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9457" y="4028385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Сейчас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>
            <a:off x="3620589" y="986246"/>
            <a:ext cx="914400" cy="38100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16" idx="3"/>
          </p:cNvCxnSpPr>
          <p:nvPr/>
        </p:nvCxnSpPr>
        <p:spPr>
          <a:xfrm>
            <a:off x="5601789" y="1481546"/>
            <a:ext cx="381000" cy="3810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7201989" y="1748246"/>
            <a:ext cx="381000" cy="22860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rot="5400000" flipH="1" flipV="1">
            <a:off x="763089" y="3081746"/>
            <a:ext cx="304800" cy="22860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rot="16200000" flipH="1">
            <a:off x="823156" y="4240879"/>
            <a:ext cx="337066" cy="22860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stCxn id="31" idx="3"/>
          </p:cNvCxnSpPr>
          <p:nvPr/>
        </p:nvCxnSpPr>
        <p:spPr>
          <a:xfrm flipV="1">
            <a:off x="4850340" y="5850566"/>
            <a:ext cx="400929" cy="1248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>
            <a:stCxn id="61" idx="3"/>
          </p:cNvCxnSpPr>
          <p:nvPr/>
        </p:nvCxnSpPr>
        <p:spPr>
          <a:xfrm>
            <a:off x="6652711" y="5718163"/>
            <a:ext cx="721607" cy="469612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 flipV="1">
            <a:off x="7963989" y="4034246"/>
            <a:ext cx="228600" cy="22860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5193657" y="5425775"/>
            <a:ext cx="1459054" cy="58477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Соответствует </a:t>
            </a:r>
            <a:endParaRPr lang="en-US" sz="1600" dirty="0" smtClean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требованиям?</a:t>
            </a:r>
            <a:endParaRPr lang="ru-RU" sz="16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900814" y="5467979"/>
            <a:ext cx="1219200" cy="7620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Закупка ТМ</a:t>
            </a:r>
            <a:endParaRPr lang="ru-RU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1436579" y="5371849"/>
            <a:ext cx="377092" cy="28956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Скругленный прямоугольник 69"/>
          <p:cNvSpPr/>
          <p:nvPr/>
        </p:nvSpPr>
        <p:spPr>
          <a:xfrm>
            <a:off x="5982789" y="1138646"/>
            <a:ext cx="1219200" cy="7620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Закупка ТМ</a:t>
            </a:r>
            <a:endParaRPr lang="ru-RU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201989" y="2053046"/>
            <a:ext cx="1474763" cy="762000"/>
          </a:xfrm>
          <a:prstGeom prst="roundRect">
            <a:avLst/>
          </a:prstGeom>
          <a:solidFill>
            <a:schemeClr val="bg2">
              <a:lumMod val="20000"/>
              <a:lumOff val="80000"/>
              <a:alpha val="58039"/>
            </a:schemeClr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Испытание в  АИЛ</a:t>
            </a:r>
            <a:endParaRPr lang="ru-RU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" name="Группа 71"/>
          <p:cNvGrpSpPr/>
          <p:nvPr/>
        </p:nvGrpSpPr>
        <p:grpSpPr>
          <a:xfrm>
            <a:off x="420189" y="2357846"/>
            <a:ext cx="1447800" cy="762000"/>
            <a:chOff x="1828800" y="1295400"/>
            <a:chExt cx="2971800" cy="1524000"/>
          </a:xfrm>
        </p:grpSpPr>
        <p:pic>
          <p:nvPicPr>
            <p:cNvPr id="73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1828800" y="16002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10941" t="28009" r="12035" b="15974"/>
            <a:stretch>
              <a:fillRect/>
            </a:stretch>
          </p:blipFill>
          <p:spPr bwMode="auto">
            <a:xfrm>
              <a:off x="2438400" y="16002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3124200" y="16002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2133600" y="12954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Picture 2" descr="C:\Users\1\Desktop\tailor-cloth-roll-icon-3114683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l="10941" t="28009" r="12035" b="15974"/>
            <a:stretch>
              <a:fillRect/>
            </a:stretch>
          </p:blipFill>
          <p:spPr bwMode="auto">
            <a:xfrm>
              <a:off x="2819400" y="1295400"/>
              <a:ext cx="1676400" cy="1219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0" name="Прямоугольник 79"/>
          <p:cNvSpPr/>
          <p:nvPr/>
        </p:nvSpPr>
        <p:spPr>
          <a:xfrm>
            <a:off x="2261884" y="605246"/>
            <a:ext cx="149117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Соответствует </a:t>
            </a:r>
            <a:endParaRPr lang="en-US" sz="1600" dirty="0" smtClean="0">
              <a:solidFill>
                <a:schemeClr val="bg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требованиям?</a:t>
            </a:r>
          </a:p>
          <a:p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7506789" y="6167846"/>
            <a:ext cx="888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???</a:t>
            </a:r>
            <a:endParaRPr lang="ru-RU" sz="2800" b="1" dirty="0">
              <a:solidFill>
                <a:schemeClr val="bg1"/>
              </a:solidFill>
            </a:endParaRPr>
          </a:p>
        </p:txBody>
      </p:sp>
      <p:cxnSp>
        <p:nvCxnSpPr>
          <p:cNvPr id="85" name="Прямая со стрелкой 84"/>
          <p:cNvCxnSpPr/>
          <p:nvPr/>
        </p:nvCxnSpPr>
        <p:spPr>
          <a:xfrm flipV="1">
            <a:off x="6596440" y="4968575"/>
            <a:ext cx="752086" cy="74958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3087189" y="5863046"/>
            <a:ext cx="381000" cy="158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 flipV="1">
            <a:off x="3620589" y="757646"/>
            <a:ext cx="990600" cy="15240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>
            <a:endCxn id="23" idx="0"/>
          </p:cNvCxnSpPr>
          <p:nvPr/>
        </p:nvCxnSpPr>
        <p:spPr>
          <a:xfrm>
            <a:off x="7887789" y="2815046"/>
            <a:ext cx="228600" cy="30480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 rot="5400000" flipH="1" flipV="1">
            <a:off x="1942429" y="973936"/>
            <a:ext cx="304800" cy="22860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 flipV="1">
            <a:off x="1306453" y="2239444"/>
            <a:ext cx="152400" cy="22860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1911365" y="3396511"/>
            <a:ext cx="5578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Процессы  швейного предприятия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654586" y="1172643"/>
            <a:ext cx="500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да</a:t>
            </a:r>
            <a:endParaRPr lang="ru-RU" sz="1800" dirty="0"/>
          </a:p>
        </p:txBody>
      </p:sp>
      <p:sp>
        <p:nvSpPr>
          <p:cNvPr id="64" name="TextBox 63"/>
          <p:cNvSpPr txBox="1"/>
          <p:nvPr/>
        </p:nvSpPr>
        <p:spPr>
          <a:xfrm>
            <a:off x="3738992" y="483326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нет</a:t>
            </a:r>
            <a:endParaRPr lang="ru-RU" sz="1800" dirty="0"/>
          </a:p>
        </p:txBody>
      </p:sp>
      <p:sp>
        <p:nvSpPr>
          <p:cNvPr id="65" name="TextBox 64"/>
          <p:cNvSpPr txBox="1"/>
          <p:nvPr/>
        </p:nvSpPr>
        <p:spPr>
          <a:xfrm>
            <a:off x="6451712" y="6051787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нет</a:t>
            </a:r>
            <a:endParaRPr lang="ru-RU" sz="1800" dirty="0"/>
          </a:p>
        </p:txBody>
      </p:sp>
      <p:sp>
        <p:nvSpPr>
          <p:cNvPr id="69" name="TextBox 68"/>
          <p:cNvSpPr txBox="1"/>
          <p:nvPr/>
        </p:nvSpPr>
        <p:spPr>
          <a:xfrm>
            <a:off x="6522051" y="5038914"/>
            <a:ext cx="500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да</a:t>
            </a:r>
            <a:endParaRPr lang="ru-RU" sz="1800" dirty="0"/>
          </a:p>
        </p:txBody>
      </p:sp>
      <p:sp>
        <p:nvSpPr>
          <p:cNvPr id="72" name="TextBox 71"/>
          <p:cNvSpPr txBox="1"/>
          <p:nvPr/>
        </p:nvSpPr>
        <p:spPr>
          <a:xfrm>
            <a:off x="5787852" y="485336"/>
            <a:ext cx="2278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  <a:cs typeface="Calibri" pitchFamily="34" charset="0"/>
              </a:rPr>
              <a:t>Отказ от закупки </a:t>
            </a:r>
            <a:endParaRPr lang="ru-RU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2" name="Номер слайда 81"/>
          <p:cNvSpPr>
            <a:spLocks noGrp="1"/>
          </p:cNvSpPr>
          <p:nvPr>
            <p:ph type="sldNum" sz="quarter" idx="12"/>
          </p:nvPr>
        </p:nvSpPr>
        <p:spPr>
          <a:xfrm>
            <a:off x="8190410" y="6356351"/>
            <a:ext cx="666207" cy="365125"/>
          </a:xfrm>
        </p:spPr>
        <p:txBody>
          <a:bodyPr/>
          <a:lstStyle/>
          <a:p>
            <a:fld id="{A483448D-3A78-4528-A469-B745A65DA480}" type="slidenum">
              <a:rPr lang="en-US" sz="1600" smtClean="0">
                <a:solidFill>
                  <a:schemeClr val="tx1"/>
                </a:solidFill>
              </a:rPr>
              <a:pPr/>
              <a:t>4</a:t>
            </a:fld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98571" y="170996"/>
            <a:ext cx="3468188" cy="76952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Преимущества ЦС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5874" y="182881"/>
            <a:ext cx="4441371" cy="6021976"/>
          </a:xfrm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l"/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без проведения испытаний и разрушения материала     по фотоизображению поверхности материала и подготовленной нити; </a:t>
            </a:r>
          </a:p>
          <a:p>
            <a:pPr algn="l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быстро,  дешево, просто (не требуется специальных знаний);</a:t>
            </a:r>
          </a:p>
          <a:p>
            <a:pPr algn="l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модуль сопоставления прогнозного значения показателя ТМ с нормативным и  выдачи рекомендаций по целевому использованию;</a:t>
            </a:r>
          </a:p>
          <a:p>
            <a:pPr algn="l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банк данных исследованных ТМ.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61406" y="166643"/>
            <a:ext cx="3361508" cy="769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tabLst/>
              <a:defRPr/>
            </a:pPr>
            <a:r>
              <a:rPr kumimoji="0" lang="ru-RU" sz="33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Аналоги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78525" y="169818"/>
            <a:ext cx="4354286" cy="6043748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Экспериментальные исследования свойств и характеристик  ТМ:</a:t>
            </a:r>
          </a:p>
          <a:p>
            <a:r>
              <a:rPr lang="ru-RU" sz="2400" dirty="0" smtClean="0"/>
              <a:t>-   необходимо  специальное дорогостоящее оборудование, </a:t>
            </a:r>
          </a:p>
          <a:p>
            <a:pPr>
              <a:buFontTx/>
              <a:buChar char="-"/>
            </a:pPr>
            <a:r>
              <a:rPr lang="ru-RU" sz="2400" dirty="0" smtClean="0"/>
              <a:t> образцы материалов;</a:t>
            </a:r>
          </a:p>
          <a:p>
            <a:pPr>
              <a:buFontTx/>
              <a:buChar char="-"/>
            </a:pPr>
            <a:r>
              <a:rPr lang="ru-RU" sz="2400" dirty="0" smtClean="0"/>
              <a:t> опытные эксперты;</a:t>
            </a:r>
          </a:p>
          <a:p>
            <a:pPr>
              <a:buFontTx/>
              <a:buChar char="-"/>
            </a:pPr>
            <a:r>
              <a:rPr lang="ru-RU" sz="2400" dirty="0" smtClean="0"/>
              <a:t> высокая стоимость и длительность исследований в лабораториях.</a:t>
            </a:r>
          </a:p>
          <a:p>
            <a:endParaRPr lang="ru-RU" sz="2400" dirty="0" smtClean="0"/>
          </a:p>
          <a:p>
            <a:r>
              <a:rPr lang="ru-RU" sz="2400" dirty="0" smtClean="0"/>
              <a:t>В мире ведутся разработки по созданию цифровых двойников ТМ и прогнозированию их свойств, но готовых и распространяемых цифровых аналогов нет.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tabLst/>
              <a:defRPr/>
            </a:pPr>
            <a:endParaRPr kumimoji="0" lang="ru-RU" sz="2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044" y="322923"/>
            <a:ext cx="7886700" cy="52113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366092"/>
                </a:solidFill>
              </a:rPr>
              <a:t>Потребители и заинтересованные стороны ЦС, их выгода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506437" y="1153552"/>
            <a:ext cx="2799470" cy="2405574"/>
          </a:xfrm>
          <a:solidFill>
            <a:schemeClr val="bg2">
              <a:lumMod val="20000"/>
              <a:lumOff val="80000"/>
            </a:schemeClr>
          </a:solidFill>
          <a:ln w="28575">
            <a:solidFill>
              <a:schemeClr val="bg2">
                <a:lumMod val="75000"/>
              </a:schemeClr>
            </a:solidFill>
          </a:ln>
        </p:spPr>
        <p:txBody>
          <a:bodyPr>
            <a:normAutofit fontScale="55000" lnSpcReduction="20000"/>
          </a:bodyPr>
          <a:lstStyle/>
          <a:p>
            <a:pPr marL="0" lvl="0" indent="0" algn="ctr">
              <a:lnSpc>
                <a:spcPct val="120000"/>
              </a:lnSpc>
              <a:buNone/>
            </a:pPr>
            <a:r>
              <a:rPr lang="ru-RU" sz="2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Швейные предприятия</a:t>
            </a:r>
          </a:p>
          <a:p>
            <a:pPr lvl="0">
              <a:buNone/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0" lv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3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Сокращение расходов на исследования, снижение убытков от  закупа некачественных ТМ, выбор  ТМ и закупка </a:t>
            </a:r>
            <a:r>
              <a:rPr lang="ru-RU" sz="33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он-лайн</a:t>
            </a:r>
            <a:endParaRPr lang="ru-RU" sz="33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ru-RU"/>
          </a:p>
        </p:txBody>
      </p:sp>
      <p:sp>
        <p:nvSpPr>
          <p:cNvPr id="9" name="Текст 3"/>
          <p:cNvSpPr txBox="1">
            <a:spLocks/>
          </p:cNvSpPr>
          <p:nvPr/>
        </p:nvSpPr>
        <p:spPr>
          <a:xfrm>
            <a:off x="6161649" y="1195755"/>
            <a:ext cx="2532185" cy="23071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bg2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r>
              <a:rPr lang="ru-RU" sz="1800" dirty="0" smtClean="0">
                <a:latin typeface="Calibri" pitchFamily="34" charset="0"/>
                <a:cs typeface="Calibri" pitchFamily="34" charset="0"/>
              </a:rPr>
              <a:t>Возможность  при закупках ТМ и изделий оценить и продемонстрировать их  качество 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tabLst/>
              <a:defRPr/>
            </a:pPr>
            <a:endParaRPr kumimoji="0" lang="ru-RU" sz="2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>
          <a:xfrm>
            <a:off x="490024" y="3798277"/>
            <a:ext cx="2773681" cy="229069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bg2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lvl="0" algn="ctr"/>
            <a:endParaRPr lang="ru-RU" dirty="0" smtClean="0">
              <a:solidFill>
                <a:schemeClr val="dk1"/>
              </a:solidFill>
            </a:endParaRPr>
          </a:p>
          <a:p>
            <a:pPr lvl="0" algn="ctr"/>
            <a:r>
              <a:rPr lang="ru-RU" sz="18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Встраиваемый модуль, отвечающий за свойства материала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tabLst/>
              <a:defRPr/>
            </a:pPr>
            <a:endParaRPr kumimoji="0" lang="ru-RU" sz="2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Текст 3"/>
          <p:cNvSpPr txBox="1">
            <a:spLocks/>
          </p:cNvSpPr>
          <p:nvPr/>
        </p:nvSpPr>
        <p:spPr>
          <a:xfrm>
            <a:off x="3460652" y="1195753"/>
            <a:ext cx="2560320" cy="23352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bg2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lvl="0" algn="ctr"/>
            <a:endParaRPr lang="ru-RU" sz="1600" dirty="0" smtClean="0">
              <a:solidFill>
                <a:schemeClr val="dk1"/>
              </a:solidFill>
            </a:endParaRPr>
          </a:p>
          <a:p>
            <a:pPr lvl="0" algn="ctr"/>
            <a:r>
              <a:rPr lang="ru-RU" sz="18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Возможность производства ТМ с заданными свойствами под требования потребителя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>
            <a:off x="3446585" y="3784210"/>
            <a:ext cx="2630658" cy="22930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bg2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lvl="0" algn="ctr"/>
            <a:endParaRPr lang="ru-RU" sz="1500" dirty="0" smtClean="0">
              <a:solidFill>
                <a:schemeClr val="dk1"/>
              </a:solidFill>
            </a:endParaRPr>
          </a:p>
          <a:p>
            <a:pPr lvl="0" algn="ctr"/>
            <a:endParaRPr lang="ru-RU" sz="1600" dirty="0" smtClean="0">
              <a:solidFill>
                <a:schemeClr val="dk1"/>
              </a:solidFill>
            </a:endParaRPr>
          </a:p>
          <a:p>
            <a:pPr lvl="0" algn="ctr"/>
            <a:r>
              <a:rPr lang="ru-RU" sz="18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Возможность  самостоятельно проверить качество и безопасность изделий</a:t>
            </a:r>
            <a:endParaRPr lang="ru-RU" sz="1800" dirty="0" smtClean="0">
              <a:latin typeface="Calibri" pitchFamily="34" charset="0"/>
              <a:cs typeface="Calibri" pitchFamily="34" charset="0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tabLst/>
              <a:defRPr/>
            </a:pPr>
            <a:endParaRPr kumimoji="0" lang="ru-RU" sz="2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Текст 3"/>
          <p:cNvSpPr txBox="1">
            <a:spLocks/>
          </p:cNvSpPr>
          <p:nvPr/>
        </p:nvSpPr>
        <p:spPr>
          <a:xfrm>
            <a:off x="6246055" y="3784209"/>
            <a:ext cx="2475914" cy="227896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bg2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chemeClr val="dk1"/>
              </a:buClr>
              <a:buSzPts val="1600"/>
            </a:pPr>
            <a:endParaRPr lang="ru-RU" sz="1800" dirty="0" smtClean="0">
              <a:solidFill>
                <a:schemeClr val="dk1"/>
              </a:solidFill>
            </a:endParaRPr>
          </a:p>
          <a:p>
            <a:pPr lvl="0" algn="ctr">
              <a:buClr>
                <a:schemeClr val="dk1"/>
              </a:buClr>
              <a:buSzPts val="1600"/>
            </a:pPr>
            <a:r>
              <a:rPr lang="ru-RU" sz="19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Уменьшение вредного воздействия на экологию за счет сокращения невостребованной, некачественной продукции</a:t>
            </a:r>
            <a:endParaRPr lang="ru-RU" sz="1900" dirty="0" smtClean="0">
              <a:latin typeface="Calibri" pitchFamily="34" charset="0"/>
              <a:cs typeface="Calibri" pitchFamily="34" charset="0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tabLst/>
              <a:defRPr/>
            </a:pPr>
            <a:endParaRPr kumimoji="0" lang="ru-RU" sz="2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53456" y="1277500"/>
            <a:ext cx="22028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 smtClean="0"/>
              <a:t>Производители ТМ</a:t>
            </a:r>
            <a:endParaRPr lang="ru-RU" sz="16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108906" y="1232951"/>
            <a:ext cx="2717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 smtClean="0"/>
              <a:t>Поставщики, продавцы, </a:t>
            </a:r>
          </a:p>
          <a:p>
            <a:pPr lvl="0" algn="ctr"/>
            <a:r>
              <a:rPr lang="ru-RU" sz="1600" b="1" dirty="0" err="1" smtClean="0"/>
              <a:t>маркетплейсы</a:t>
            </a:r>
            <a:endParaRPr lang="ru-RU" sz="16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90842" y="3891747"/>
            <a:ext cx="26306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/>
              <a:t>Разработчики 2</a:t>
            </a:r>
            <a:r>
              <a:rPr lang="en-US" sz="1600" b="1" dirty="0" smtClean="0"/>
              <a:t>D </a:t>
            </a:r>
            <a:r>
              <a:rPr lang="ru-RU" sz="1600" b="1" dirty="0" smtClean="0"/>
              <a:t>и 3</a:t>
            </a:r>
            <a:r>
              <a:rPr lang="en-US" sz="1600" b="1" dirty="0" smtClean="0"/>
              <a:t>D</a:t>
            </a:r>
            <a:r>
              <a:rPr lang="ru-RU" sz="1600" b="1" dirty="0" smtClean="0"/>
              <a:t> программ</a:t>
            </a:r>
            <a:endParaRPr lang="ru-RU" sz="16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954527" y="3891745"/>
            <a:ext cx="1624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 smtClean="0"/>
              <a:t>Покупатели и </a:t>
            </a:r>
          </a:p>
          <a:p>
            <a:pPr lvl="0" algn="ctr"/>
            <a:r>
              <a:rPr lang="ru-RU" sz="1600" b="1" dirty="0" smtClean="0"/>
              <a:t>потребители</a:t>
            </a:r>
            <a:endParaRPr lang="ru-RU" sz="16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424329" y="3891746"/>
            <a:ext cx="21146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 smtClean="0"/>
              <a:t>Общество в целом</a:t>
            </a:r>
            <a:endParaRPr lang="ru-RU" sz="1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>
            <a:spLocks noGrp="1"/>
          </p:cNvSpPr>
          <p:nvPr>
            <p:ph type="title"/>
          </p:nvPr>
        </p:nvSpPr>
        <p:spPr>
          <a:xfrm>
            <a:off x="1425484" y="299811"/>
            <a:ext cx="2780756" cy="572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3300"/>
              <a:buFont typeface="Calibri"/>
              <a:buNone/>
            </a:pPr>
            <a:r>
              <a:rPr lang="ru-RU" b="1" dirty="0" smtClean="0">
                <a:solidFill>
                  <a:srgbClr val="366092"/>
                </a:solidFill>
              </a:rPr>
              <a:t>Рынок</a:t>
            </a:r>
            <a:endParaRPr dirty="0"/>
          </a:p>
        </p:txBody>
      </p:sp>
      <p:sp>
        <p:nvSpPr>
          <p:cNvPr id="178" name="Google Shape;178;p21"/>
          <p:cNvSpPr txBox="1">
            <a:spLocks noGrp="1"/>
          </p:cNvSpPr>
          <p:nvPr>
            <p:ph type="body" idx="1"/>
          </p:nvPr>
        </p:nvSpPr>
        <p:spPr>
          <a:xfrm>
            <a:off x="207456" y="339634"/>
            <a:ext cx="5501012" cy="6270171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России</a:t>
            </a:r>
            <a:r>
              <a:rPr lang="ru-RU" dirty="0"/>
              <a:t>: </a:t>
            </a:r>
            <a:r>
              <a:rPr lang="ru-RU" dirty="0" smtClean="0"/>
              <a:t>30000 швейных, трикотажных и текстильных фабрик; 29000 </a:t>
            </a:r>
            <a:r>
              <a:rPr lang="ru-RU" dirty="0"/>
              <a:t>ателье по ремонту и пошиву одежды; </a:t>
            </a:r>
            <a:r>
              <a:rPr lang="ru-RU" dirty="0" smtClean="0"/>
              <a:t>20 </a:t>
            </a:r>
            <a:r>
              <a:rPr lang="ru-RU" dirty="0"/>
              <a:t>000 магазинов </a:t>
            </a:r>
            <a:r>
              <a:rPr lang="ru-RU" dirty="0" smtClean="0"/>
              <a:t>одежды и тканей.</a:t>
            </a:r>
          </a:p>
          <a:p>
            <a:pPr marL="171450" lvl="0" indent="-1714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Омске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dirty="0"/>
              <a:t>38 швейных </a:t>
            </a:r>
            <a:r>
              <a:rPr lang="ru-RU" dirty="0" smtClean="0"/>
              <a:t>производств (20-30 разных   материалов в год),</a:t>
            </a:r>
            <a:r>
              <a:rPr lang="ru-RU" dirty="0"/>
              <a:t>  500 ателье, </a:t>
            </a:r>
            <a:r>
              <a:rPr lang="ru-RU" dirty="0" smtClean="0"/>
              <a:t>640 </a:t>
            </a:r>
            <a:r>
              <a:rPr lang="ru-RU" dirty="0"/>
              <a:t>магазинов одежды и </a:t>
            </a:r>
            <a:r>
              <a:rPr lang="ru-RU" dirty="0" smtClean="0"/>
              <a:t>тканей.</a:t>
            </a:r>
          </a:p>
          <a:p>
            <a:pPr marL="171450" lvl="0" indent="-1714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Мировые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тенденции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dirty="0"/>
              <a:t>локализация </a:t>
            </a:r>
            <a:r>
              <a:rPr lang="ru-RU" dirty="0" smtClean="0"/>
              <a:t>мировых </a:t>
            </a:r>
            <a:r>
              <a:rPr lang="ru-RU" dirty="0"/>
              <a:t>производителей </a:t>
            </a:r>
            <a:r>
              <a:rPr lang="ru-RU" dirty="0" smtClean="0"/>
              <a:t>ближе </a:t>
            </a:r>
            <a:r>
              <a:rPr lang="ru-RU" dirty="0"/>
              <a:t>к месту </a:t>
            </a:r>
            <a:r>
              <a:rPr lang="ru-RU" dirty="0" smtClean="0"/>
              <a:t>реализации, </a:t>
            </a:r>
            <a:r>
              <a:rPr lang="ru-RU" dirty="0" err="1" smtClean="0"/>
              <a:t>цифровизация</a:t>
            </a:r>
            <a:r>
              <a:rPr lang="ru-RU" dirty="0" smtClean="0"/>
              <a:t> </a:t>
            </a:r>
            <a:r>
              <a:rPr lang="ru-RU" dirty="0"/>
              <a:t>производства и </a:t>
            </a:r>
            <a:r>
              <a:rPr lang="ru-RU" dirty="0" smtClean="0"/>
              <a:t>реализации изделий.</a:t>
            </a:r>
          </a:p>
          <a:p>
            <a:pPr marL="171450" lvl="0" indent="-1714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Стоимость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испытания одного материала в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АИЛ </a:t>
            </a:r>
            <a:r>
              <a:rPr lang="ru-RU" dirty="0"/>
              <a:t>в среднем </a:t>
            </a:r>
            <a:r>
              <a:rPr lang="ru-RU" dirty="0" smtClean="0"/>
              <a:t>11000 </a:t>
            </a:r>
            <a:r>
              <a:rPr lang="ru-RU" dirty="0"/>
              <a:t>руб. без учета пересылки </a:t>
            </a:r>
            <a:r>
              <a:rPr lang="ru-RU" dirty="0" smtClean="0"/>
              <a:t>образцов.</a:t>
            </a:r>
            <a:endParaRPr dirty="0"/>
          </a:p>
          <a:p>
            <a:pPr marL="171450" lvl="0" indent="-17145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Всё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вышеперечисленное открывает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перспективы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масштабирования цифрового сервиса как на местном, так и российском рынке, рынке стран ЕАЭС</a:t>
            </a:r>
            <a:r>
              <a:rPr lang="ru-RU" b="1" dirty="0"/>
              <a:t>.</a:t>
            </a:r>
            <a:endParaRPr dirty="0"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 sz="2000" dirty="0"/>
              <a:t/>
            </a:r>
            <a:br>
              <a:rPr lang="ru-RU" sz="2000" dirty="0"/>
            </a:br>
            <a:endParaRPr sz="2000" dirty="0"/>
          </a:p>
        </p:txBody>
      </p:sp>
      <p:sp>
        <p:nvSpPr>
          <p:cNvPr id="179" name="Google Shape;179;p21"/>
          <p:cNvSpPr txBox="1">
            <a:spLocks noGrp="1"/>
          </p:cNvSpPr>
          <p:nvPr>
            <p:ph type="sldNum" idx="12"/>
          </p:nvPr>
        </p:nvSpPr>
        <p:spPr>
          <a:xfrm>
            <a:off x="6638424" y="6408457"/>
            <a:ext cx="240825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>
                <a:solidFill>
                  <a:schemeClr val="dk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1600">
              <a:solidFill>
                <a:schemeClr val="dk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4229" y="1449977"/>
            <a:ext cx="2807362" cy="3908762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Монетизация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Возможен выбор тарифа (с пробным бесплатным периодом) с оплатой за определенный период, или за количество исследований (пакеты на 1, 5, 10, 100…).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5721532" y="3252651"/>
            <a:ext cx="313508" cy="235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525" y="169183"/>
            <a:ext cx="7886700" cy="601525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366092"/>
                </a:solidFill>
              </a:rPr>
              <a:t>Текущие результаты</a:t>
            </a:r>
            <a:r>
              <a:rPr lang="ru-RU" b="1" dirty="0" smtClean="0">
                <a:solidFill>
                  <a:srgbClr val="366092"/>
                </a:solidFill>
              </a:rPr>
              <a:t/>
            </a:r>
            <a:br>
              <a:rPr lang="ru-RU" b="1" dirty="0" smtClean="0">
                <a:solidFill>
                  <a:srgbClr val="366092"/>
                </a:solidFill>
              </a:rPr>
            </a:b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506277"/>
            <a:ext cx="9144000" cy="1374775"/>
          </a:xfrm>
        </p:spPr>
        <p:txBody>
          <a:bodyPr>
            <a:normAutofit fontScale="32500" lnSpcReduction="20000"/>
          </a:bodyPr>
          <a:lstStyle/>
          <a:p>
            <a:r>
              <a:rPr lang="ru-RU" sz="5600" dirty="0" smtClean="0"/>
              <a:t>Разработан алгоритм построения цифровой модели ТМ. </a:t>
            </a:r>
          </a:p>
          <a:p>
            <a:r>
              <a:rPr lang="ru-RU" sz="5600" dirty="0" smtClean="0"/>
              <a:t>Подготовлена выборка и идет обучение </a:t>
            </a:r>
            <a:r>
              <a:rPr lang="ru-RU" sz="5600" dirty="0" err="1" smtClean="0"/>
              <a:t>нейросети</a:t>
            </a:r>
            <a:r>
              <a:rPr lang="ru-RU" sz="5600" dirty="0" smtClean="0"/>
              <a:t> по распознаванию характеристик и прогнозированию свойств ТМ.</a:t>
            </a:r>
          </a:p>
          <a:p>
            <a:r>
              <a:rPr lang="ru-RU" sz="5600" dirty="0" smtClean="0"/>
              <a:t>Получен прототип ЦС, способный  прогнозировать значения отдельных показателей ТМ (жесткость, </a:t>
            </a:r>
            <a:r>
              <a:rPr lang="ru-RU" sz="5600" dirty="0" err="1" smtClean="0"/>
              <a:t>драпируемость</a:t>
            </a:r>
            <a:r>
              <a:rPr lang="ru-RU" sz="5600" dirty="0" smtClean="0"/>
              <a:t>, </a:t>
            </a:r>
            <a:r>
              <a:rPr lang="ru-RU" sz="5600" dirty="0" smtClean="0"/>
              <a:t>воздухопроницаемость</a:t>
            </a:r>
            <a:r>
              <a:rPr lang="ru-RU" sz="5600" dirty="0" smtClean="0"/>
              <a:t>)</a:t>
            </a:r>
          </a:p>
          <a:p>
            <a:pPr>
              <a:buNone/>
            </a:pPr>
            <a:endParaRPr lang="ru-RU" sz="5600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81051" y="5403034"/>
            <a:ext cx="7886700" cy="579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tabLst/>
              <a:defRPr/>
            </a:pPr>
            <a:r>
              <a:rPr kumimoji="0" lang="ru-RU" sz="3300" b="1" i="0" u="none" strike="noStrike" kern="0" cap="none" spc="0" normalizeH="0" baseline="0" noProof="0" dirty="0" smtClean="0">
                <a:ln>
                  <a:noFill/>
                </a:ln>
                <a:solidFill>
                  <a:srgbClr val="36609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kumimoji="0" lang="ru-RU" sz="3300" b="1" i="0" u="none" strike="noStrike" kern="0" cap="none" spc="0" normalizeH="0" baseline="0" noProof="0" dirty="0" smtClean="0">
                <a:ln>
                  <a:noFill/>
                </a:ln>
                <a:solidFill>
                  <a:srgbClr val="36609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endParaRPr kumimoji="0" lang="ru-RU" sz="27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35577" y="1836875"/>
            <a:ext cx="7753350" cy="60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2500" lnSpcReduction="20000"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1800"/>
            </a:pPr>
            <a:r>
              <a:rPr lang="ru-RU" sz="3300" b="1" dirty="0" smtClean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План развития ЦС </a:t>
            </a:r>
            <a:r>
              <a:rPr kumimoji="0" lang="ru-RU" sz="3300" b="1" i="0" u="none" strike="noStrike" kern="0" cap="none" spc="0" normalizeH="0" baseline="0" noProof="0" dirty="0" smtClean="0">
                <a:ln>
                  <a:noFill/>
                </a:ln>
                <a:solidFill>
                  <a:srgbClr val="36609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kumimoji="0" lang="ru-RU" sz="3300" b="1" i="0" u="none" strike="noStrike" kern="0" cap="none" spc="0" normalizeH="0" baseline="0" noProof="0" dirty="0" smtClean="0">
                <a:ln>
                  <a:noFill/>
                </a:ln>
                <a:solidFill>
                  <a:srgbClr val="36609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endParaRPr kumimoji="0" lang="ru-RU" sz="22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0" y="2108653"/>
            <a:ext cx="8961120" cy="1614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0" indent="-34290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7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Продолжить обучение  </a:t>
            </a:r>
            <a:r>
              <a:rPr lang="ru-RU" sz="72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нейросети</a:t>
            </a:r>
            <a:r>
              <a:rPr lang="ru-RU" sz="7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по идентификации и прогнозированию </a:t>
            </a:r>
            <a:r>
              <a:rPr kumimoji="0" lang="ru-RU" sz="72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свойств ТМ.</a:t>
            </a:r>
          </a:p>
          <a:p>
            <a:pPr marL="457200" indent="-34290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7200" dirty="0" smtClean="0">
                <a:latin typeface="Calibri" pitchFamily="34" charset="0"/>
                <a:cs typeface="Calibri" pitchFamily="34" charset="0"/>
              </a:rPr>
              <a:t>Разработать модуль сопоставления полученных прогнозных показателей с нормативными требованиями и формирования рекомендаций по целевому использованию материалов.</a:t>
            </a:r>
          </a:p>
          <a:p>
            <a:pPr marL="457200" indent="-34290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7200" dirty="0" smtClean="0">
                <a:latin typeface="Calibri" pitchFamily="34" charset="0"/>
                <a:cs typeface="Calibri" pitchFamily="34" charset="0"/>
              </a:rPr>
              <a:t>Разработать модуль визуализации поведения материала в статике и динамике.</a:t>
            </a:r>
          </a:p>
          <a:p>
            <a:pPr marL="457200" lvl="0" indent="-34290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800"/>
              <a:buFont typeface="Arial"/>
              <a:buChar char="•"/>
            </a:pPr>
            <a:endParaRPr kumimoji="0" lang="ru-RU" sz="72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800"/>
              <a:buFont typeface="Arial"/>
              <a:buChar char="•"/>
            </a:pPr>
            <a:endParaRPr kumimoji="0" lang="ru-RU" sz="72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tabLst/>
              <a:defRPr/>
            </a:pPr>
            <a:endParaRPr kumimoji="0" lang="ru-RU" sz="56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tabLst/>
              <a:defRPr/>
            </a:pPr>
            <a:endParaRPr kumimoji="0" lang="ru-RU" sz="21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tabLst/>
              <a:defRPr/>
            </a:pPr>
            <a:endParaRPr kumimoji="0" lang="ru-RU" sz="2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83324" y="3801291"/>
            <a:ext cx="8112035" cy="2847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5"/>
          <p:cNvSpPr txBox="1">
            <a:spLocks noGrp="1"/>
          </p:cNvSpPr>
          <p:nvPr>
            <p:ph type="title"/>
          </p:nvPr>
        </p:nvSpPr>
        <p:spPr>
          <a:xfrm>
            <a:off x="615587" y="365760"/>
            <a:ext cx="7886700" cy="47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6000"/>
              <a:buFont typeface="Calibri"/>
              <a:buNone/>
            </a:pPr>
            <a:r>
              <a:rPr lang="ru-RU" sz="3200" b="1" dirty="0" smtClean="0">
                <a:solidFill>
                  <a:srgbClr val="366092"/>
                </a:solidFill>
              </a:rPr>
              <a:t>Команда</a:t>
            </a:r>
            <a:endParaRPr sz="3200" dirty="0"/>
          </a:p>
        </p:txBody>
      </p:sp>
      <p:sp>
        <p:nvSpPr>
          <p:cNvPr id="209" name="Google Shape;209;p25"/>
          <p:cNvSpPr txBox="1">
            <a:spLocks noGrp="1"/>
          </p:cNvSpPr>
          <p:nvPr>
            <p:ph type="body" idx="1"/>
          </p:nvPr>
        </p:nvSpPr>
        <p:spPr>
          <a:xfrm>
            <a:off x="680902" y="1864814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ctr">
              <a:spcBef>
                <a:spcPts val="0"/>
              </a:spcBef>
              <a:buSzPts val="2100"/>
              <a:buNone/>
            </a:pPr>
            <a:endParaRPr lang="en-US" dirty="0" smtClean="0"/>
          </a:p>
          <a:p>
            <a:pPr marL="171450" lvl="0" indent="-171450" algn="ctr">
              <a:spcBef>
                <a:spcPts val="0"/>
              </a:spcBef>
              <a:buSzPts val="2100"/>
              <a:buNone/>
            </a:pPr>
            <a:endParaRPr lang="en-US" dirty="0" smtClean="0"/>
          </a:p>
          <a:p>
            <a:pPr marL="171450" lvl="0" indent="-171450" algn="ctr">
              <a:spcBef>
                <a:spcPts val="0"/>
              </a:spcBef>
              <a:buSzPts val="2100"/>
              <a:buNone/>
            </a:pPr>
            <a:endParaRPr lang="en-US" dirty="0" smtClean="0"/>
          </a:p>
          <a:p>
            <a:pPr marL="171450" lvl="0" indent="-171450" algn="ctr">
              <a:spcBef>
                <a:spcPts val="0"/>
              </a:spcBef>
              <a:buSzPts val="2100"/>
              <a:buNone/>
            </a:pPr>
            <a:endParaRPr lang="en-US" dirty="0" smtClean="0"/>
          </a:p>
          <a:p>
            <a:pPr marL="171450" lvl="0" indent="-171450" algn="ctr">
              <a:spcBef>
                <a:spcPts val="0"/>
              </a:spcBef>
              <a:buSzPts val="2100"/>
              <a:buNone/>
            </a:pPr>
            <a:endParaRPr lang="en-US" dirty="0" smtClean="0"/>
          </a:p>
          <a:p>
            <a:pPr marL="171450" lvl="0" indent="-171450" algn="ctr">
              <a:spcBef>
                <a:spcPts val="0"/>
              </a:spcBef>
              <a:buSzPts val="2100"/>
              <a:buNone/>
            </a:pPr>
            <a:endParaRPr lang="en-US" dirty="0" smtClean="0"/>
          </a:p>
          <a:p>
            <a:pPr marL="171450" lvl="0" indent="-171450" algn="ctr">
              <a:spcBef>
                <a:spcPts val="0"/>
              </a:spcBef>
              <a:buSzPts val="2100"/>
              <a:buNone/>
            </a:pPr>
            <a:endParaRPr lang="en-US" dirty="0" smtClean="0"/>
          </a:p>
          <a:p>
            <a:pPr marL="171450" lvl="0" indent="-171450" algn="ctr">
              <a:spcBef>
                <a:spcPts val="0"/>
              </a:spcBef>
              <a:buSzPts val="2100"/>
              <a:buNone/>
            </a:pPr>
            <a:endParaRPr lang="en-US" dirty="0" smtClean="0"/>
          </a:p>
          <a:p>
            <a:pPr marL="171450" lvl="0" indent="-171450" algn="ctr">
              <a:spcBef>
                <a:spcPts val="0"/>
              </a:spcBef>
              <a:buSzPts val="2100"/>
              <a:buNone/>
            </a:pPr>
            <a:endParaRPr lang="en-US" dirty="0" smtClean="0"/>
          </a:p>
          <a:p>
            <a:pPr marL="171450" lvl="0" indent="-171450" algn="ctr">
              <a:spcBef>
                <a:spcPts val="0"/>
              </a:spcBef>
              <a:buSzPts val="2100"/>
              <a:buNone/>
            </a:pPr>
            <a:endParaRPr lang="en-US" dirty="0" smtClean="0"/>
          </a:p>
        </p:txBody>
      </p:sp>
      <p:sp>
        <p:nvSpPr>
          <p:cNvPr id="210" name="Google Shape;210;p25"/>
          <p:cNvSpPr txBox="1">
            <a:spLocks noGrp="1"/>
          </p:cNvSpPr>
          <p:nvPr>
            <p:ph type="sldNum" idx="12"/>
          </p:nvPr>
        </p:nvSpPr>
        <p:spPr>
          <a:xfrm>
            <a:off x="6915150" y="633647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>
                <a:solidFill>
                  <a:schemeClr val="dk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sz="1600">
              <a:solidFill>
                <a:schemeClr val="dk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153" y="1041551"/>
            <a:ext cx="7641773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/>
              <a:t>Долгова Елена — эксперт в области текстильного материаловедения и оценки качества ТМ, к.т.н., доцент каф. КТИЛП </a:t>
            </a:r>
            <a:r>
              <a:rPr lang="ru-RU" sz="2000" dirty="0" err="1" smtClean="0"/>
              <a:t>ОмГТУ</a:t>
            </a:r>
            <a:endParaRPr lang="ru-RU" sz="2000" dirty="0" smtClean="0"/>
          </a:p>
          <a:p>
            <a:pPr fontAlgn="base"/>
            <a:r>
              <a:rPr lang="ru-RU" sz="2000" dirty="0" smtClean="0"/>
              <a:t>Федотова Ирина — эксперт в области </a:t>
            </a:r>
            <a:r>
              <a:rPr lang="en-US" sz="2000" dirty="0" smtClean="0"/>
              <a:t>IT</a:t>
            </a:r>
            <a:r>
              <a:rPr lang="ru-RU" sz="2000" dirty="0" smtClean="0"/>
              <a:t>-технологий, старший преподаватель каф. </a:t>
            </a:r>
            <a:r>
              <a:rPr lang="ru-RU" sz="2000" dirty="0" err="1" smtClean="0"/>
              <a:t>ПМиФИ</a:t>
            </a:r>
            <a:r>
              <a:rPr lang="ru-RU" sz="2000" dirty="0" smtClean="0"/>
              <a:t> </a:t>
            </a:r>
            <a:r>
              <a:rPr lang="ru-RU" sz="2000" dirty="0" err="1" smtClean="0"/>
              <a:t>ОмГТУ</a:t>
            </a:r>
            <a:endParaRPr lang="ru-RU" sz="2000" dirty="0" smtClean="0"/>
          </a:p>
          <a:p>
            <a:pPr fontAlgn="base"/>
            <a:r>
              <a:rPr lang="ru-RU" sz="2000" dirty="0" smtClean="0"/>
              <a:t>Савин Арсений — разработчик, бакалавр</a:t>
            </a:r>
            <a:endParaRPr lang="ru-RU" sz="2000" b="1" dirty="0" smtClean="0"/>
          </a:p>
          <a:p>
            <a:pPr fontAlgn="base"/>
            <a:r>
              <a:rPr lang="ru-RU" sz="2000" dirty="0" err="1" smtClean="0"/>
              <a:t>Миняйлов</a:t>
            </a:r>
            <a:r>
              <a:rPr lang="ru-RU" sz="2000" dirty="0" smtClean="0"/>
              <a:t> Никита — разработчик, бакалавр</a:t>
            </a:r>
            <a:endParaRPr lang="ru-RU" sz="2000" b="1" dirty="0" smtClean="0"/>
          </a:p>
          <a:p>
            <a:pPr fontAlgn="base"/>
            <a:r>
              <a:rPr lang="ru-RU" sz="2000" dirty="0" smtClean="0"/>
              <a:t>Турова Ольга — специалист по ML, бакалавр</a:t>
            </a:r>
            <a:endParaRPr lang="ru-RU" sz="2000" b="1" dirty="0" smtClean="0"/>
          </a:p>
          <a:p>
            <a:pPr fontAlgn="base"/>
            <a:r>
              <a:rPr lang="ru-RU" sz="2000" dirty="0" err="1" smtClean="0"/>
              <a:t>Тодаренко</a:t>
            </a:r>
            <a:r>
              <a:rPr lang="ru-RU" sz="2000" dirty="0" smtClean="0"/>
              <a:t> Владимир — разработчик, бакалавр</a:t>
            </a:r>
            <a:endParaRPr lang="ru-RU" sz="2000" b="1" dirty="0" smtClean="0"/>
          </a:p>
          <a:p>
            <a:pPr fontAlgn="base"/>
            <a:r>
              <a:rPr lang="ru-RU" sz="2000" dirty="0" err="1" smtClean="0"/>
              <a:t>Бугаенко</a:t>
            </a:r>
            <a:r>
              <a:rPr lang="ru-RU" sz="2000" dirty="0" smtClean="0"/>
              <a:t> Иван — разработчик, бакалавр</a:t>
            </a:r>
          </a:p>
          <a:p>
            <a:pPr fontAlgn="base"/>
            <a:r>
              <a:rPr lang="ru-RU" sz="2000" dirty="0" err="1" smtClean="0"/>
              <a:t>Плескунов</a:t>
            </a:r>
            <a:r>
              <a:rPr lang="ru-RU" sz="2000" dirty="0" smtClean="0"/>
              <a:t> Дмитрий — специалист  по ИИ, бакалавр</a:t>
            </a:r>
          </a:p>
          <a:p>
            <a:pPr fontAlgn="base"/>
            <a:r>
              <a:rPr lang="ru-RU" sz="2000" dirty="0" smtClean="0"/>
              <a:t>Лепешкин Вячеслав — специалист  по ИИ, бакалавр</a:t>
            </a:r>
          </a:p>
          <a:p>
            <a:pPr fontAlgn="base"/>
            <a:r>
              <a:rPr lang="ru-RU" sz="2000" dirty="0" err="1" smtClean="0"/>
              <a:t>Курпенов</a:t>
            </a:r>
            <a:r>
              <a:rPr lang="ru-RU" sz="2000" dirty="0" smtClean="0"/>
              <a:t> </a:t>
            </a:r>
            <a:r>
              <a:rPr lang="ru-RU" sz="2000" dirty="0" err="1" smtClean="0"/>
              <a:t>Куат</a:t>
            </a:r>
            <a:r>
              <a:rPr lang="ru-RU" sz="2000" dirty="0" smtClean="0"/>
              <a:t> — разработчик, бакалавр</a:t>
            </a:r>
          </a:p>
          <a:p>
            <a:pPr fontAlgn="base"/>
            <a:r>
              <a:rPr lang="ru-RU" sz="2000" dirty="0" err="1" smtClean="0"/>
              <a:t>Подовинов</a:t>
            </a:r>
            <a:r>
              <a:rPr lang="ru-RU" sz="2000" dirty="0" smtClean="0"/>
              <a:t> Андрей — разработчик, бакалавр</a:t>
            </a:r>
          </a:p>
          <a:p>
            <a:pPr fontAlgn="base"/>
            <a:r>
              <a:rPr lang="ru-RU" sz="2000" dirty="0" smtClean="0"/>
              <a:t> </a:t>
            </a:r>
            <a:r>
              <a:rPr lang="ru-RU" sz="2000" dirty="0" err="1" smtClean="0"/>
              <a:t>Кошукова</a:t>
            </a:r>
            <a:r>
              <a:rPr lang="ru-RU" sz="2000" dirty="0" smtClean="0"/>
              <a:t> Юлия — специалист  по ИИ, бакалавр</a:t>
            </a:r>
          </a:p>
          <a:p>
            <a:pPr fontAlgn="base"/>
            <a:r>
              <a:rPr lang="ru-RU" sz="2000" dirty="0" err="1" smtClean="0"/>
              <a:t>Знаев</a:t>
            </a:r>
            <a:r>
              <a:rPr lang="ru-RU" sz="2000" dirty="0" smtClean="0"/>
              <a:t> Алексей — разработчик, бакалавр</a:t>
            </a:r>
          </a:p>
          <a:p>
            <a:pPr fontAlgn="base"/>
            <a:endParaRPr lang="ru-RU" dirty="0" smtClean="0"/>
          </a:p>
          <a:p>
            <a:pPr fontAlgn="base"/>
            <a:endParaRPr lang="ru-RU" b="1" dirty="0" smtClean="0"/>
          </a:p>
          <a:p>
            <a:pPr fontAlgn="base"/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r>
              <a:rPr lang="ru-RU" sz="2400" b="1" dirty="0" smtClean="0">
                <a:solidFill>
                  <a:srgbClr val="366092"/>
                </a:solidFill>
              </a:rPr>
              <a:t>Контакты</a:t>
            </a: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endParaRPr lang="ru-RU" dirty="0" smtClean="0"/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r>
              <a:rPr lang="ru-RU" dirty="0" smtClean="0"/>
              <a:t>Телефон     +7 (960) 98-58-508</a:t>
            </a:r>
          </a:p>
          <a:p>
            <a:pPr marL="171450" lvl="0" indent="-171450">
              <a:spcBef>
                <a:spcPts val="0"/>
              </a:spcBef>
              <a:buSzPts val="2100"/>
              <a:buNone/>
            </a:pPr>
            <a:r>
              <a:rPr lang="ru-RU" dirty="0" err="1" smtClean="0"/>
              <a:t>Email</a:t>
            </a:r>
            <a:r>
              <a:rPr lang="ru-RU" dirty="0" smtClean="0"/>
              <a:t>        dolgova13@rambler.ru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2127</TotalTime>
  <Words>696</Words>
  <Application>Microsoft Office PowerPoint</Application>
  <PresentationFormat>Экран (4:3)</PresentationFormat>
  <Paragraphs>162</Paragraphs>
  <Slides>10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Noto Sans Symbols</vt:lpstr>
      <vt:lpstr>Тема Office</vt:lpstr>
      <vt:lpstr>ФГАОУ ВО Омский государственный технический университет</vt:lpstr>
      <vt:lpstr>Проблематика</vt:lpstr>
      <vt:lpstr>- Оригинальная авторская методика идентификации характеристик и прогнозирования показателей качества и безопасности ТМ; - Цифровой сервис, реализующий методику посредством обучения нейросети и позволяющий оценить соответствие нормативным требованиям, требованиям потребителей и предложить рекомендации  по целевому применению  материалов.     </vt:lpstr>
      <vt:lpstr>Слайд 4</vt:lpstr>
      <vt:lpstr>Преимущества ЦС </vt:lpstr>
      <vt:lpstr>Потребители и заинтересованные стороны ЦС, их выгода </vt:lpstr>
      <vt:lpstr>Рынок</vt:lpstr>
      <vt:lpstr>Текущие результаты </vt:lpstr>
      <vt:lpstr>Команда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УМНИК 2021</dc:title>
  <dc:creator>Кафедра стандартизации, сертификации и экспертизы качества</dc:creator>
  <cp:lastModifiedBy>Dolgova</cp:lastModifiedBy>
  <cp:revision>125</cp:revision>
  <dcterms:modified xsi:type="dcterms:W3CDTF">2022-06-05T14:34:27Z</dcterms:modified>
</cp:coreProperties>
</file>