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5" r:id="rId2"/>
    <p:sldId id="257" r:id="rId3"/>
    <p:sldId id="258" r:id="rId4"/>
    <p:sldId id="259" r:id="rId5"/>
    <p:sldId id="260" r:id="rId6"/>
    <p:sldId id="263" r:id="rId7"/>
    <p:sldId id="264" r:id="rId8"/>
    <p:sldId id="268" r:id="rId9"/>
    <p:sldId id="261" r:id="rId10"/>
    <p:sldId id="266" r:id="rId11"/>
    <p:sldId id="262" r:id="rId12"/>
    <p:sldId id="267" r:id="rId13"/>
  </p:sldIdLst>
  <p:sldSz cx="12192000" cy="6858000"/>
  <p:notesSz cx="6858000" cy="9144000"/>
  <p:embeddedFontLst>
    <p:embeddedFont>
      <p:font typeface="Geologica SemiBold" panose="020B0604020202020204" charset="0"/>
      <p:bold r:id="rId14"/>
    </p:embeddedFont>
    <p:embeddedFont>
      <p:font typeface="Geologica Medium" panose="020B0604020202020204" charset="0"/>
      <p:regular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  <p:embeddedFont>
      <p:font typeface="Arial Black" panose="020B0A04020102020204" pitchFamily="34" charset="0"/>
      <p:bold r:id="rId22"/>
    </p:embeddedFont>
    <p:embeddedFont>
      <p:font typeface="Bahnschrift" panose="020B0502040204020203" pitchFamily="34" charset="0"/>
      <p:regular r:id="rId23"/>
      <p:bold r:id="rId24"/>
    </p:embeddedFont>
    <p:embeddedFont>
      <p:font typeface="Geologica Light" panose="020B0604020202020204" charset="0"/>
      <p:regular r:id="rId25"/>
    </p:embeddedFont>
    <p:embeddedFont>
      <p:font typeface="Geologica Roman Light" panose="020B060402020202020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14F"/>
    <a:srgbClr val="678281"/>
    <a:srgbClr val="028C89"/>
    <a:srgbClr val="A6D6DE"/>
    <a:srgbClr val="36706E"/>
    <a:srgbClr val="3366FF"/>
    <a:srgbClr val="E94C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75" autoAdjust="0"/>
    <p:restoredTop sz="95136" autoAdjust="0"/>
  </p:normalViewPr>
  <p:slideViewPr>
    <p:cSldViewPr snapToGrid="0">
      <p:cViewPr varScale="1">
        <p:scale>
          <a:sx n="105" d="100"/>
          <a:sy n="105" d="100"/>
        </p:scale>
        <p:origin x="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DC89BAA-3DD9-4639-A1FD-526920C80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A0B3FEC-47DE-4BDD-BBB2-7C356E9FD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81580C9-C882-487D-936A-F09E7F1A6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43D73F5-2719-44EB-AAAB-1875F090E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B458669-AF30-49C1-931D-C7ED17CF4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15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4FF415-A689-4493-B660-C3B8DB09C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900DC9D-3467-4996-92A1-385B2F114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450B436-4A3B-4731-99FA-9FC3116E5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DD68C2D-4E4A-473E-AE5F-57117E3AC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8893FFC-3CC5-47FD-853F-69A92C82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766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76ADDD4-03AC-42E7-B90B-2011EF264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6F0CC0C-4C8B-4F7A-8C3E-6104C4C09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CCD65B2-5003-4EB8-BD45-80BFE5291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2A11DE2-B099-4ABF-A74C-98CE2085B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11518FD-D859-4937-AFB3-F8D422CB8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706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550CEAC-35CE-4F76-B500-DC825A1C6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7FE1F99-65D7-4FC9-9C6F-D298990E54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D8CF965-EDB5-4083-9F85-F78A44002D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A9D39E2-D2E4-43D5-9B84-69AF0B1CA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B2849F1-CFDD-48F7-979A-024B0813B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CF66D9D-1D51-4599-97C4-2EAA97A83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639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91398F-E9EF-4FA7-B18D-516302C6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11FF382-62D8-41EA-BBCC-9EE558D6C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3843E46-217C-414C-B261-C69C043F4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A80CF896-0D2D-4423-869C-B372B750B3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BB929AB-539C-47B9-83C1-249A03F50C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9C7FF73F-20C8-4C25-8F5F-34B200F4A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2F0E3218-6AF2-43E6-8941-743843546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56033B22-1EB1-4751-AD3D-E805E5DB6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323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536713-FB7D-4FCA-BCEA-A2F21EEA1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E3AD6C1D-A765-45B7-8EDA-59046BBFF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2ACF54F3-3B5E-4719-84C1-4860EF8CE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2E840A4-A2C4-4535-9BD9-5157EC631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105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D749B232-0FAD-4E31-A7C0-7CB4A5AC0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93AD1698-0772-4747-A189-D3E322B01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A254502-F1CD-4664-91A5-6C63DB0C8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950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BB0C8F7-7FCD-4229-B422-F347AD31F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B912FC1-AE47-4995-8828-F8E7AB32B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608B772-F988-45C4-ACCB-1B56EBE5C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69DD60D-BFC2-4ADD-8D4A-AEA59DEBF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E604F0B-9F56-4034-B242-F21F17FCE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5B55398-C45E-4231-89E0-A7DE787E6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143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EA02895-9016-476C-85F5-5C46EF0C1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639F3EC-1AF6-44D6-971B-56D6E0F258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78EC1E6-F3EC-4803-892B-148D782F91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467179C-DC30-4951-A05A-E2E234B08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E87ECF7-161D-4066-8BE2-6A135E646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399688C-4312-4DDD-9C85-8BA94088A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712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CB4B313-0D84-4A44-B56C-96991EF37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19F6A23-F25A-43B0-ADE1-EB3948484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715A5D8-04AA-4BF1-8B41-5C65E7A2F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2FB0BC-D053-4493-86E3-3D7E6371A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0921BD6-694F-4C3D-B3C1-CE8304CFC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905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AD0C2E7-A8CE-44E3-8832-28EA8FAD55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34EA49B-B867-4E5C-8625-D9ED76A413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8D1670B-5DDC-40B2-A1C2-5B1E20371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F56B550-901C-4B2F-8707-6011E5256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071EB0B-ADDA-445A-9586-8C9F67034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709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5296209-4E9D-4797-B68B-89D42D32D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3C6060F-0470-4004-871B-CEFD3DB96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16A179B-12B4-4E40-9F28-1A584E2D99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6D1FC-5730-483E-9999-F39E6CF97CED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A1EABBF-FDB7-4A36-AD17-8B0065285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8CB5139-127A-49C1-8234-A0DE5DC48A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2A260-9FC3-4FD7-B9D6-7DFC5FCD3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873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07F7B975-ECB0-48B9-8685-583C8A2EC6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170" y="399505"/>
            <a:ext cx="1377724" cy="1102179"/>
          </a:xfrm>
          <a:prstGeom prst="rect">
            <a:avLst/>
          </a:prstGeom>
          <a:ln>
            <a:noFill/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EF7F77E9-055C-4F90-A694-EBC031C284CC}"/>
              </a:ext>
            </a:extLst>
          </p:cNvPr>
          <p:cNvSpPr txBox="1"/>
          <p:nvPr/>
        </p:nvSpPr>
        <p:spPr>
          <a:xfrm>
            <a:off x="780484" y="1772770"/>
            <a:ext cx="10829472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3600" spc="-104" dirty="0" smtClean="0">
                <a:solidFill>
                  <a:prstClr val="white"/>
                </a:solidFill>
                <a:latin typeface="Geologica SemiBold" pitchFamily="2" charset="0"/>
                <a:sym typeface="Geologica SemiBold"/>
              </a:rPr>
              <a:t>«Расчёт </a:t>
            </a:r>
            <a:r>
              <a:rPr lang="ru-RU" sz="3600" spc="-104" dirty="0">
                <a:solidFill>
                  <a:prstClr val="white"/>
                </a:solidFill>
                <a:latin typeface="Geologica SemiBold" pitchFamily="2" charset="0"/>
                <a:sym typeface="Geologica SemiBold"/>
              </a:rPr>
              <a:t>потерь </a:t>
            </a:r>
            <a:r>
              <a:rPr lang="ru-RU" sz="3600" spc="-104" dirty="0" err="1">
                <a:solidFill>
                  <a:prstClr val="white"/>
                </a:solidFill>
                <a:latin typeface="Geologica SemiBold" pitchFamily="2" charset="0"/>
                <a:sym typeface="Geologica SemiBold"/>
              </a:rPr>
              <a:t>шинопровода</a:t>
            </a:r>
            <a:r>
              <a:rPr lang="ru-RU" sz="3600" spc="-104" dirty="0">
                <a:solidFill>
                  <a:prstClr val="white"/>
                </a:solidFill>
                <a:latin typeface="Geologica SemiBold" pitchFamily="2" charset="0"/>
                <a:sym typeface="Geologica SemiBold"/>
              </a:rPr>
              <a:t> ЗРУ-13,8кВ первая и четвёртая секции(1г,2г,7г,8г) на участке «Главные выводы генератора - проходные изоляторы в сторону трансформатора»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2A277663-C354-4CEB-9637-04408E75367F}"/>
              </a:ext>
            </a:extLst>
          </p:cNvPr>
          <p:cNvCxnSpPr>
            <a:cxnSpLocks/>
          </p:cNvCxnSpPr>
          <p:nvPr/>
        </p:nvCxnSpPr>
        <p:spPr>
          <a:xfrm>
            <a:off x="10043695" y="605275"/>
            <a:ext cx="0" cy="7625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45BBAAAE-D4E0-444C-B6C2-9844EB914BA6}"/>
              </a:ext>
            </a:extLst>
          </p:cNvPr>
          <p:cNvSpPr txBox="1"/>
          <p:nvPr/>
        </p:nvSpPr>
        <p:spPr>
          <a:xfrm>
            <a:off x="43248" y="5206079"/>
            <a:ext cx="2964997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spc="-104" dirty="0">
                <a:solidFill>
                  <a:prstClr val="white"/>
                </a:solidFill>
                <a:latin typeface="Geologica Roman Light" pitchFamily="2" charset="0"/>
                <a:sym typeface="Geologica SemiBold"/>
              </a:rPr>
              <a:t>Имена участников: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127ED22E-61AB-408E-B9C8-8186DA893486}"/>
              </a:ext>
            </a:extLst>
          </p:cNvPr>
          <p:cNvSpPr txBox="1"/>
          <p:nvPr/>
        </p:nvSpPr>
        <p:spPr>
          <a:xfrm>
            <a:off x="3313468" y="6001644"/>
            <a:ext cx="1604154" cy="690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spc="-104" dirty="0" smtClean="0">
                <a:solidFill>
                  <a:prstClr val="white"/>
                </a:solidFill>
                <a:latin typeface="Geologica Roman Light" pitchFamily="2" charset="0"/>
                <a:sym typeface="Geologica SemiBold"/>
              </a:rPr>
              <a:t>Капустин Роман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50E1F77C-7FBB-4B98-8F85-A0EECED48E99}"/>
              </a:ext>
            </a:extLst>
          </p:cNvPr>
          <p:cNvSpPr txBox="1"/>
          <p:nvPr/>
        </p:nvSpPr>
        <p:spPr>
          <a:xfrm>
            <a:off x="60611" y="5966759"/>
            <a:ext cx="1862946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spc="-104" dirty="0" err="1" smtClean="0">
                <a:solidFill>
                  <a:prstClr val="white"/>
                </a:solidFill>
                <a:latin typeface="Geologica Roman Light" pitchFamily="2" charset="0"/>
                <a:sym typeface="Geologica SemiBold"/>
              </a:rPr>
              <a:t>Неведрова</a:t>
            </a:r>
            <a:r>
              <a:rPr lang="ru-RU" sz="2400" spc="-104" dirty="0" smtClean="0">
                <a:solidFill>
                  <a:prstClr val="white"/>
                </a:solidFill>
                <a:latin typeface="Geologica Roman Light" pitchFamily="2" charset="0"/>
                <a:sym typeface="Geologica SemiBold"/>
              </a:rPr>
              <a:t> Виктория</a:t>
            </a:r>
            <a:endParaRPr lang="ru-RU" sz="2400" spc="-104" dirty="0">
              <a:solidFill>
                <a:prstClr val="white"/>
              </a:solidFill>
              <a:latin typeface="Geologica Roman Light" pitchFamily="2" charset="0"/>
              <a:sym typeface="Geologica SemiBold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922C2A79-CB0B-4D6B-8DDA-870F83ECD5AB}"/>
              </a:ext>
            </a:extLst>
          </p:cNvPr>
          <p:cNvSpPr txBox="1"/>
          <p:nvPr/>
        </p:nvSpPr>
        <p:spPr>
          <a:xfrm>
            <a:off x="4917621" y="6001644"/>
            <a:ext cx="2000763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spc="-104" dirty="0" smtClean="0">
                <a:solidFill>
                  <a:prstClr val="white"/>
                </a:solidFill>
                <a:latin typeface="Geologica Roman Light" pitchFamily="2" charset="0"/>
                <a:sym typeface="Geologica SemiBold"/>
              </a:rPr>
              <a:t>Филимонов Алексей</a:t>
            </a:r>
            <a:endParaRPr lang="ru-RU" sz="2400" spc="-104" dirty="0">
              <a:solidFill>
                <a:prstClr val="white"/>
              </a:solidFill>
              <a:latin typeface="Geologica Roman Light" pitchFamily="2" charset="0"/>
              <a:sym typeface="Geologica SemiBold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A1151DB-ED30-40C5-836A-74E2FF8BE47F}"/>
              </a:ext>
            </a:extLst>
          </p:cNvPr>
          <p:cNvSpPr txBox="1"/>
          <p:nvPr/>
        </p:nvSpPr>
        <p:spPr>
          <a:xfrm>
            <a:off x="435427" y="4559184"/>
            <a:ext cx="7673403" cy="486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3200" spc="-104" dirty="0">
                <a:solidFill>
                  <a:prstClr val="white"/>
                </a:solidFill>
                <a:latin typeface="Geologica Roman Light" pitchFamily="2" charset="0"/>
                <a:sym typeface="Geologica SemiBold"/>
              </a:rPr>
              <a:t>ООО «ЭН+ ГИДРО» (Иркутская ГЭС)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053" y="399505"/>
            <a:ext cx="1304210" cy="153953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6558" y="5853953"/>
            <a:ext cx="1721999" cy="9697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25750" y="5927777"/>
            <a:ext cx="16131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spc="-104" dirty="0" err="1">
                <a:solidFill>
                  <a:prstClr val="white"/>
                </a:solidFill>
                <a:latin typeface="Geologica Roman Light" pitchFamily="2" charset="0"/>
              </a:rPr>
              <a:t>Масленко</a:t>
            </a:r>
            <a:r>
              <a:rPr lang="ru-RU" sz="2400" spc="-104" dirty="0">
                <a:solidFill>
                  <a:prstClr val="white"/>
                </a:solidFill>
                <a:latin typeface="Geologica Roman Light" pitchFamily="2" charset="0"/>
              </a:rPr>
              <a:t> </a:t>
            </a:r>
            <a:endParaRPr lang="ru-RU" sz="2400" spc="-104" dirty="0" smtClean="0">
              <a:solidFill>
                <a:prstClr val="white"/>
              </a:solidFill>
              <a:latin typeface="Geologica Roman Light" pitchFamily="2" charset="0"/>
            </a:endParaRPr>
          </a:p>
          <a:p>
            <a:r>
              <a:rPr lang="ru-RU" sz="2400" spc="-104" dirty="0" smtClean="0">
                <a:solidFill>
                  <a:prstClr val="white"/>
                </a:solidFill>
                <a:latin typeface="Geologica Roman Light" pitchFamily="2" charset="0"/>
              </a:rPr>
              <a:t>Ксения</a:t>
            </a:r>
            <a:endParaRPr lang="ru-RU" sz="2400" spc="-104" dirty="0">
              <a:solidFill>
                <a:prstClr val="white"/>
              </a:solidFill>
              <a:latin typeface="Geologica Roman Light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45791" y="6009946"/>
            <a:ext cx="153939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spc="-104" dirty="0">
                <a:solidFill>
                  <a:prstClr val="white"/>
                </a:solidFill>
                <a:latin typeface="Geologica Roman Light" pitchFamily="2" charset="0"/>
              </a:rPr>
              <a:t>Гуртовой </a:t>
            </a:r>
            <a:endParaRPr lang="ru-RU" sz="2400" spc="-104" dirty="0" smtClean="0">
              <a:solidFill>
                <a:prstClr val="white"/>
              </a:solidFill>
              <a:latin typeface="Geologica Roman Light" pitchFamily="2" charset="0"/>
            </a:endParaRPr>
          </a:p>
          <a:p>
            <a:r>
              <a:rPr lang="ru-RU" sz="2400" spc="-104" dirty="0" smtClean="0">
                <a:solidFill>
                  <a:prstClr val="white"/>
                </a:solidFill>
                <a:latin typeface="Geologica Roman Light" pitchFamily="2" charset="0"/>
              </a:rPr>
              <a:t>Илья</a:t>
            </a:r>
            <a:endParaRPr lang="ru-RU" sz="2400" spc="-104" dirty="0">
              <a:solidFill>
                <a:prstClr val="white"/>
              </a:solidFill>
              <a:latin typeface="Geologica Roman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45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71191606-9AC6-4D98-8285-898B00A18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05554" y="-4874663"/>
            <a:ext cx="9885589" cy="157702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F5ED2FF-DE3C-4645-BED6-B4566763B4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01E1E169-C540-448E-9E55-2CA909313431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A033B81E-4447-41C9-9494-4FAE0D45465A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bject 10">
            <a:extLst>
              <a:ext uri="{FF2B5EF4-FFF2-40B4-BE49-F238E27FC236}">
                <a16:creationId xmlns="" xmlns:a16="http://schemas.microsoft.com/office/drawing/2014/main" id="{039BAF13-B5B0-43E2-8D00-E48978DF8718}"/>
              </a:ext>
            </a:extLst>
          </p:cNvPr>
          <p:cNvSpPr txBox="1"/>
          <p:nvPr/>
        </p:nvSpPr>
        <p:spPr>
          <a:xfrm>
            <a:off x="1407804" y="490713"/>
            <a:ext cx="8926748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pPr algn="ctr"/>
            <a:r>
              <a:rPr lang="ru-RU" sz="4000" dirty="0">
                <a:solidFill>
                  <a:srgbClr val="0B514F"/>
                </a:solidFill>
                <a:latin typeface="Geologica Medium" pitchFamily="2" charset="0"/>
              </a:rPr>
              <a:t>Релевантность и соответствие задаче</a:t>
            </a:r>
            <a:r>
              <a:rPr sz="4000" dirty="0">
                <a:solidFill>
                  <a:srgbClr val="0B514F"/>
                </a:solidFill>
                <a:latin typeface="Geologica Medium" pitchFamily="2" charset="0"/>
              </a:rPr>
              <a:t>. </a:t>
            </a:r>
            <a:endParaRPr lang="ru-RU" sz="4000" dirty="0">
              <a:solidFill>
                <a:srgbClr val="0B514F"/>
              </a:solidFill>
              <a:latin typeface="Geologica Medium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39258F9A-841D-4670-9DB1-F39D05CF3F24}"/>
              </a:ext>
            </a:extLst>
          </p:cNvPr>
          <p:cNvSpPr txBox="1"/>
          <p:nvPr/>
        </p:nvSpPr>
        <p:spPr>
          <a:xfrm>
            <a:off x="352679" y="1721460"/>
            <a:ext cx="1137706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rgbClr val="0B514F"/>
                </a:solidFill>
                <a:latin typeface="+mj-lt"/>
                <a:ea typeface="Roboto"/>
                <a:cs typeface="Times New Roman" panose="02020603050405020304" charset="0"/>
              </a:rPr>
              <a:t>При </a:t>
            </a:r>
            <a:r>
              <a:rPr lang="ru-RU" sz="2200" dirty="0">
                <a:solidFill>
                  <a:srgbClr val="0B514F"/>
                </a:solidFill>
                <a:latin typeface="+mj-lt"/>
                <a:ea typeface="Roboto"/>
                <a:cs typeface="Times New Roman" panose="02020603050405020304" charset="0"/>
              </a:rPr>
              <a:t>номинальной нагрузке генераторов в результате тепловых потерь происходит нагрев алюминиевых шин (до 100С°) металлоконструкций ЗРУ, что приводит к потерям э/энергии и повышенной температуре в помещениях ЗРУ</a:t>
            </a:r>
          </a:p>
        </p:txBody>
      </p:sp>
      <p:grpSp>
        <p:nvGrpSpPr>
          <p:cNvPr id="48" name="Группа 47">
            <a:extLst>
              <a:ext uri="{FF2B5EF4-FFF2-40B4-BE49-F238E27FC236}">
                <a16:creationId xmlns="" xmlns:a16="http://schemas.microsoft.com/office/drawing/2014/main" id="{C6D7B814-A1CE-41E6-85F8-0882DDA9C23D}"/>
              </a:ext>
            </a:extLst>
          </p:cNvPr>
          <p:cNvGrpSpPr/>
          <p:nvPr/>
        </p:nvGrpSpPr>
        <p:grpSpPr>
          <a:xfrm>
            <a:off x="1083026" y="3698805"/>
            <a:ext cx="1165819" cy="1165815"/>
            <a:chOff x="653455" y="3734137"/>
            <a:chExt cx="1165819" cy="1165815"/>
          </a:xfrm>
        </p:grpSpPr>
        <p:sp>
          <p:nvSpPr>
            <p:cNvPr id="29" name="Овал 28">
              <a:extLst>
                <a:ext uri="{FF2B5EF4-FFF2-40B4-BE49-F238E27FC236}">
                  <a16:creationId xmlns="" xmlns:a16="http://schemas.microsoft.com/office/drawing/2014/main" id="{932913FE-0316-4E49-B3D8-02E828007C26}"/>
                </a:ext>
              </a:extLst>
            </p:cNvPr>
            <p:cNvSpPr/>
            <p:nvPr/>
          </p:nvSpPr>
          <p:spPr>
            <a:xfrm>
              <a:off x="653455" y="3734137"/>
              <a:ext cx="1165819" cy="1165815"/>
            </a:xfrm>
            <a:prstGeom prst="ellipse">
              <a:avLst/>
            </a:prstGeom>
            <a:solidFill>
              <a:schemeClr val="bg1">
                <a:lumMod val="85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tx1"/>
                </a:solidFill>
                <a:latin typeface="Suisse Intl Light" panose="020B0504000000000000" pitchFamily="34" charset="-78"/>
                <a:cs typeface="Suisse Intl Light" panose="020B0504000000000000" pitchFamily="34" charset="-78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DE6521F7-292E-4911-B5CF-85A3C5E1FB71}"/>
                </a:ext>
              </a:extLst>
            </p:cNvPr>
            <p:cNvSpPr txBox="1"/>
            <p:nvPr/>
          </p:nvSpPr>
          <p:spPr>
            <a:xfrm>
              <a:off x="892674" y="3901545"/>
              <a:ext cx="9162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800" dirty="0">
                  <a:solidFill>
                    <a:srgbClr val="0B514F"/>
                  </a:solidFill>
                  <a:latin typeface="Geologica Medium" pitchFamily="2" charset="0"/>
                  <a:cs typeface="Suisse Intl Light" panose="020B0504000000000000" pitchFamily="34" charset="-78"/>
                </a:rPr>
                <a:t>→</a:t>
              </a:r>
            </a:p>
          </p:txBody>
        </p:sp>
      </p:grpSp>
      <p:sp>
        <p:nvSpPr>
          <p:cNvPr id="52" name="Овал 51">
            <a:extLst>
              <a:ext uri="{FF2B5EF4-FFF2-40B4-BE49-F238E27FC236}">
                <a16:creationId xmlns="" xmlns:a16="http://schemas.microsoft.com/office/drawing/2014/main" id="{48B2599A-8F61-4C38-86F2-7B2D60AD0A33}"/>
              </a:ext>
            </a:extLst>
          </p:cNvPr>
          <p:cNvSpPr/>
          <p:nvPr/>
        </p:nvSpPr>
        <p:spPr>
          <a:xfrm>
            <a:off x="9296895" y="3698805"/>
            <a:ext cx="1165819" cy="1165815"/>
          </a:xfrm>
          <a:prstGeom prst="ellipse">
            <a:avLst/>
          </a:prstGeom>
          <a:solidFill>
            <a:srgbClr val="0B514F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chemeClr val="tx1"/>
              </a:solidFill>
              <a:latin typeface="Suisse Intl Light" panose="020B0504000000000000" pitchFamily="34" charset="-78"/>
              <a:cs typeface="Suisse Intl Light" panose="020B0504000000000000" pitchFamily="34" charset="-78"/>
            </a:endParaRPr>
          </a:p>
        </p:txBody>
      </p:sp>
      <p:pic>
        <p:nvPicPr>
          <p:cNvPr id="53" name="Рисунок 52" descr="В яблочко со сплошной заливкой">
            <a:extLst>
              <a:ext uri="{FF2B5EF4-FFF2-40B4-BE49-F238E27FC236}">
                <a16:creationId xmlns="" xmlns:a16="http://schemas.microsoft.com/office/drawing/2014/main" id="{802E20EC-84FE-4579-9628-E86768D64E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94921" y="3858107"/>
            <a:ext cx="828810" cy="828810"/>
          </a:xfrm>
          <a:prstGeom prst="rect">
            <a:avLst/>
          </a:prstGeom>
        </p:spPr>
      </p:pic>
      <p:grpSp>
        <p:nvGrpSpPr>
          <p:cNvPr id="54" name="Группа 53">
            <a:extLst>
              <a:ext uri="{FF2B5EF4-FFF2-40B4-BE49-F238E27FC236}">
                <a16:creationId xmlns="" xmlns:a16="http://schemas.microsoft.com/office/drawing/2014/main" id="{16D1C1D7-21B7-46BF-ACDE-B7999FB7D987}"/>
              </a:ext>
            </a:extLst>
          </p:cNvPr>
          <p:cNvGrpSpPr/>
          <p:nvPr/>
        </p:nvGrpSpPr>
        <p:grpSpPr>
          <a:xfrm>
            <a:off x="3873826" y="3733042"/>
            <a:ext cx="1165819" cy="1165815"/>
            <a:chOff x="1163609" y="3733042"/>
            <a:chExt cx="1165819" cy="1165815"/>
          </a:xfrm>
        </p:grpSpPr>
        <p:sp>
          <p:nvSpPr>
            <p:cNvPr id="55" name="Овал 54">
              <a:extLst>
                <a:ext uri="{FF2B5EF4-FFF2-40B4-BE49-F238E27FC236}">
                  <a16:creationId xmlns="" xmlns:a16="http://schemas.microsoft.com/office/drawing/2014/main" id="{1A4F76C0-E843-4112-AEE3-08D58A2CA906}"/>
                </a:ext>
              </a:extLst>
            </p:cNvPr>
            <p:cNvSpPr/>
            <p:nvPr/>
          </p:nvSpPr>
          <p:spPr>
            <a:xfrm>
              <a:off x="1163609" y="3733042"/>
              <a:ext cx="1165819" cy="1165815"/>
            </a:xfrm>
            <a:prstGeom prst="ellipse">
              <a:avLst/>
            </a:prstGeom>
            <a:solidFill>
              <a:schemeClr val="bg1">
                <a:lumMod val="85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tx1"/>
                </a:solidFill>
                <a:latin typeface="Suisse Intl Light" panose="020B0504000000000000" pitchFamily="34" charset="-78"/>
                <a:cs typeface="Suisse Intl Light" panose="020B0504000000000000" pitchFamily="34" charset="-78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="" xmlns:a16="http://schemas.microsoft.com/office/drawing/2014/main" id="{37CD8351-E3ED-41F6-B5F5-77834A8DD359}"/>
                </a:ext>
              </a:extLst>
            </p:cNvPr>
            <p:cNvSpPr txBox="1"/>
            <p:nvPr/>
          </p:nvSpPr>
          <p:spPr>
            <a:xfrm>
              <a:off x="1328653" y="3896413"/>
              <a:ext cx="9162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800" dirty="0">
                  <a:solidFill>
                    <a:srgbClr val="0B514F"/>
                  </a:solidFill>
                  <a:latin typeface="Geologica Medium" pitchFamily="2" charset="0"/>
                  <a:cs typeface="Suisse Intl Light" panose="020B0504000000000000" pitchFamily="34" charset="-78"/>
                </a:rPr>
                <a:t>→</a:t>
              </a:r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="" xmlns:a16="http://schemas.microsoft.com/office/drawing/2014/main" id="{BCF1B032-0CFF-49F4-AF5B-8B70668CBEB9}"/>
              </a:ext>
            </a:extLst>
          </p:cNvPr>
          <p:cNvGrpSpPr/>
          <p:nvPr/>
        </p:nvGrpSpPr>
        <p:grpSpPr>
          <a:xfrm>
            <a:off x="6702222" y="3733042"/>
            <a:ext cx="1165819" cy="1165815"/>
            <a:chOff x="657116" y="3614287"/>
            <a:chExt cx="1165819" cy="1165815"/>
          </a:xfrm>
        </p:grpSpPr>
        <p:sp>
          <p:nvSpPr>
            <p:cNvPr id="58" name="Овал 57">
              <a:extLst>
                <a:ext uri="{FF2B5EF4-FFF2-40B4-BE49-F238E27FC236}">
                  <a16:creationId xmlns="" xmlns:a16="http://schemas.microsoft.com/office/drawing/2014/main" id="{B2455E4D-4D99-4F25-B20A-D67BBA94D993}"/>
                </a:ext>
              </a:extLst>
            </p:cNvPr>
            <p:cNvSpPr/>
            <p:nvPr/>
          </p:nvSpPr>
          <p:spPr>
            <a:xfrm>
              <a:off x="657116" y="3614287"/>
              <a:ext cx="1165819" cy="1165815"/>
            </a:xfrm>
            <a:prstGeom prst="ellipse">
              <a:avLst/>
            </a:prstGeom>
            <a:solidFill>
              <a:schemeClr val="bg1">
                <a:lumMod val="85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tx1"/>
                </a:solidFill>
                <a:latin typeface="Suisse Intl Light" panose="020B0504000000000000" pitchFamily="34" charset="-78"/>
                <a:cs typeface="Suisse Intl Light" panose="020B0504000000000000" pitchFamily="34" charset="-78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="" xmlns:a16="http://schemas.microsoft.com/office/drawing/2014/main" id="{516E7137-BD46-414A-A4D6-0D1A86DB700D}"/>
                </a:ext>
              </a:extLst>
            </p:cNvPr>
            <p:cNvSpPr txBox="1"/>
            <p:nvPr/>
          </p:nvSpPr>
          <p:spPr>
            <a:xfrm>
              <a:off x="876262" y="3772771"/>
              <a:ext cx="9162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800" dirty="0">
                  <a:solidFill>
                    <a:srgbClr val="0B514F"/>
                  </a:solidFill>
                  <a:latin typeface="Geologica Medium" pitchFamily="2" charset="0"/>
                  <a:cs typeface="Suisse Intl Light" panose="020B0504000000000000" pitchFamily="34" charset="-78"/>
                </a:rPr>
                <a:t>→</a:t>
              </a: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E0FE69AC-A51B-40E8-AA10-B618F7286818}"/>
              </a:ext>
            </a:extLst>
          </p:cNvPr>
          <p:cNvSpPr txBox="1"/>
          <p:nvPr/>
        </p:nvSpPr>
        <p:spPr>
          <a:xfrm>
            <a:off x="241830" y="4846294"/>
            <a:ext cx="29495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0" dirty="0" smtClean="0">
                <a:solidFill>
                  <a:srgbClr val="0B514F"/>
                </a:solidFill>
                <a:effectLst/>
                <a:latin typeface="+mj-lt"/>
              </a:rPr>
              <a:t>Изучить материалы которые помогут </a:t>
            </a:r>
            <a:r>
              <a:rPr lang="ru-RU" sz="2000" dirty="0" smtClean="0">
                <a:solidFill>
                  <a:srgbClr val="0B514F"/>
                </a:solidFill>
                <a:latin typeface="+mj-lt"/>
              </a:rPr>
              <a:t>избежать перегрев</a:t>
            </a:r>
            <a:endParaRPr lang="ru-RU" sz="2000" dirty="0">
              <a:solidFill>
                <a:srgbClr val="0B514F"/>
              </a:solidFill>
              <a:latin typeface="+mj-lt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027A9B44-437F-438E-B054-BDD9A6FC85B0}"/>
              </a:ext>
            </a:extLst>
          </p:cNvPr>
          <p:cNvSpPr txBox="1"/>
          <p:nvPr/>
        </p:nvSpPr>
        <p:spPr>
          <a:xfrm>
            <a:off x="3217266" y="4898857"/>
            <a:ext cx="26218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B514F"/>
                </a:solidFill>
                <a:latin typeface="+mj-lt"/>
              </a:rPr>
              <a:t>Проанализировать данные </a:t>
            </a:r>
            <a:endParaRPr lang="ru-RU" sz="2000" dirty="0">
              <a:solidFill>
                <a:srgbClr val="0B514F"/>
              </a:solidFill>
              <a:latin typeface="+mj-lt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731B5D04-6B24-40B0-85D2-C5268C93AB59}"/>
              </a:ext>
            </a:extLst>
          </p:cNvPr>
          <p:cNvSpPr txBox="1"/>
          <p:nvPr/>
        </p:nvSpPr>
        <p:spPr>
          <a:xfrm>
            <a:off x="8644378" y="4898869"/>
            <a:ext cx="26693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B514F"/>
                </a:solidFill>
                <a:latin typeface="+mj-lt"/>
              </a:rPr>
              <a:t>Описать способ решения</a:t>
            </a:r>
            <a:endParaRPr lang="ru-RU" sz="2000" dirty="0">
              <a:solidFill>
                <a:srgbClr val="0B514F"/>
              </a:solidFill>
              <a:latin typeface="+mj-lt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7D7585C1-56B5-4D19-AEB7-5EC40A20944F}"/>
              </a:ext>
            </a:extLst>
          </p:cNvPr>
          <p:cNvSpPr txBox="1"/>
          <p:nvPr/>
        </p:nvSpPr>
        <p:spPr>
          <a:xfrm>
            <a:off x="6114162" y="4864620"/>
            <a:ext cx="25543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B514F"/>
                </a:solidFill>
                <a:latin typeface="+mj-lt"/>
              </a:rPr>
              <a:t>Определить какие способы помогут решить проблему </a:t>
            </a:r>
            <a:endParaRPr lang="ru-RU" sz="2000" dirty="0">
              <a:solidFill>
                <a:srgbClr val="0B514F"/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3008" y="95434"/>
            <a:ext cx="938865" cy="11034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9128" y="168592"/>
            <a:ext cx="823031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3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47273B0-26B5-42F8-B7F8-B15365AB51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13054" y="-5002892"/>
            <a:ext cx="9885589" cy="15770216"/>
          </a:xfrm>
          <a:prstGeom prst="rect">
            <a:avLst/>
          </a:prstGeom>
        </p:spPr>
      </p:pic>
      <p:sp>
        <p:nvSpPr>
          <p:cNvPr id="14" name="Google Shape;215;p4">
            <a:extLst>
              <a:ext uri="{FF2B5EF4-FFF2-40B4-BE49-F238E27FC236}">
                <a16:creationId xmlns="" xmlns:a16="http://schemas.microsoft.com/office/drawing/2014/main" id="{CC938B96-EF68-4466-8545-7F6F587FCA0B}"/>
              </a:ext>
            </a:extLst>
          </p:cNvPr>
          <p:cNvSpPr txBox="1"/>
          <p:nvPr/>
        </p:nvSpPr>
        <p:spPr>
          <a:xfrm>
            <a:off x="742721" y="1641486"/>
            <a:ext cx="770021" cy="597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spc="-10" dirty="0">
                <a:solidFill>
                  <a:schemeClr val="bg1"/>
                </a:solidFill>
                <a:latin typeface="Geologica Light" pitchFamily="2" charset="0"/>
                <a:sym typeface="Arial Black"/>
              </a:rPr>
              <a:t>01</a:t>
            </a:r>
            <a:endParaRPr sz="2700" spc="-10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18" name="Google Shape;215;p4">
            <a:extLst>
              <a:ext uri="{FF2B5EF4-FFF2-40B4-BE49-F238E27FC236}">
                <a16:creationId xmlns="" xmlns:a16="http://schemas.microsoft.com/office/drawing/2014/main" id="{519C78F7-1F7E-48B4-B10C-2EFA3F4D8221}"/>
              </a:ext>
            </a:extLst>
          </p:cNvPr>
          <p:cNvSpPr txBox="1"/>
          <p:nvPr/>
        </p:nvSpPr>
        <p:spPr>
          <a:xfrm>
            <a:off x="3045844" y="1593686"/>
            <a:ext cx="770021" cy="597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spc="-10" dirty="0">
                <a:solidFill>
                  <a:schemeClr val="bg1"/>
                </a:solidFill>
                <a:latin typeface="Geologica Light" pitchFamily="2" charset="0"/>
                <a:sym typeface="Arial Black"/>
              </a:rPr>
              <a:t>0</a:t>
            </a:r>
            <a:r>
              <a:rPr lang="en-US" sz="2700" spc="-10" dirty="0">
                <a:solidFill>
                  <a:schemeClr val="bg1"/>
                </a:solidFill>
                <a:latin typeface="Geologica Light" pitchFamily="2" charset="0"/>
                <a:sym typeface="Arial Black"/>
              </a:rPr>
              <a:t>2</a:t>
            </a:r>
            <a:endParaRPr sz="2700" spc="-10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4" name="object 10">
            <a:extLst>
              <a:ext uri="{FF2B5EF4-FFF2-40B4-BE49-F238E27FC236}">
                <a16:creationId xmlns="" xmlns:a16="http://schemas.microsoft.com/office/drawing/2014/main" id="{29D598A4-4DC6-4F88-BCBC-3363A089E62A}"/>
              </a:ext>
            </a:extLst>
          </p:cNvPr>
          <p:cNvSpPr txBox="1"/>
          <p:nvPr/>
        </p:nvSpPr>
        <p:spPr>
          <a:xfrm>
            <a:off x="475488" y="477146"/>
            <a:ext cx="11411712" cy="664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sz="2400" b="1" u="sng" dirty="0" smtClean="0">
                <a:solidFill>
                  <a:srgbClr val="0B514F"/>
                </a:solidFill>
                <a:latin typeface="+mj-lt"/>
                <a:cs typeface="Times New Roman" panose="02020603050405020304" charset="0"/>
                <a:sym typeface="+mn-ea"/>
              </a:rPr>
              <a:t>Цель: </a:t>
            </a:r>
            <a:r>
              <a:rPr lang="ru-RU" sz="2400" dirty="0">
                <a:solidFill>
                  <a:srgbClr val="0B514F"/>
                </a:solidFill>
              </a:rPr>
              <a:t>Определить величину потерь в </a:t>
            </a:r>
            <a:r>
              <a:rPr lang="ru-RU" sz="2400" dirty="0" err="1">
                <a:solidFill>
                  <a:srgbClr val="0B514F"/>
                </a:solidFill>
              </a:rPr>
              <a:t>шинопроводах</a:t>
            </a:r>
            <a:r>
              <a:rPr lang="ru-RU" sz="2400" dirty="0">
                <a:solidFill>
                  <a:srgbClr val="0B514F"/>
                </a:solidFill>
              </a:rPr>
              <a:t> и предложить </a:t>
            </a:r>
            <a:endParaRPr lang="ru-RU" sz="2400" dirty="0" smtClean="0">
              <a:solidFill>
                <a:srgbClr val="0B514F"/>
              </a:solidFill>
            </a:endParaRPr>
          </a:p>
          <a:p>
            <a:r>
              <a:rPr lang="ru-RU" sz="2400" dirty="0" smtClean="0">
                <a:solidFill>
                  <a:srgbClr val="0B514F"/>
                </a:solidFill>
              </a:rPr>
              <a:t>эффективные </a:t>
            </a:r>
            <a:r>
              <a:rPr lang="ru-RU" sz="2400" dirty="0">
                <a:solidFill>
                  <a:srgbClr val="0B514F"/>
                </a:solidFill>
              </a:rPr>
              <a:t>варианты улучшения </a:t>
            </a:r>
            <a:r>
              <a:rPr lang="ru-RU" sz="2400" dirty="0" smtClean="0">
                <a:solidFill>
                  <a:srgbClr val="0B514F"/>
                </a:solidFill>
              </a:rPr>
              <a:t>ситуации.</a:t>
            </a:r>
            <a:endParaRPr lang="ru-RU" sz="2400" dirty="0">
              <a:solidFill>
                <a:srgbClr val="0B514F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C355C4C-C1B6-4D46-B288-B052EF0595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6015148-5D57-4195-8477-967F1DE979B0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F0BD02F6-D67E-4A17-8FCE-E878DBE6D93B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733A7EC3-33C4-4636-9ADB-A2B9A452B72D}"/>
              </a:ext>
            </a:extLst>
          </p:cNvPr>
          <p:cNvSpPr txBox="1"/>
          <p:nvPr/>
        </p:nvSpPr>
        <p:spPr>
          <a:xfrm>
            <a:off x="11018321" y="248426"/>
            <a:ext cx="9346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1000" b="0" i="0" dirty="0">
                <a:solidFill>
                  <a:srgbClr val="0B514F"/>
                </a:solidFill>
                <a:effectLst/>
                <a:latin typeface="Geologica SemiBold" pitchFamily="2" charset="0"/>
              </a:rPr>
              <a:t>Логотип </a:t>
            </a:r>
            <a:endParaRPr lang="en-US" sz="1000" b="0" i="0" dirty="0">
              <a:solidFill>
                <a:srgbClr val="0B514F"/>
              </a:solidFill>
              <a:effectLst/>
              <a:latin typeface="Geologica SemiBold" pitchFamily="2" charset="0"/>
            </a:endParaRPr>
          </a:p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1000" b="0" i="0" dirty="0" smtClean="0">
                <a:solidFill>
                  <a:srgbClr val="0B514F"/>
                </a:solidFill>
                <a:effectLst/>
                <a:latin typeface="Geologica SemiBold" pitchFamily="2" charset="0"/>
              </a:rPr>
              <a:t>Уч. заведения</a:t>
            </a:r>
            <a:endParaRPr lang="ru-RU" sz="1000" dirty="0">
              <a:solidFill>
                <a:srgbClr val="0B514F"/>
              </a:solidFill>
              <a:latin typeface="Geologica SemiBold" pitchFamily="2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4557549" y="1761008"/>
            <a:ext cx="2592288" cy="1237491"/>
          </a:xfrm>
          <a:prstGeom prst="ellipse">
            <a:avLst/>
          </a:prstGeom>
          <a:solidFill>
            <a:srgbClr val="0B514F"/>
          </a:solidFill>
          <a:ln>
            <a:solidFill>
              <a:srgbClr val="0B514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Bahnschrift" panose="020B0502040204020203" charset="0"/>
              </a:rPr>
              <a:t>Задачи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Bahnschrift" panose="020B0502040204020203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 flipH="1">
            <a:off x="2466522" y="2662760"/>
            <a:ext cx="2215515" cy="8877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5793082" y="2998499"/>
            <a:ext cx="307975" cy="77851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7025349" y="2662760"/>
            <a:ext cx="2730500" cy="88773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10896" y="3618085"/>
            <a:ext cx="43711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B514F"/>
                </a:solidFill>
                <a:latin typeface="+mj-lt"/>
              </a:rPr>
              <a:t>Определение исходных величин и расчёт потерь в существующих </a:t>
            </a:r>
            <a:r>
              <a:rPr lang="ru-RU" sz="2400" dirty="0" err="1" smtClean="0">
                <a:solidFill>
                  <a:srgbClr val="0B514F"/>
                </a:solidFill>
                <a:latin typeface="+mj-lt"/>
              </a:rPr>
              <a:t>шинопроводах</a:t>
            </a:r>
            <a:endParaRPr lang="ru-RU" sz="2400" dirty="0" smtClean="0">
              <a:solidFill>
                <a:srgbClr val="0B514F"/>
              </a:solidFill>
              <a:latin typeface="+mj-lt"/>
              <a:cs typeface="Times New Roman" panose="0202060305040502030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807952" y="3763628"/>
            <a:ext cx="2836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B514F"/>
                </a:solidFill>
                <a:latin typeface="+mj-lt"/>
              </a:rPr>
              <a:t>Разработка эскиза нового </a:t>
            </a:r>
            <a:r>
              <a:rPr lang="ru-RU" sz="2400" dirty="0" err="1">
                <a:solidFill>
                  <a:srgbClr val="0B514F"/>
                </a:solidFill>
                <a:latin typeface="+mj-lt"/>
              </a:rPr>
              <a:t>шинопровода</a:t>
            </a:r>
            <a:endParaRPr lang="ru-RU" sz="2400" dirty="0" smtClean="0">
              <a:solidFill>
                <a:srgbClr val="0B514F"/>
              </a:solidFill>
              <a:latin typeface="+mj-lt"/>
              <a:cs typeface="Times New Roman" panose="0202060305040502030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184860" y="3670703"/>
            <a:ext cx="3702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B514F"/>
                </a:solidFill>
                <a:latin typeface="+mj-lt"/>
              </a:rPr>
              <a:t>Проведение технико-экономического сравнения</a:t>
            </a:r>
            <a:endParaRPr lang="ru-RU" sz="2400" dirty="0" smtClean="0">
              <a:solidFill>
                <a:srgbClr val="0B514F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5880" y="90021"/>
            <a:ext cx="823031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71191606-9AC6-4D98-8285-898B00A18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32668" y="-4590552"/>
            <a:ext cx="9885589" cy="157702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1C6CA2F-8BB7-4B30-8F8A-67EE8B6C03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6BCA0FF-EA0F-4122-9300-6D98D1BAABB8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24E2C0D4-5D03-46BE-BE93-F4E2E8168084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733A7EC3-33C4-4636-9ADB-A2B9A452B72D}"/>
              </a:ext>
            </a:extLst>
          </p:cNvPr>
          <p:cNvSpPr txBox="1"/>
          <p:nvPr/>
        </p:nvSpPr>
        <p:spPr>
          <a:xfrm>
            <a:off x="11018321" y="248426"/>
            <a:ext cx="9346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1000" b="0" i="0" dirty="0">
                <a:solidFill>
                  <a:srgbClr val="0B514F"/>
                </a:solidFill>
                <a:effectLst/>
                <a:latin typeface="Geologica SemiBold" pitchFamily="2" charset="0"/>
              </a:rPr>
              <a:t>Логотип </a:t>
            </a:r>
            <a:endParaRPr lang="en-US" sz="1000" b="0" i="0" dirty="0">
              <a:solidFill>
                <a:srgbClr val="0B514F"/>
              </a:solidFill>
              <a:effectLst/>
              <a:latin typeface="Geologica SemiBold" pitchFamily="2" charset="0"/>
            </a:endParaRPr>
          </a:p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1000" b="0" i="0" dirty="0" smtClean="0">
                <a:solidFill>
                  <a:srgbClr val="0B514F"/>
                </a:solidFill>
                <a:effectLst/>
                <a:latin typeface="Geologica SemiBold" pitchFamily="2" charset="0"/>
              </a:rPr>
              <a:t>Уч. заведения</a:t>
            </a:r>
            <a:endParaRPr lang="ru-RU" sz="1000" dirty="0">
              <a:solidFill>
                <a:srgbClr val="0B514F"/>
              </a:solidFill>
              <a:latin typeface="Geologica SemiBold" pitchFamily="2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20109" y="537172"/>
            <a:ext cx="3172460" cy="1236980"/>
          </a:xfrm>
          <a:prstGeom prst="roundRect">
            <a:avLst/>
          </a:prstGeom>
          <a:solidFill>
            <a:srgbClr val="0B514F"/>
          </a:solidFill>
          <a:ln w="28575" cmpd="dbl">
            <a:solidFill>
              <a:srgbClr val="0B514F"/>
            </a:solidFill>
            <a:prstDash val="solid"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220000"/>
              </a:lnSpc>
            </a:pPr>
            <a:r>
              <a:rPr lang="en-US" sz="2800" b="1" dirty="0" smtClean="0">
                <a:solidFill>
                  <a:schemeClr val="bg1"/>
                </a:solidFill>
                <a:ea typeface="Arial" panose="020B0604020202020204"/>
                <a:cs typeface="Bahnschrift" panose="020B0502040204020203" charset="0"/>
                <a:sym typeface="Arial" panose="020B0604020202020204"/>
              </a:rPr>
              <a:t>РЕШЕНИЕ</a:t>
            </a:r>
            <a:endParaRPr sz="2800" b="1" i="0" u="none" strike="noStrike" cap="none" dirty="0" smtClean="0">
              <a:solidFill>
                <a:schemeClr val="bg1"/>
              </a:solidFill>
              <a:ea typeface="Arial" panose="020B0604020202020204"/>
              <a:cs typeface="Bahnschrift" panose="020B0502040204020203" charset="0"/>
              <a:sym typeface="Arial" panose="020B0604020202020204"/>
            </a:endParaRPr>
          </a:p>
          <a:p>
            <a:pPr algn="ctr"/>
            <a:endParaRPr lang="ru-RU" altLang="en-US" dirty="0">
              <a:solidFill>
                <a:schemeClr val="bg1"/>
              </a:solidFill>
              <a:latin typeface="Bahnschrift" panose="020B0502040204020203" charset="0"/>
              <a:cs typeface="Bahnschrift" panose="020B0502040204020203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8339" y="2178581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Изучив все </a:t>
            </a:r>
            <a:r>
              <a:rPr lang="ru-RU" sz="2000" dirty="0" smtClean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материалы</a:t>
            </a:r>
            <a:r>
              <a:rPr lang="ru-RU" sz="2000" dirty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,</a:t>
            </a:r>
            <a:r>
              <a:rPr lang="ru-RU" sz="2000" dirty="0" smtClean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 </a:t>
            </a:r>
            <a:r>
              <a:rPr lang="ru-RU" sz="2000" dirty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мы нашли </a:t>
            </a:r>
            <a:r>
              <a:rPr lang="ru-RU" sz="2000" dirty="0" smtClean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несколько</a:t>
            </a:r>
          </a:p>
          <a:p>
            <a:r>
              <a:rPr lang="ru-RU" sz="2000" dirty="0" smtClean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 </a:t>
            </a:r>
            <a:r>
              <a:rPr lang="ru-RU" sz="2000" dirty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способов решения данной </a:t>
            </a:r>
            <a:r>
              <a:rPr lang="ru-RU" sz="2000" dirty="0" smtClean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проблемы: </a:t>
            </a:r>
            <a:endParaRPr lang="ru-RU" sz="2000" dirty="0">
              <a:solidFill>
                <a:srgbClr val="0B514F"/>
              </a:solidFill>
              <a:ea typeface="Roboto"/>
              <a:cs typeface="Times New Roman" panose="02020603050405020304" charset="0"/>
            </a:endParaRPr>
          </a:p>
          <a:p>
            <a:r>
              <a:rPr lang="ru-RU" sz="2000" dirty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1) </a:t>
            </a:r>
            <a:r>
              <a:rPr lang="ru-RU" sz="2000" dirty="0">
                <a:solidFill>
                  <a:srgbClr val="0B514F"/>
                </a:solidFill>
              </a:rPr>
              <a:t>Замена алюминиевых шин на </a:t>
            </a:r>
            <a:r>
              <a:rPr lang="ru-RU" sz="2000" dirty="0" smtClean="0">
                <a:solidFill>
                  <a:srgbClr val="0B514F"/>
                </a:solidFill>
              </a:rPr>
              <a:t>медные;</a:t>
            </a:r>
            <a:r>
              <a:rPr lang="ru-RU" sz="2000" dirty="0" smtClean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 </a:t>
            </a:r>
            <a:endParaRPr lang="ru-RU" sz="2000" dirty="0">
              <a:solidFill>
                <a:srgbClr val="0B514F"/>
              </a:solidFill>
              <a:ea typeface="Roboto"/>
              <a:cs typeface="Times New Roman" panose="02020603050405020304" charset="0"/>
            </a:endParaRPr>
          </a:p>
          <a:p>
            <a:r>
              <a:rPr lang="ru-RU" sz="2000" dirty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2) </a:t>
            </a:r>
            <a:r>
              <a:rPr lang="ru-RU" sz="2000" dirty="0">
                <a:solidFill>
                  <a:srgbClr val="0B514F"/>
                </a:solidFill>
              </a:rPr>
              <a:t>Установка дополнительного теплоотводящего покрытия на алюминиевые </a:t>
            </a:r>
            <a:r>
              <a:rPr lang="ru-RU" sz="2000" dirty="0" smtClean="0">
                <a:solidFill>
                  <a:srgbClr val="0B514F"/>
                </a:solidFill>
              </a:rPr>
              <a:t>шины;</a:t>
            </a:r>
            <a:endParaRPr lang="ru-RU" sz="2000" dirty="0">
              <a:solidFill>
                <a:srgbClr val="0B514F"/>
              </a:solidFill>
              <a:ea typeface="Roboto"/>
              <a:cs typeface="Times New Roman" panose="02020603050405020304" charset="0"/>
            </a:endParaRPr>
          </a:p>
          <a:p>
            <a:r>
              <a:rPr lang="ru-RU" sz="2000" dirty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3) </a:t>
            </a:r>
            <a:r>
              <a:rPr lang="ru-RU" sz="2000" dirty="0">
                <a:solidFill>
                  <a:srgbClr val="0B514F"/>
                </a:solidFill>
              </a:rPr>
              <a:t>Улучшение изоляции и герметичности помещения </a:t>
            </a:r>
            <a:r>
              <a:rPr lang="ru-RU" sz="2000" dirty="0" smtClean="0">
                <a:solidFill>
                  <a:srgbClr val="0B514F"/>
                </a:solidFill>
              </a:rPr>
              <a:t>ЗРУ;</a:t>
            </a:r>
          </a:p>
          <a:p>
            <a:r>
              <a:rPr lang="ru-RU" sz="2000" dirty="0" smtClean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4) Установка параллельных шин к существующим.</a:t>
            </a:r>
            <a:endParaRPr lang="ru-RU" sz="2000" dirty="0">
              <a:solidFill>
                <a:srgbClr val="0B514F"/>
              </a:solidFill>
              <a:ea typeface="Roboto"/>
              <a:cs typeface="Times New Roman" panose="0202060305040502030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7638" y="188118"/>
            <a:ext cx="823031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2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1191606-9AC6-4D98-8285-898B00A18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3020" y="-4590552"/>
            <a:ext cx="9885589" cy="15770216"/>
          </a:xfrm>
          <a:prstGeom prst="rect">
            <a:avLst/>
          </a:prstGeom>
        </p:spPr>
      </p:pic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91F5BC94-CA72-40F4-820F-E70FDBAB127E}"/>
              </a:ext>
            </a:extLst>
          </p:cNvPr>
          <p:cNvSpPr txBox="1"/>
          <p:nvPr/>
        </p:nvSpPr>
        <p:spPr>
          <a:xfrm>
            <a:off x="380114" y="249129"/>
            <a:ext cx="10071478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pPr algn="ctr"/>
            <a:r>
              <a:rPr lang="ru-RU" sz="4000" b="1" dirty="0" smtClean="0">
                <a:solidFill>
                  <a:srgbClr val="0B514F"/>
                </a:solidFill>
              </a:rPr>
              <a:t>Определение </a:t>
            </a:r>
            <a:r>
              <a:rPr lang="ru-RU" sz="4000" b="1" dirty="0">
                <a:solidFill>
                  <a:srgbClr val="0B514F"/>
                </a:solidFill>
              </a:rPr>
              <a:t>исходных величин и расчёт потерь в существующих </a:t>
            </a:r>
            <a:r>
              <a:rPr lang="ru-RU" sz="4000" b="1" dirty="0" err="1">
                <a:solidFill>
                  <a:srgbClr val="0B514F"/>
                </a:solidFill>
              </a:rPr>
              <a:t>шинопроводах</a:t>
            </a:r>
            <a:endParaRPr lang="ru-RU" sz="4000" dirty="0">
              <a:solidFill>
                <a:srgbClr val="0B514F"/>
              </a:solidFill>
              <a:latin typeface="Geologica Medium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03B088D-F316-45DC-9FB4-118B57A6BF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1BE5E0B-3BE2-4081-88DB-7A11AE7DF80E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4A1A3744-6874-4EF6-AF84-537840F9EC9C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733A7EC3-33C4-4636-9ADB-A2B9A452B72D}"/>
              </a:ext>
            </a:extLst>
          </p:cNvPr>
          <p:cNvSpPr txBox="1"/>
          <p:nvPr/>
        </p:nvSpPr>
        <p:spPr>
          <a:xfrm>
            <a:off x="11018321" y="248426"/>
            <a:ext cx="9346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1000" b="0" i="0" dirty="0">
                <a:solidFill>
                  <a:srgbClr val="0B514F"/>
                </a:solidFill>
                <a:effectLst/>
                <a:latin typeface="Geologica SemiBold" pitchFamily="2" charset="0"/>
              </a:rPr>
              <a:t>Логотип </a:t>
            </a:r>
            <a:endParaRPr lang="en-US" sz="1000" b="0" i="0" dirty="0">
              <a:solidFill>
                <a:srgbClr val="0B514F"/>
              </a:solidFill>
              <a:effectLst/>
              <a:latin typeface="Geologica SemiBold" pitchFamily="2" charset="0"/>
            </a:endParaRPr>
          </a:p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1000" b="0" i="0" dirty="0" smtClean="0">
                <a:solidFill>
                  <a:srgbClr val="0B514F"/>
                </a:solidFill>
                <a:effectLst/>
                <a:latin typeface="Geologica SemiBold" pitchFamily="2" charset="0"/>
              </a:rPr>
              <a:t>Уч. заведения</a:t>
            </a:r>
            <a:endParaRPr lang="ru-RU" sz="1000" dirty="0">
              <a:solidFill>
                <a:srgbClr val="0B514F"/>
              </a:solidFill>
              <a:latin typeface="Geologica SemiBold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6188" y="1357125"/>
            <a:ext cx="9838563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B514F"/>
                </a:solidFill>
              </a:rPr>
              <a:t>Используем стандартную формулу для расчета потерь активной мощности в проводниках:</a:t>
            </a:r>
          </a:p>
          <a:p>
            <a:r>
              <a:rPr lang="ru-RU" sz="2000" dirty="0">
                <a:solidFill>
                  <a:srgbClr val="0B514F"/>
                </a:solidFill>
              </a:rPr>
              <a:t>P</a:t>
            </a:r>
            <a:r>
              <a:rPr lang="ru-RU" sz="2000" baseline="-25000" dirty="0">
                <a:solidFill>
                  <a:srgbClr val="0B514F"/>
                </a:solidFill>
              </a:rPr>
              <a:t>потерь</a:t>
            </a:r>
            <a:r>
              <a:rPr lang="ru-RU" sz="2000" dirty="0">
                <a:solidFill>
                  <a:srgbClr val="0B514F"/>
                </a:solidFill>
              </a:rPr>
              <a:t>​=</a:t>
            </a:r>
            <a:r>
              <a:rPr lang="ru-RU" sz="2000" i="1" dirty="0" smtClean="0">
                <a:solidFill>
                  <a:srgbClr val="0B514F"/>
                </a:solidFill>
              </a:rPr>
              <a:t>I²</a:t>
            </a:r>
            <a:r>
              <a:rPr lang="ru-RU" sz="2000" dirty="0" smtClean="0">
                <a:solidFill>
                  <a:srgbClr val="0B514F"/>
                </a:solidFill>
              </a:rPr>
              <a:t> </a:t>
            </a:r>
            <a:r>
              <a:rPr lang="ru-RU" sz="2000" i="1" dirty="0" smtClean="0">
                <a:solidFill>
                  <a:srgbClr val="0B514F"/>
                </a:solidFill>
              </a:rPr>
              <a:t>R</a:t>
            </a:r>
            <a:endParaRPr lang="ru-RU" sz="2000" dirty="0">
              <a:solidFill>
                <a:srgbClr val="0B514F"/>
              </a:solidFill>
            </a:endParaRPr>
          </a:p>
          <a:p>
            <a:r>
              <a:rPr lang="ru-RU" sz="2000" dirty="0">
                <a:solidFill>
                  <a:srgbClr val="0B514F"/>
                </a:solidFill>
              </a:rPr>
              <a:t>где:</a:t>
            </a:r>
          </a:p>
          <a:p>
            <a:pPr lvl="0"/>
            <a:r>
              <a:rPr lang="ru-RU" sz="2000" dirty="0" smtClean="0">
                <a:solidFill>
                  <a:srgbClr val="0B514F"/>
                </a:solidFill>
              </a:rPr>
              <a:t>I</a:t>
            </a:r>
            <a:r>
              <a:rPr lang="ru-RU" sz="2000" dirty="0">
                <a:solidFill>
                  <a:srgbClr val="0B514F"/>
                </a:solidFill>
              </a:rPr>
              <a:t> — номинальный ток генератора,</a:t>
            </a:r>
          </a:p>
          <a:p>
            <a:pPr lvl="0"/>
            <a:r>
              <a:rPr lang="ru-RU" sz="2000" dirty="0" smtClean="0">
                <a:solidFill>
                  <a:srgbClr val="0B514F"/>
                </a:solidFill>
              </a:rPr>
              <a:t>R</a:t>
            </a:r>
            <a:r>
              <a:rPr lang="ru-RU" sz="2000" dirty="0">
                <a:solidFill>
                  <a:srgbClr val="0B514F"/>
                </a:solidFill>
              </a:rPr>
              <a:t> — полное сопротивление одного элемента </a:t>
            </a:r>
            <a:r>
              <a:rPr lang="ru-RU" sz="2000" dirty="0" err="1">
                <a:solidFill>
                  <a:srgbClr val="0B514F"/>
                </a:solidFill>
              </a:rPr>
              <a:t>шинопровода</a:t>
            </a:r>
            <a:r>
              <a:rPr lang="ru-RU" sz="2000" dirty="0">
                <a:solidFill>
                  <a:srgbClr val="0B514F"/>
                </a:solidFill>
              </a:rPr>
              <a:t>.</a:t>
            </a:r>
          </a:p>
          <a:p>
            <a:r>
              <a:rPr lang="ru-RU" sz="2000" dirty="0">
                <a:solidFill>
                  <a:srgbClr val="0B514F"/>
                </a:solidFill>
              </a:rPr>
              <a:t>Допустим, номинальный ток составляет около 3000 А</a:t>
            </a:r>
            <a:r>
              <a:rPr lang="ru-RU" sz="2000" dirty="0" smtClean="0">
                <a:solidFill>
                  <a:srgbClr val="0B514F"/>
                </a:solidFill>
              </a:rPr>
              <a:t>, </a:t>
            </a:r>
            <a:r>
              <a:rPr lang="ru-RU" sz="2000" dirty="0">
                <a:solidFill>
                  <a:srgbClr val="0B514F"/>
                </a:solidFill>
              </a:rPr>
              <a:t>а материал шин — алюминий с сопротивлением примерно 30 </a:t>
            </a:r>
            <a:r>
              <a:rPr lang="ru-RU" sz="2000" dirty="0" smtClean="0">
                <a:solidFill>
                  <a:srgbClr val="0B514F"/>
                </a:solidFill>
              </a:rPr>
              <a:t>мОм/м. </a:t>
            </a:r>
            <a:r>
              <a:rPr lang="ru-RU" sz="2000" dirty="0">
                <a:solidFill>
                  <a:srgbClr val="0B514F"/>
                </a:solidFill>
              </a:rPr>
              <a:t>Предполагаемая длина каждой фазы — около 10 </a:t>
            </a:r>
            <a:r>
              <a:rPr lang="ru-RU" sz="2000" dirty="0" smtClean="0">
                <a:solidFill>
                  <a:srgbClr val="0B514F"/>
                </a:solidFill>
              </a:rPr>
              <a:t>метров</a:t>
            </a:r>
            <a:endParaRPr lang="ru-RU" sz="2000" dirty="0">
              <a:solidFill>
                <a:srgbClr val="0B514F"/>
              </a:solidFill>
            </a:endParaRPr>
          </a:p>
          <a:p>
            <a:r>
              <a:rPr lang="ru-RU" sz="2000" dirty="0">
                <a:solidFill>
                  <a:srgbClr val="0B514F"/>
                </a:solidFill>
              </a:rPr>
              <a:t>Тогда:</a:t>
            </a:r>
          </a:p>
          <a:p>
            <a:r>
              <a:rPr lang="ru-RU" sz="2000" dirty="0">
                <a:solidFill>
                  <a:srgbClr val="0B514F"/>
                </a:solidFill>
              </a:rPr>
              <a:t>R=30×10−6 </a:t>
            </a:r>
            <a:r>
              <a:rPr lang="ru-RU" sz="2000" dirty="0" smtClean="0">
                <a:solidFill>
                  <a:srgbClr val="0B514F"/>
                </a:solidFill>
              </a:rPr>
              <a:t>Ом/м×10</a:t>
            </a:r>
            <a:r>
              <a:rPr lang="ru-RU" sz="2000" dirty="0">
                <a:solidFill>
                  <a:srgbClr val="0B514F"/>
                </a:solidFill>
              </a:rPr>
              <a:t> </a:t>
            </a:r>
            <a:r>
              <a:rPr lang="ru-RU" sz="2000" dirty="0" smtClean="0">
                <a:solidFill>
                  <a:srgbClr val="0B514F"/>
                </a:solidFill>
              </a:rPr>
              <a:t>м=300</a:t>
            </a:r>
            <a:r>
              <a:rPr lang="ru-RU" sz="2000" dirty="0">
                <a:solidFill>
                  <a:srgbClr val="0B514F"/>
                </a:solidFill>
              </a:rPr>
              <a:t> </a:t>
            </a:r>
            <a:r>
              <a:rPr lang="ru-RU" sz="2000" dirty="0" smtClean="0">
                <a:solidFill>
                  <a:srgbClr val="0B514F"/>
                </a:solidFill>
              </a:rPr>
              <a:t>мОм=0,3</a:t>
            </a:r>
            <a:r>
              <a:rPr lang="ru-RU" sz="2000" dirty="0">
                <a:solidFill>
                  <a:srgbClr val="0B514F"/>
                </a:solidFill>
              </a:rPr>
              <a:t> </a:t>
            </a:r>
            <a:r>
              <a:rPr lang="ru-RU" sz="2000" dirty="0" smtClean="0">
                <a:solidFill>
                  <a:srgbClr val="0B514F"/>
                </a:solidFill>
              </a:rPr>
              <a:t>Ом</a:t>
            </a:r>
            <a:endParaRPr lang="ru-RU" sz="2000" dirty="0">
              <a:solidFill>
                <a:srgbClr val="0B514F"/>
              </a:solidFill>
            </a:endParaRPr>
          </a:p>
          <a:p>
            <a:r>
              <a:rPr lang="ru-RU" sz="2000" dirty="0">
                <a:solidFill>
                  <a:srgbClr val="0B514F"/>
                </a:solidFill>
              </a:rPr>
              <a:t>Потери будут равны:</a:t>
            </a:r>
          </a:p>
          <a:p>
            <a:r>
              <a:rPr lang="ru-RU" sz="2000" dirty="0">
                <a:solidFill>
                  <a:srgbClr val="0B514F"/>
                </a:solidFill>
              </a:rPr>
              <a:t>P</a:t>
            </a:r>
            <a:r>
              <a:rPr lang="ru-RU" sz="2000" baseline="-25000" dirty="0">
                <a:solidFill>
                  <a:srgbClr val="0B514F"/>
                </a:solidFill>
              </a:rPr>
              <a:t>потерь </a:t>
            </a:r>
            <a:r>
              <a:rPr lang="ru-RU" sz="2000" dirty="0" smtClean="0">
                <a:solidFill>
                  <a:srgbClr val="0B514F"/>
                </a:solidFill>
              </a:rPr>
              <a:t>=(3000)² ×0,3=2700000</a:t>
            </a:r>
            <a:r>
              <a:rPr lang="ru-RU" sz="2000" dirty="0">
                <a:solidFill>
                  <a:srgbClr val="0B514F"/>
                </a:solidFill>
              </a:rPr>
              <a:t> </a:t>
            </a:r>
            <a:r>
              <a:rPr lang="ru-RU" sz="2000" dirty="0" smtClean="0">
                <a:solidFill>
                  <a:srgbClr val="0B514F"/>
                </a:solidFill>
              </a:rPr>
              <a:t>Вт=2,7</a:t>
            </a:r>
            <a:r>
              <a:rPr lang="ru-RU" sz="2000" dirty="0">
                <a:solidFill>
                  <a:srgbClr val="0B514F"/>
                </a:solidFill>
              </a:rPr>
              <a:t> </a:t>
            </a:r>
            <a:r>
              <a:rPr lang="ru-RU" sz="2000" dirty="0" err="1" smtClean="0">
                <a:solidFill>
                  <a:srgbClr val="0B514F"/>
                </a:solidFill>
              </a:rPr>
              <a:t>MВт</a:t>
            </a:r>
            <a:endParaRPr lang="ru-RU" sz="2000" dirty="0">
              <a:solidFill>
                <a:srgbClr val="0B514F"/>
              </a:solidFill>
            </a:endParaRPr>
          </a:p>
          <a:p>
            <a:r>
              <a:rPr lang="ru-RU" sz="2000" dirty="0">
                <a:solidFill>
                  <a:srgbClr val="0B514F"/>
                </a:solidFill>
              </a:rPr>
              <a:t>Это значит, что ежегодно теряется значительное количество электроэнергии, особенно учитывая непрерывную работу электростанции.</a:t>
            </a:r>
          </a:p>
          <a:p>
            <a:endParaRPr lang="ru-RU" sz="1600" dirty="0">
              <a:solidFill>
                <a:srgbClr val="0B514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9128" y="188118"/>
            <a:ext cx="823031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4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71191606-9AC6-4D98-8285-898B00A18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3020" y="-4590552"/>
            <a:ext cx="9885589" cy="157702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0441" y="308445"/>
            <a:ext cx="4974336" cy="719976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rgbClr val="0B514F"/>
                </a:solidFill>
              </a:rPr>
              <a:t>Разработка эскизов</a:t>
            </a:r>
            <a:r>
              <a:rPr lang="en-US" sz="4800" dirty="0" smtClean="0">
                <a:solidFill>
                  <a:srgbClr val="0B514F"/>
                </a:solidFill>
              </a:rPr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1BE5E0B-3BE2-4081-88DB-7A11AE7DF80E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33A7EC3-33C4-4636-9ADB-A2B9A452B72D}"/>
              </a:ext>
            </a:extLst>
          </p:cNvPr>
          <p:cNvSpPr txBox="1"/>
          <p:nvPr/>
        </p:nvSpPr>
        <p:spPr>
          <a:xfrm>
            <a:off x="11018321" y="248426"/>
            <a:ext cx="9346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1000" b="0" i="0" dirty="0">
                <a:solidFill>
                  <a:srgbClr val="0B514F"/>
                </a:solidFill>
                <a:effectLst/>
                <a:latin typeface="Geologica SemiBold" pitchFamily="2" charset="0"/>
              </a:rPr>
              <a:t>Логотип </a:t>
            </a:r>
            <a:endParaRPr lang="en-US" sz="1000" b="0" i="0" dirty="0">
              <a:solidFill>
                <a:srgbClr val="0B514F"/>
              </a:solidFill>
              <a:effectLst/>
              <a:latin typeface="Geologica SemiBold" pitchFamily="2" charset="0"/>
            </a:endParaRPr>
          </a:p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1000" b="0" i="0" dirty="0" smtClean="0">
                <a:solidFill>
                  <a:srgbClr val="0B514F"/>
                </a:solidFill>
                <a:effectLst/>
                <a:latin typeface="Geologica SemiBold" pitchFamily="2" charset="0"/>
              </a:rPr>
              <a:t>Уч. заведения</a:t>
            </a:r>
            <a:endParaRPr lang="ru-RU" sz="1000" dirty="0">
              <a:solidFill>
                <a:srgbClr val="0B514F"/>
              </a:solidFill>
              <a:latin typeface="Geologica SemiBold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603B088D-F316-45DC-9FB4-118B57A6BF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4A1A3744-6874-4EF6-AF84-537840F9EC9C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678424" y="1388025"/>
            <a:ext cx="61336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B514F"/>
                </a:solidFill>
              </a:rPr>
              <a:t> </a:t>
            </a:r>
            <a:r>
              <a:rPr lang="ru-RU" sz="2000" b="1" dirty="0">
                <a:solidFill>
                  <a:srgbClr val="0B514F"/>
                </a:solidFill>
              </a:rPr>
              <a:t>Установка дополнительного теплоотводящего покрытия на алюминиевые шины:</a:t>
            </a:r>
            <a:endParaRPr lang="ru-RU" sz="2000" dirty="0">
              <a:solidFill>
                <a:srgbClr val="0B514F"/>
              </a:solidFill>
            </a:endParaRPr>
          </a:p>
          <a:p>
            <a:r>
              <a:rPr lang="ru-RU" sz="2000" dirty="0">
                <a:solidFill>
                  <a:srgbClr val="0B514F"/>
                </a:solidFill>
              </a:rPr>
              <a:t>Можно установить специальные радиаторы или экраны для отвода избыточного тепла. Данный способ является менее дорогим, однако эффективность такого метода ниже, чем замена материала.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2535" y="1397504"/>
            <a:ext cx="565476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B514F"/>
                </a:solidFill>
              </a:rPr>
              <a:t> </a:t>
            </a:r>
            <a:r>
              <a:rPr lang="ru-RU" sz="2000" b="1" dirty="0">
                <a:solidFill>
                  <a:srgbClr val="0B514F"/>
                </a:solidFill>
              </a:rPr>
              <a:t>Замена алюминиевых шин на медные:</a:t>
            </a:r>
            <a:endParaRPr lang="ru-RU" sz="2000" dirty="0">
              <a:solidFill>
                <a:srgbClr val="0B514F"/>
              </a:solidFill>
            </a:endParaRPr>
          </a:p>
          <a:p>
            <a:r>
              <a:rPr lang="ru-RU" sz="2000" dirty="0">
                <a:solidFill>
                  <a:srgbClr val="0B514F"/>
                </a:solidFill>
              </a:rPr>
              <a:t>Медные шины имеют значительно меньшее удельное сопротивление (примерно вдвое меньше). Это уменьшит потери и снизит рабочую температуру.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8321" y="144052"/>
            <a:ext cx="823031" cy="95715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42535" y="3556582"/>
            <a:ext cx="56547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B514F"/>
                </a:solidFill>
              </a:rPr>
              <a:t> </a:t>
            </a:r>
            <a:r>
              <a:rPr lang="ru-RU" sz="2000" b="1" dirty="0">
                <a:solidFill>
                  <a:srgbClr val="0B514F"/>
                </a:solidFill>
              </a:rPr>
              <a:t>Улучшение изоляции и герметичности помещения ЗРУ:</a:t>
            </a:r>
            <a:endParaRPr lang="ru-RU" sz="2000" dirty="0">
              <a:solidFill>
                <a:srgbClr val="0B514F"/>
              </a:solidFill>
            </a:endParaRPr>
          </a:p>
          <a:p>
            <a:r>
              <a:rPr lang="ru-RU" sz="2000" dirty="0">
                <a:solidFill>
                  <a:srgbClr val="0B514F"/>
                </a:solidFill>
              </a:rPr>
              <a:t>Повышенная теплоизоляция и установка эффективных вытяжных систем позволят снизить влияние высоких температур внутри ЗРУ, обеспечивая нормализацию рабочих условий.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678424" y="3544722"/>
            <a:ext cx="565476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B514F"/>
                </a:solidFill>
              </a:rPr>
              <a:t> </a:t>
            </a:r>
            <a:r>
              <a:rPr lang="ru-RU" sz="2000" b="1" dirty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Установка параллельных шин к </a:t>
            </a:r>
            <a:r>
              <a:rPr lang="ru-RU" sz="2000" b="1" dirty="0" smtClean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существующим</a:t>
            </a:r>
            <a:r>
              <a:rPr lang="en-US" sz="2000" b="1" dirty="0" smtClean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:</a:t>
            </a:r>
            <a:endParaRPr lang="ru-RU" sz="2000" b="1" dirty="0" smtClean="0">
              <a:solidFill>
                <a:srgbClr val="0B514F"/>
              </a:solidFill>
              <a:ea typeface="Roboto"/>
              <a:cs typeface="Times New Roman" panose="02020603050405020304" charset="0"/>
            </a:endParaRPr>
          </a:p>
          <a:p>
            <a:r>
              <a:rPr lang="ru-RU" sz="2000" dirty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Дополнительные шины </a:t>
            </a:r>
            <a:r>
              <a:rPr lang="ru-RU" sz="2000" dirty="0" smtClean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позволят </a:t>
            </a:r>
            <a:r>
              <a:rPr lang="ru-RU" sz="2000" dirty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равномерно разделить нагрузку между несколькими параллельными цепями, уменьшая плотность тока и соответственно снижая тепловые потери</a:t>
            </a:r>
            <a:r>
              <a:rPr lang="ru-RU" sz="2000" dirty="0" smtClean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.</a:t>
            </a:r>
          </a:p>
          <a:p>
            <a:r>
              <a:rPr lang="ru-RU" sz="2000" dirty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Наличие резервных путей подачи питания увеличивает надежность всей системы, позволяя минимизировать последствия выхода из строя отдельных участков </a:t>
            </a:r>
            <a:r>
              <a:rPr lang="ru-RU" sz="2000" dirty="0" err="1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шинопровода</a:t>
            </a:r>
            <a:r>
              <a:rPr lang="ru-RU" sz="2000" dirty="0">
                <a:solidFill>
                  <a:srgbClr val="0B514F"/>
                </a:solidFill>
                <a:ea typeface="Roboto"/>
                <a:cs typeface="Times New Roman" panose="02020603050405020304" charset="0"/>
              </a:rPr>
              <a:t>.</a:t>
            </a:r>
          </a:p>
          <a:p>
            <a:endParaRPr lang="en-US" sz="2000" dirty="0" smtClean="0">
              <a:solidFill>
                <a:srgbClr val="0B514F"/>
              </a:solidFill>
              <a:ea typeface="Roboto"/>
              <a:cs typeface="Times New Roman" panose="02020603050405020304" charset="0"/>
            </a:endParaRPr>
          </a:p>
          <a:p>
            <a:endParaRPr lang="ru-RU" sz="2000" b="1" dirty="0">
              <a:solidFill>
                <a:srgbClr val="0B514F"/>
              </a:solidFill>
              <a:ea typeface="Roboto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98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71191606-9AC6-4D98-8285-898B00A18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3020" y="-4590552"/>
            <a:ext cx="9885589" cy="157702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6759" y="257968"/>
            <a:ext cx="9198863" cy="7199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>
                <a:solidFill>
                  <a:srgbClr val="0B514F"/>
                </a:solidFill>
              </a:rPr>
              <a:t>Проведение технико-экономического сравнения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1BE5E0B-3BE2-4081-88DB-7A11AE7DF80E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33A7EC3-33C4-4636-9ADB-A2B9A452B72D}"/>
              </a:ext>
            </a:extLst>
          </p:cNvPr>
          <p:cNvSpPr txBox="1"/>
          <p:nvPr/>
        </p:nvSpPr>
        <p:spPr>
          <a:xfrm>
            <a:off x="11018321" y="248426"/>
            <a:ext cx="9346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1000" b="0" i="0" dirty="0">
                <a:solidFill>
                  <a:srgbClr val="0B514F"/>
                </a:solidFill>
                <a:effectLst/>
                <a:latin typeface="Geologica SemiBold" pitchFamily="2" charset="0"/>
              </a:rPr>
              <a:t>Логотип </a:t>
            </a:r>
            <a:endParaRPr lang="en-US" sz="1000" b="0" i="0" dirty="0">
              <a:solidFill>
                <a:srgbClr val="0B514F"/>
              </a:solidFill>
              <a:effectLst/>
              <a:latin typeface="Geologica SemiBold" pitchFamily="2" charset="0"/>
            </a:endParaRPr>
          </a:p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1000" b="0" i="0" dirty="0" smtClean="0">
                <a:solidFill>
                  <a:srgbClr val="0B514F"/>
                </a:solidFill>
                <a:effectLst/>
                <a:latin typeface="Geologica SemiBold" pitchFamily="2" charset="0"/>
              </a:rPr>
              <a:t>Уч. заведения</a:t>
            </a:r>
            <a:endParaRPr lang="ru-RU" sz="1000" dirty="0">
              <a:solidFill>
                <a:srgbClr val="0B514F"/>
              </a:solidFill>
              <a:latin typeface="Geologica SemiBold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603B088D-F316-45DC-9FB4-118B57A6BF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4A1A3744-6874-4EF6-AF84-537840F9EC9C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49184" y="1277489"/>
            <a:ext cx="667916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B514F"/>
                </a:solidFill>
              </a:rPr>
              <a:t>Каждый </a:t>
            </a:r>
            <a:r>
              <a:rPr lang="ru-RU" dirty="0">
                <a:solidFill>
                  <a:srgbClr val="0B514F"/>
                </a:solidFill>
              </a:rPr>
              <a:t>вариант имеет свои плюсы и минусы: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B514F"/>
                </a:solidFill>
              </a:rPr>
              <a:t>Установка </a:t>
            </a:r>
            <a:r>
              <a:rPr lang="ru-RU" b="1" dirty="0">
                <a:solidFill>
                  <a:srgbClr val="0B514F"/>
                </a:solidFill>
              </a:rPr>
              <a:t>дополнительного теплоотводящего покрытия:</a:t>
            </a:r>
            <a:r>
              <a:rPr lang="ru-RU" dirty="0">
                <a:solidFill>
                  <a:srgbClr val="0B514F"/>
                </a:solidFill>
              </a:rPr>
              <a:t> умеренные затраты, уменьшение потерь и улучшение теплопередачи, но потребуется регулярное обслуживание.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B514F"/>
                </a:solidFill>
              </a:rPr>
              <a:t>Замена алюминиевых шин на медные:</a:t>
            </a:r>
            <a:r>
              <a:rPr lang="ru-RU" dirty="0" smtClean="0">
                <a:solidFill>
                  <a:srgbClr val="0B514F"/>
                </a:solidFill>
              </a:rPr>
              <a:t> высокая первоначальная стоимость, значительные снижение потерь и увеличение срока службы.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B514F"/>
                </a:solidFill>
              </a:rPr>
              <a:t>Улучшение </a:t>
            </a:r>
            <a:r>
              <a:rPr lang="ru-RU" b="1" dirty="0">
                <a:solidFill>
                  <a:srgbClr val="0B514F"/>
                </a:solidFill>
              </a:rPr>
              <a:t>изоляции и вентиляции:</a:t>
            </a:r>
            <a:r>
              <a:rPr lang="ru-RU" dirty="0">
                <a:solidFill>
                  <a:srgbClr val="0B514F"/>
                </a:solidFill>
              </a:rPr>
              <a:t> небольшие первоначальные вложения, незначительное снижение потерь, повышение комфортности условий труда персонала</a:t>
            </a:r>
            <a:r>
              <a:rPr lang="ru-RU" dirty="0" smtClean="0">
                <a:solidFill>
                  <a:srgbClr val="0B514F"/>
                </a:solidFill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B514F"/>
                </a:solidFill>
              </a:rPr>
              <a:t>Установка дополнительных шин: </a:t>
            </a:r>
            <a:r>
              <a:rPr lang="ru-RU" dirty="0" smtClean="0">
                <a:solidFill>
                  <a:srgbClr val="0B514F"/>
                </a:solidFill>
              </a:rPr>
              <a:t>распределение нагрузки, не требуется демонтаж оборудования, но потребуется проверка качества соединений, может потребоваться дополнительное пространство внутри ЗРУ, </a:t>
            </a:r>
            <a:r>
              <a:rPr lang="ru-RU" dirty="0">
                <a:solidFill>
                  <a:srgbClr val="0B514F"/>
                </a:solidFill>
              </a:rPr>
              <a:t>может потребоваться </a:t>
            </a:r>
            <a:r>
              <a:rPr lang="ru-RU" dirty="0" smtClean="0">
                <a:solidFill>
                  <a:srgbClr val="0B514F"/>
                </a:solidFill>
              </a:rPr>
              <a:t>проверка </a:t>
            </a:r>
            <a:r>
              <a:rPr lang="ru-RU" dirty="0">
                <a:solidFill>
                  <a:srgbClr val="0B514F"/>
                </a:solidFill>
              </a:rPr>
              <a:t>прочности фундаментов и стоек под новые нагрузки.</a:t>
            </a:r>
            <a:endParaRPr lang="ru-RU" dirty="0" smtClean="0">
              <a:solidFill>
                <a:srgbClr val="0B514F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0B514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9128" y="119270"/>
            <a:ext cx="823031" cy="9571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55893" y="1462525"/>
            <a:ext cx="402323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B514F"/>
                </a:solidFill>
              </a:rPr>
              <a:t>Проанализировав все варианты, мы выявили, что выгодный </a:t>
            </a:r>
            <a:r>
              <a:rPr lang="ru-RU" dirty="0">
                <a:solidFill>
                  <a:srgbClr val="0B514F"/>
                </a:solidFill>
              </a:rPr>
              <a:t>и экономичный подход выглядит следующим образом:</a:t>
            </a:r>
          </a:p>
          <a:p>
            <a:endParaRPr lang="ru-RU" dirty="0">
              <a:solidFill>
                <a:srgbClr val="0B514F"/>
              </a:solidFill>
            </a:endParaRPr>
          </a:p>
          <a:p>
            <a:r>
              <a:rPr lang="ru-RU" dirty="0">
                <a:solidFill>
                  <a:srgbClr val="0B514F"/>
                </a:solidFill>
              </a:rPr>
              <a:t>Параллельная установка дополнительных шин представляется оптимальным компромиссом. </a:t>
            </a:r>
          </a:p>
          <a:p>
            <a:r>
              <a:rPr lang="ru-RU" dirty="0">
                <a:solidFill>
                  <a:srgbClr val="0B514F"/>
                </a:solidFill>
              </a:rPr>
              <a:t>Она позволит быстро решить проблему роста температуры и обеспечить значительный экономический эффект за счёт меньших потерь электроэнергии без существенных инвестиций в полную замену всего оборудования.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18581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B514F"/>
                </a:solidFill>
                <a:latin typeface="Calibri" panose="020F0502020204030204"/>
                <a:ea typeface="+mn-ea"/>
                <a:cs typeface="+mn-cs"/>
              </a:rPr>
              <a:t>Подбор оптимальных габаритов шин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B514F"/>
                </a:solidFill>
              </a:rPr>
              <a:t>Подбор оптимальных габаритов выполнили путем подбора толщины, ширины и числа параллельных шин таким образом, чтобы удовлетворялись требования к напряжению и перегреву.</a:t>
            </a:r>
          </a:p>
          <a:p>
            <a:r>
              <a:rPr lang="ru-RU" sz="1800" dirty="0" smtClean="0">
                <a:solidFill>
                  <a:srgbClr val="0B514F"/>
                </a:solidFill>
              </a:rPr>
              <a:t>Проработали </a:t>
            </a:r>
            <a:r>
              <a:rPr lang="ru-RU" sz="1800" dirty="0">
                <a:solidFill>
                  <a:srgbClr val="0B514F"/>
                </a:solidFill>
              </a:rPr>
              <a:t>подробнее расчет геометрии шинопровода, исходя из поставленной цели снижения тепловых потерь и поддержания безопасной рабочей </a:t>
            </a:r>
            <a:r>
              <a:rPr lang="ru-RU" sz="1800" dirty="0" smtClean="0">
                <a:solidFill>
                  <a:srgbClr val="0B514F"/>
                </a:solidFill>
              </a:rPr>
              <a:t>температуры. </a:t>
            </a:r>
          </a:p>
          <a:p>
            <a:r>
              <a:rPr lang="ru-RU" sz="1800" dirty="0" smtClean="0">
                <a:solidFill>
                  <a:srgbClr val="0B514F"/>
                </a:solidFill>
              </a:rPr>
              <a:t>Рекомендуемые </a:t>
            </a:r>
            <a:r>
              <a:rPr lang="ru-RU" sz="1800" dirty="0">
                <a:solidFill>
                  <a:srgbClr val="0B514F"/>
                </a:solidFill>
              </a:rPr>
              <a:t>геометрические размеры алюминиевых шин составляют около 3 </a:t>
            </a:r>
            <a:r>
              <a:rPr lang="ru-RU" sz="1800" dirty="0" smtClean="0">
                <a:solidFill>
                  <a:srgbClr val="0B514F"/>
                </a:solidFill>
              </a:rPr>
              <a:t>мм × 167</a:t>
            </a:r>
            <a:r>
              <a:rPr lang="ru-RU" sz="1800" dirty="0">
                <a:solidFill>
                  <a:srgbClr val="0B514F"/>
                </a:solidFill>
              </a:rPr>
              <a:t> мм. </a:t>
            </a:r>
            <a:r>
              <a:rPr lang="ru-RU" sz="1800" dirty="0">
                <a:solidFill>
                  <a:srgbClr val="0B514F"/>
                </a:solidFill>
              </a:rPr>
              <a:t>Параллельная установка такого же ряда шин обеспечит снижение температуры нагрева и уменьшение потерь энергии, что соответствует требованиям </a:t>
            </a:r>
            <a:r>
              <a:rPr lang="ru-RU" sz="1800" dirty="0" err="1">
                <a:solidFill>
                  <a:srgbClr val="0B514F"/>
                </a:solidFill>
              </a:rPr>
              <a:t>энергоэффективности</a:t>
            </a:r>
            <a:r>
              <a:rPr lang="ru-RU" sz="1800" dirty="0">
                <a:solidFill>
                  <a:srgbClr val="0B514F"/>
                </a:solidFill>
              </a:rPr>
              <a:t> и нормам </a:t>
            </a:r>
            <a:r>
              <a:rPr lang="ru-RU" sz="1800" dirty="0" smtClean="0">
                <a:solidFill>
                  <a:srgbClr val="0B514F"/>
                </a:solidFill>
              </a:rPr>
              <a:t>ПУЭ.</a:t>
            </a:r>
          </a:p>
          <a:p>
            <a:r>
              <a:rPr lang="ru-RU" sz="1800" dirty="0" smtClean="0">
                <a:solidFill>
                  <a:srgbClr val="0B514F"/>
                </a:solidFill>
              </a:rPr>
              <a:t>Произвели расчет долговременного допустимого тока </a:t>
            </a:r>
            <a:r>
              <a:rPr lang="ru-RU" sz="1800" dirty="0">
                <a:solidFill>
                  <a:srgbClr val="0B514F"/>
                </a:solidFill>
              </a:rPr>
              <a:t>для предложенных размеров алюминиевой шины составляет приблизительно 476 А. Это ниже номинальной нагрузки 1000 </a:t>
            </a:r>
            <a:r>
              <a:rPr lang="ru-RU" sz="1800" dirty="0" smtClean="0">
                <a:solidFill>
                  <a:srgbClr val="0B514F"/>
                </a:solidFill>
              </a:rPr>
              <a:t>А.</a:t>
            </a:r>
            <a:endParaRPr lang="ru-RU" sz="1800" dirty="0">
              <a:solidFill>
                <a:srgbClr val="0B514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167" y="230188"/>
            <a:ext cx="823031" cy="9571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1010" y="308495"/>
            <a:ext cx="877900" cy="6950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1468" y="365125"/>
            <a:ext cx="12193" cy="5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900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5704647-D741-402B-A4AC-76CD84C88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41337" y="-4722874"/>
            <a:ext cx="9885589" cy="15770216"/>
          </a:xfrm>
          <a:prstGeom prst="rect">
            <a:avLst/>
          </a:prstGeom>
        </p:spPr>
      </p:pic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021D4D87-E243-4AF7-9F18-5BE42E428C88}"/>
              </a:ext>
            </a:extLst>
          </p:cNvPr>
          <p:cNvSpPr txBox="1"/>
          <p:nvPr/>
        </p:nvSpPr>
        <p:spPr>
          <a:xfrm>
            <a:off x="519004" y="412825"/>
            <a:ext cx="8840896" cy="637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>
                <a:solidFill>
                  <a:srgbClr val="0B514F"/>
                </a:solidFill>
                <a:latin typeface="Geologica Medium" pitchFamily="2" charset="0"/>
              </a:rPr>
              <a:t>Финансовые показатели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B1FE16C-0A0B-4EBB-93B5-B1FFE57123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CCE5FD7-0064-433A-8EF7-963E1756D3B7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C8520A6E-E1A6-4B98-9FA8-893E40F41F23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33A7EC3-33C4-4636-9ADB-A2B9A452B72D}"/>
              </a:ext>
            </a:extLst>
          </p:cNvPr>
          <p:cNvSpPr txBox="1"/>
          <p:nvPr/>
        </p:nvSpPr>
        <p:spPr>
          <a:xfrm>
            <a:off x="11018321" y="248426"/>
            <a:ext cx="9346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1000" b="0" i="0" dirty="0">
                <a:solidFill>
                  <a:srgbClr val="0B514F"/>
                </a:solidFill>
                <a:effectLst/>
                <a:latin typeface="Geologica SemiBold" pitchFamily="2" charset="0"/>
              </a:rPr>
              <a:t>Логотип </a:t>
            </a:r>
            <a:endParaRPr lang="en-US" sz="1000" b="0" i="0" dirty="0">
              <a:solidFill>
                <a:srgbClr val="0B514F"/>
              </a:solidFill>
              <a:effectLst/>
              <a:latin typeface="Geologica SemiBold" pitchFamily="2" charset="0"/>
            </a:endParaRPr>
          </a:p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1000" b="0" i="0" dirty="0" smtClean="0">
                <a:solidFill>
                  <a:srgbClr val="0B514F"/>
                </a:solidFill>
                <a:effectLst/>
                <a:latin typeface="Geologica SemiBold" pitchFamily="2" charset="0"/>
              </a:rPr>
              <a:t>Уч. заведения</a:t>
            </a:r>
            <a:endParaRPr lang="ru-RU" sz="1000" dirty="0">
              <a:solidFill>
                <a:srgbClr val="0B514F"/>
              </a:solidFill>
              <a:latin typeface="Geologica SemiBold" pitchFamily="2" charset="0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="" xmlns:a16="http://schemas.microsoft.com/office/drawing/2014/main" id="{91F5BC94-CA72-40F4-820F-E70FDBAB127E}"/>
              </a:ext>
            </a:extLst>
          </p:cNvPr>
          <p:cNvSpPr txBox="1"/>
          <p:nvPr/>
        </p:nvSpPr>
        <p:spPr>
          <a:xfrm>
            <a:off x="862584" y="4959393"/>
            <a:ext cx="10439429" cy="332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pPr algn="ctr"/>
            <a:endParaRPr lang="ru-RU" sz="2400" dirty="0">
              <a:solidFill>
                <a:srgbClr val="0B514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7964" y="1003842"/>
            <a:ext cx="1067116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B514F"/>
                </a:solidFill>
              </a:rPr>
              <a:t>Примерный расчет экономических затрат: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rgbClr val="0B514F"/>
                </a:solidFill>
              </a:rPr>
              <a:t>Стоимость </a:t>
            </a:r>
            <a:r>
              <a:rPr lang="ru-RU" sz="2000" dirty="0">
                <a:solidFill>
                  <a:srgbClr val="0B514F"/>
                </a:solidFill>
              </a:rPr>
              <a:t>приобретаемого материала</a:t>
            </a:r>
            <a:r>
              <a:rPr lang="ru-RU" sz="2000" dirty="0" smtClean="0">
                <a:solidFill>
                  <a:srgbClr val="0B514F"/>
                </a:solidFill>
              </a:rPr>
              <a:t>: 6 </a:t>
            </a:r>
            <a:r>
              <a:rPr lang="ru-RU" sz="2000" dirty="0">
                <a:solidFill>
                  <a:srgbClr val="0B514F"/>
                </a:solidFill>
              </a:rPr>
              <a:t>шин×10 м×500 руб./м=30 000 руб. </a:t>
            </a:r>
            <a:endParaRPr lang="ru-RU" sz="2000" dirty="0" smtClean="0">
              <a:solidFill>
                <a:srgbClr val="0B514F"/>
              </a:solidFill>
            </a:endParaRPr>
          </a:p>
          <a:p>
            <a:pPr marL="342900" indent="-342900">
              <a:buAutoNum type="arabicPeriod" startAt="2"/>
            </a:pPr>
            <a:r>
              <a:rPr lang="ru-RU" sz="2000" dirty="0" smtClean="0">
                <a:solidFill>
                  <a:srgbClr val="0B514F"/>
                </a:solidFill>
              </a:rPr>
              <a:t>Трудозатраты </a:t>
            </a:r>
            <a:r>
              <a:rPr lang="ru-RU" sz="2000" dirty="0">
                <a:solidFill>
                  <a:srgbClr val="0B514F"/>
                </a:solidFill>
              </a:rPr>
              <a:t>на монтаж и подключение</a:t>
            </a:r>
            <a:r>
              <a:rPr lang="ru-RU" sz="2000" dirty="0" smtClean="0">
                <a:solidFill>
                  <a:srgbClr val="0B514F"/>
                </a:solidFill>
              </a:rPr>
              <a:t>: 3 </a:t>
            </a:r>
            <a:r>
              <a:rPr lang="ru-RU" sz="2000" dirty="0">
                <a:solidFill>
                  <a:srgbClr val="0B514F"/>
                </a:solidFill>
              </a:rPr>
              <a:t>дня×3 чел.×1500 руб./чел.-день=13 500 руб</a:t>
            </a:r>
            <a:r>
              <a:rPr lang="ru-RU" sz="2000" dirty="0" smtClean="0">
                <a:solidFill>
                  <a:srgbClr val="0B514F"/>
                </a:solidFill>
              </a:rPr>
              <a:t>.</a:t>
            </a:r>
          </a:p>
          <a:p>
            <a:pPr marL="342900" indent="-342900">
              <a:buAutoNum type="arabicPeriod" startAt="2"/>
            </a:pPr>
            <a:r>
              <a:rPr lang="ru-RU" sz="2000" dirty="0">
                <a:solidFill>
                  <a:srgbClr val="0B514F"/>
                </a:solidFill>
              </a:rPr>
              <a:t>Проведение испытаний и приёмо-сдаточные мероприятия:4 секции×5 000 руб./комплект=20 000 руб.4 секции×5000 руб./комплект=20000 руб.</a:t>
            </a:r>
          </a:p>
          <a:p>
            <a:r>
              <a:rPr lang="ru-RU" sz="2000" dirty="0">
                <a:solidFill>
                  <a:srgbClr val="0B514F"/>
                </a:solidFill>
              </a:rPr>
              <a:t>Итого предварительная смета проекта:</a:t>
            </a:r>
          </a:p>
          <a:p>
            <a:r>
              <a:rPr lang="ru-RU" sz="2000" dirty="0">
                <a:solidFill>
                  <a:srgbClr val="0B514F"/>
                </a:solidFill>
              </a:rPr>
              <a:t>Материалы: 30 тыс. руб. Монтажные работы: 13,5 тыс. руб. Испытания и сдача: 20 тыс. руб. Итого: 63,5 тыс. рублей.</a:t>
            </a:r>
          </a:p>
          <a:p>
            <a:r>
              <a:rPr lang="ru-RU" sz="2000" dirty="0">
                <a:solidFill>
                  <a:srgbClr val="0B514F"/>
                </a:solidFill>
              </a:rPr>
              <a:t>Ожидаемый экономический эффект:</a:t>
            </a:r>
          </a:p>
          <a:p>
            <a:r>
              <a:rPr lang="ru-RU" sz="2000" dirty="0" smtClean="0">
                <a:solidFill>
                  <a:srgbClr val="0B514F"/>
                </a:solidFill>
              </a:rPr>
              <a:t>Сокращение </a:t>
            </a:r>
            <a:r>
              <a:rPr lang="ru-RU" sz="2000" dirty="0">
                <a:solidFill>
                  <a:srgbClr val="0B514F"/>
                </a:solidFill>
              </a:rPr>
              <a:t>потерь электроэнергии приведет к экономии примерно 766 Вт/ч на каждую фазу.</a:t>
            </a:r>
          </a:p>
          <a:p>
            <a:r>
              <a:rPr lang="ru-RU" sz="2000" dirty="0" smtClean="0">
                <a:solidFill>
                  <a:srgbClr val="0B514F"/>
                </a:solidFill>
              </a:rPr>
              <a:t>Экономия </a:t>
            </a:r>
            <a:r>
              <a:rPr lang="ru-RU" sz="2000" dirty="0">
                <a:solidFill>
                  <a:srgbClr val="0B514F"/>
                </a:solidFill>
              </a:rPr>
              <a:t>за сутки составит </a:t>
            </a:r>
            <a:r>
              <a:rPr lang="ru-RU" sz="2000" dirty="0" smtClean="0">
                <a:solidFill>
                  <a:srgbClr val="0B514F"/>
                </a:solidFill>
              </a:rPr>
              <a:t>примерно:</a:t>
            </a:r>
          </a:p>
          <a:p>
            <a:r>
              <a:rPr lang="ru-RU" sz="2000" dirty="0" smtClean="0">
                <a:solidFill>
                  <a:srgbClr val="0B514F"/>
                </a:solidFill>
              </a:rPr>
              <a:t>766</a:t>
            </a:r>
            <a:r>
              <a:rPr lang="ru-RU" sz="2000" dirty="0">
                <a:solidFill>
                  <a:srgbClr val="0B514F"/>
                </a:solidFill>
              </a:rPr>
              <a:t> </a:t>
            </a:r>
            <a:r>
              <a:rPr lang="ru-RU" sz="2000" dirty="0" smtClean="0">
                <a:solidFill>
                  <a:srgbClr val="0B514F"/>
                </a:solidFill>
              </a:rPr>
              <a:t>Вт/час×24час/день=18</a:t>
            </a:r>
            <a:r>
              <a:rPr lang="ru-RU" sz="2000" dirty="0">
                <a:solidFill>
                  <a:srgbClr val="0B514F"/>
                </a:solidFill>
              </a:rPr>
              <a:t> </a:t>
            </a:r>
            <a:r>
              <a:rPr lang="ru-RU" sz="2000" dirty="0" smtClean="0">
                <a:solidFill>
                  <a:srgbClr val="0B514F"/>
                </a:solidFill>
              </a:rPr>
              <a:t>384Вт*ч/день≈18,4 кВт/день</a:t>
            </a:r>
            <a:endParaRPr lang="ru-RU" sz="2000" dirty="0">
              <a:solidFill>
                <a:srgbClr val="0B514F"/>
              </a:solidFill>
            </a:endParaRPr>
          </a:p>
          <a:p>
            <a:r>
              <a:rPr lang="ru-RU" sz="2000" dirty="0">
                <a:solidFill>
                  <a:srgbClr val="0B514F"/>
                </a:solidFill>
              </a:rPr>
              <a:t>По тарифу промышленного потребителя, скажем, 5 руб</a:t>
            </a:r>
            <a:r>
              <a:rPr lang="ru-RU" sz="2000" dirty="0" smtClean="0">
                <a:solidFill>
                  <a:srgbClr val="0B514F"/>
                </a:solidFill>
              </a:rPr>
              <a:t>./</a:t>
            </a:r>
            <a:r>
              <a:rPr lang="ru-RU" sz="2000" dirty="0" err="1" smtClean="0">
                <a:solidFill>
                  <a:srgbClr val="0B514F"/>
                </a:solidFill>
              </a:rPr>
              <a:t>кВтч</a:t>
            </a:r>
            <a:r>
              <a:rPr lang="ru-RU" sz="2000" dirty="0" smtClean="0">
                <a:solidFill>
                  <a:srgbClr val="0B514F"/>
                </a:solidFill>
              </a:rPr>
              <a:t> </a:t>
            </a:r>
            <a:r>
              <a:rPr lang="ru-RU" sz="2000" dirty="0">
                <a:solidFill>
                  <a:srgbClr val="0B514F"/>
                </a:solidFill>
              </a:rPr>
              <a:t>экономия составит:</a:t>
            </a:r>
          </a:p>
          <a:p>
            <a:r>
              <a:rPr lang="ru-RU" sz="2000" dirty="0">
                <a:solidFill>
                  <a:srgbClr val="0B514F"/>
                </a:solidFill>
              </a:rPr>
              <a:t>18,4 </a:t>
            </a:r>
            <a:r>
              <a:rPr lang="ru-RU" sz="2000" dirty="0" err="1" smtClean="0">
                <a:solidFill>
                  <a:srgbClr val="0B514F"/>
                </a:solidFill>
              </a:rPr>
              <a:t>кВтч</a:t>
            </a:r>
            <a:r>
              <a:rPr lang="ru-RU" sz="2000" dirty="0" smtClean="0">
                <a:solidFill>
                  <a:srgbClr val="0B514F"/>
                </a:solidFill>
              </a:rPr>
              <a:t>/день×5</a:t>
            </a:r>
            <a:r>
              <a:rPr lang="ru-RU" sz="2000" dirty="0">
                <a:solidFill>
                  <a:srgbClr val="0B514F"/>
                </a:solidFill>
              </a:rPr>
              <a:t> руб</a:t>
            </a:r>
            <a:r>
              <a:rPr lang="ru-RU" sz="2000" dirty="0" smtClean="0">
                <a:solidFill>
                  <a:srgbClr val="0B514F"/>
                </a:solidFill>
              </a:rPr>
              <a:t>./кВт=92</a:t>
            </a:r>
            <a:r>
              <a:rPr lang="ru-RU" sz="2000" dirty="0">
                <a:solidFill>
                  <a:srgbClr val="0B514F"/>
                </a:solidFill>
              </a:rPr>
              <a:t> руб./сутки</a:t>
            </a:r>
          </a:p>
          <a:p>
            <a:r>
              <a:rPr lang="ru-RU" sz="2000" dirty="0">
                <a:solidFill>
                  <a:srgbClr val="0B514F"/>
                </a:solidFill>
              </a:rPr>
              <a:t>За год (без учета простоев):</a:t>
            </a:r>
          </a:p>
          <a:p>
            <a:r>
              <a:rPr lang="ru-RU" sz="2000" dirty="0">
                <a:solidFill>
                  <a:srgbClr val="0B514F"/>
                </a:solidFill>
              </a:rPr>
              <a:t>92 руб./день×365 дней=33 580 руб./год</a:t>
            </a:r>
          </a:p>
          <a:p>
            <a:r>
              <a:rPr lang="ru-RU" sz="2000" dirty="0">
                <a:solidFill>
                  <a:srgbClr val="0B514F"/>
                </a:solidFill>
              </a:rPr>
              <a:t>Срок окупаемости:</a:t>
            </a:r>
          </a:p>
          <a:p>
            <a:r>
              <a:rPr lang="ru-RU" sz="2000" dirty="0">
                <a:solidFill>
                  <a:srgbClr val="0B514F"/>
                </a:solidFill>
              </a:rPr>
              <a:t>63 500  руб</a:t>
            </a:r>
            <a:r>
              <a:rPr lang="ru-RU" sz="2000" dirty="0" smtClean="0">
                <a:solidFill>
                  <a:srgbClr val="0B514F"/>
                </a:solidFill>
              </a:rPr>
              <a:t>. : 33</a:t>
            </a:r>
            <a:r>
              <a:rPr lang="ru-RU" sz="2000" dirty="0">
                <a:solidFill>
                  <a:srgbClr val="0B514F"/>
                </a:solidFill>
              </a:rPr>
              <a:t> 580  руб./год≈1,9  года</a:t>
            </a:r>
          </a:p>
          <a:p>
            <a:pPr marL="342900" indent="-342900">
              <a:buAutoNum type="arabicPeriod" startAt="2"/>
            </a:pPr>
            <a:endParaRPr lang="ru-RU" dirty="0">
              <a:solidFill>
                <a:srgbClr val="0B514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8321" y="110443"/>
            <a:ext cx="823031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1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5704647-D741-402B-A4AC-76CD84C88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41337" y="-4722874"/>
            <a:ext cx="9885589" cy="15770216"/>
          </a:xfrm>
          <a:prstGeom prst="rect">
            <a:avLst/>
          </a:prstGeom>
        </p:spPr>
      </p:pic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021D4D87-E243-4AF7-9F18-5BE42E428C88}"/>
              </a:ext>
            </a:extLst>
          </p:cNvPr>
          <p:cNvSpPr txBox="1"/>
          <p:nvPr/>
        </p:nvSpPr>
        <p:spPr>
          <a:xfrm>
            <a:off x="519004" y="412825"/>
            <a:ext cx="8840896" cy="1301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pPr algn="ctr"/>
            <a:r>
              <a:rPr lang="ru-RU" sz="4800" dirty="0" smtClean="0">
                <a:solidFill>
                  <a:srgbClr val="0B514F"/>
                </a:solidFill>
              </a:rPr>
              <a:t>Вывод</a:t>
            </a:r>
            <a:endParaRPr lang="ru-RU" sz="4800" dirty="0">
              <a:solidFill>
                <a:srgbClr val="0B514F"/>
              </a:solidFill>
            </a:endParaRPr>
          </a:p>
          <a:p>
            <a:endParaRPr lang="ru-RU" dirty="0">
              <a:solidFill>
                <a:srgbClr val="0B514F"/>
              </a:solidFill>
              <a:latin typeface="Geologica Medium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B1FE16C-0A0B-4EBB-93B5-B1FFE57123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CCE5FD7-0064-433A-8EF7-963E1756D3B7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C8520A6E-E1A6-4B98-9FA8-893E40F41F23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33A7EC3-33C4-4636-9ADB-A2B9A452B72D}"/>
              </a:ext>
            </a:extLst>
          </p:cNvPr>
          <p:cNvSpPr txBox="1"/>
          <p:nvPr/>
        </p:nvSpPr>
        <p:spPr>
          <a:xfrm>
            <a:off x="11018321" y="248426"/>
            <a:ext cx="9346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1000" b="0" i="0" dirty="0">
                <a:solidFill>
                  <a:srgbClr val="0B514F"/>
                </a:solidFill>
                <a:effectLst/>
                <a:latin typeface="Geologica SemiBold" pitchFamily="2" charset="0"/>
              </a:rPr>
              <a:t>Логотип </a:t>
            </a:r>
            <a:endParaRPr lang="en-US" sz="1000" b="0" i="0" dirty="0">
              <a:solidFill>
                <a:srgbClr val="0B514F"/>
              </a:solidFill>
              <a:effectLst/>
              <a:latin typeface="Geologica SemiBold" pitchFamily="2" charset="0"/>
            </a:endParaRPr>
          </a:p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1000" b="0" i="0" dirty="0" smtClean="0">
                <a:solidFill>
                  <a:srgbClr val="0B514F"/>
                </a:solidFill>
                <a:effectLst/>
                <a:latin typeface="Geologica SemiBold" pitchFamily="2" charset="0"/>
              </a:rPr>
              <a:t>Уч. заведения</a:t>
            </a:r>
            <a:endParaRPr lang="ru-RU" sz="1000" dirty="0">
              <a:solidFill>
                <a:srgbClr val="0B514F"/>
              </a:solidFill>
              <a:latin typeface="Geologica SemiBold" pitchFamily="2" charset="0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="" xmlns:a16="http://schemas.microsoft.com/office/drawing/2014/main" id="{91F5BC94-CA72-40F4-820F-E70FDBAB127E}"/>
              </a:ext>
            </a:extLst>
          </p:cNvPr>
          <p:cNvSpPr txBox="1"/>
          <p:nvPr/>
        </p:nvSpPr>
        <p:spPr>
          <a:xfrm>
            <a:off x="862584" y="4959393"/>
            <a:ext cx="10439429" cy="332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pPr algn="ctr"/>
            <a:endParaRPr lang="ru-RU" sz="2400" dirty="0">
              <a:solidFill>
                <a:srgbClr val="0B514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528" y="1142552"/>
            <a:ext cx="67201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B514F"/>
                </a:solidFill>
              </a:rPr>
              <a:t>Экономически целесообразно рассматривать предложение по монтажу дополнительных шин параллельно существующим</a:t>
            </a:r>
            <a:r>
              <a:rPr lang="ru-RU" sz="2000" dirty="0" smtClean="0">
                <a:solidFill>
                  <a:srgbClr val="0B514F"/>
                </a:solidFill>
              </a:rPr>
              <a:t>.</a:t>
            </a:r>
          </a:p>
          <a:p>
            <a:pPr algn="ctr"/>
            <a:r>
              <a:rPr lang="ru-RU" sz="2000" dirty="0" smtClean="0">
                <a:solidFill>
                  <a:srgbClr val="0B514F"/>
                </a:solidFill>
              </a:rPr>
              <a:t> </a:t>
            </a:r>
            <a:r>
              <a:rPr lang="ru-RU" sz="2000" dirty="0">
                <a:solidFill>
                  <a:srgbClr val="0B514F"/>
                </a:solidFill>
              </a:rPr>
              <a:t>Срок окупаемости менее двух лет делает такое решение привлекательным для предприятий с ограниченными финансовыми ресурсами и необходимостью быстрого увеличения пропускной способности энергосистемы</a:t>
            </a:r>
            <a:r>
              <a:rPr lang="ru-RU" sz="2000" dirty="0" smtClean="0">
                <a:solidFill>
                  <a:srgbClr val="0B514F"/>
                </a:solidFill>
              </a:rPr>
              <a:t>.</a:t>
            </a:r>
          </a:p>
          <a:p>
            <a:pPr algn="ctr"/>
            <a:r>
              <a:rPr lang="ru-RU" sz="2000" dirty="0">
                <a:solidFill>
                  <a:srgbClr val="0B514F"/>
                </a:solidFill>
              </a:rPr>
              <a:t>Также полезно предусмотреть дополнительное охлаждение за счёт принудительной вентиляции помещений ЗРУ</a:t>
            </a:r>
            <a:endParaRPr lang="ru-RU" sz="2000" dirty="0" smtClean="0">
              <a:solidFill>
                <a:srgbClr val="0B514F"/>
              </a:solidFill>
            </a:endParaRPr>
          </a:p>
          <a:p>
            <a:pPr algn="ctr"/>
            <a:r>
              <a:rPr lang="ru-RU" sz="2000" dirty="0" smtClean="0">
                <a:solidFill>
                  <a:srgbClr val="0B514F"/>
                </a:solidFill>
              </a:rPr>
              <a:t> </a:t>
            </a:r>
            <a:r>
              <a:rPr lang="ru-RU" sz="2000" dirty="0">
                <a:solidFill>
                  <a:srgbClr val="0B514F"/>
                </a:solidFill>
              </a:rPr>
              <a:t>Таким образом удастся минимизировать потери электроэнергии и обеспечить соблюдение нормативных требований ПУЭ.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8321" y="110443"/>
            <a:ext cx="823031" cy="9571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0714" y="1414053"/>
            <a:ext cx="4345205" cy="289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3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67889A7-0B84-49A2-A1D7-E537AD95A4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170" y="399505"/>
            <a:ext cx="1377724" cy="1102179"/>
          </a:xfrm>
          <a:prstGeom prst="rect">
            <a:avLst/>
          </a:prstGeom>
          <a:ln>
            <a:noFill/>
          </a:ln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428C5FDA-DD33-415D-B3CA-4C339B9CAED9}"/>
              </a:ext>
            </a:extLst>
          </p:cNvPr>
          <p:cNvCxnSpPr>
            <a:cxnSpLocks/>
          </p:cNvCxnSpPr>
          <p:nvPr/>
        </p:nvCxnSpPr>
        <p:spPr>
          <a:xfrm>
            <a:off x="10043695" y="605275"/>
            <a:ext cx="0" cy="7625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bject 10">
            <a:extLst>
              <a:ext uri="{FF2B5EF4-FFF2-40B4-BE49-F238E27FC236}">
                <a16:creationId xmlns="" xmlns:a16="http://schemas.microsoft.com/office/drawing/2014/main" id="{A9A0BB71-0A4F-4B2D-AD92-894391F6F087}"/>
              </a:ext>
            </a:extLst>
          </p:cNvPr>
          <p:cNvSpPr txBox="1"/>
          <p:nvPr/>
        </p:nvSpPr>
        <p:spPr>
          <a:xfrm>
            <a:off x="457780" y="605275"/>
            <a:ext cx="8222973" cy="637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Geologica Medium" pitchFamily="2" charset="0"/>
              </a:rPr>
              <a:t>Команда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7995" y="434795"/>
            <a:ext cx="938865" cy="110347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294" y="5579122"/>
            <a:ext cx="1963082" cy="9388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7630" y="4289361"/>
            <a:ext cx="1719221" cy="9693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5031" y="2380573"/>
            <a:ext cx="1766047" cy="93886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0304" y="5484159"/>
            <a:ext cx="2097206" cy="93886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13036" y="3974492"/>
            <a:ext cx="1725318" cy="102421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85767" y="5579122"/>
            <a:ext cx="1713124" cy="10242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9266" y="355003"/>
            <a:ext cx="1940965" cy="20255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94062" y="2396577"/>
            <a:ext cx="1981200" cy="19812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71447" y="1581055"/>
            <a:ext cx="1818611" cy="242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77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07F7B975-ECB0-48B9-8685-583C8A2EC6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170" y="399505"/>
            <a:ext cx="1377724" cy="1102179"/>
          </a:xfrm>
          <a:prstGeom prst="rect">
            <a:avLst/>
          </a:prstGeom>
          <a:ln>
            <a:noFill/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EF7F77E9-055C-4F90-A694-EBC031C284CC}"/>
              </a:ext>
            </a:extLst>
          </p:cNvPr>
          <p:cNvSpPr txBox="1"/>
          <p:nvPr/>
        </p:nvSpPr>
        <p:spPr>
          <a:xfrm>
            <a:off x="780484" y="1772770"/>
            <a:ext cx="10829472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3600" spc="-104" dirty="0" smtClean="0">
                <a:solidFill>
                  <a:prstClr val="white"/>
                </a:solidFill>
                <a:latin typeface="Geologica SemiBold" pitchFamily="2" charset="0"/>
                <a:sym typeface="Geologica SemiBold"/>
              </a:rPr>
              <a:t>«Расчёт </a:t>
            </a:r>
            <a:r>
              <a:rPr lang="ru-RU" sz="3600" spc="-104" dirty="0">
                <a:solidFill>
                  <a:prstClr val="white"/>
                </a:solidFill>
                <a:latin typeface="Geologica SemiBold" pitchFamily="2" charset="0"/>
                <a:sym typeface="Geologica SemiBold"/>
              </a:rPr>
              <a:t>потерь </a:t>
            </a:r>
            <a:r>
              <a:rPr lang="ru-RU" sz="3600" spc="-104" dirty="0" err="1">
                <a:solidFill>
                  <a:prstClr val="white"/>
                </a:solidFill>
                <a:latin typeface="Geologica SemiBold" pitchFamily="2" charset="0"/>
                <a:sym typeface="Geologica SemiBold"/>
              </a:rPr>
              <a:t>шинопровода</a:t>
            </a:r>
            <a:r>
              <a:rPr lang="ru-RU" sz="3600" spc="-104" dirty="0">
                <a:solidFill>
                  <a:prstClr val="white"/>
                </a:solidFill>
                <a:latin typeface="Geologica SemiBold" pitchFamily="2" charset="0"/>
                <a:sym typeface="Geologica SemiBold"/>
              </a:rPr>
              <a:t> ЗРУ-13,8кВ первая и четвёртая секции(1г,2г,7г,8г) на участке «Главные выводы генератора - проходные изоляторы в сторону трансформатора»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2A277663-C354-4CEB-9637-04408E75367F}"/>
              </a:ext>
            </a:extLst>
          </p:cNvPr>
          <p:cNvCxnSpPr>
            <a:cxnSpLocks/>
          </p:cNvCxnSpPr>
          <p:nvPr/>
        </p:nvCxnSpPr>
        <p:spPr>
          <a:xfrm>
            <a:off x="10043695" y="605275"/>
            <a:ext cx="0" cy="7625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45BBAAAE-D4E0-444C-B6C2-9844EB914BA6}"/>
              </a:ext>
            </a:extLst>
          </p:cNvPr>
          <p:cNvSpPr txBox="1"/>
          <p:nvPr/>
        </p:nvSpPr>
        <p:spPr>
          <a:xfrm>
            <a:off x="43248" y="5206079"/>
            <a:ext cx="2964997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spc="-104" dirty="0">
                <a:solidFill>
                  <a:prstClr val="white"/>
                </a:solidFill>
                <a:latin typeface="Geologica Roman Light" pitchFamily="2" charset="0"/>
                <a:sym typeface="Geologica SemiBold"/>
              </a:rPr>
              <a:t>Имена участников: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127ED22E-61AB-408E-B9C8-8186DA893486}"/>
              </a:ext>
            </a:extLst>
          </p:cNvPr>
          <p:cNvSpPr txBox="1"/>
          <p:nvPr/>
        </p:nvSpPr>
        <p:spPr>
          <a:xfrm>
            <a:off x="3313468" y="6001644"/>
            <a:ext cx="1604154" cy="690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spc="-104" dirty="0" smtClean="0">
                <a:solidFill>
                  <a:prstClr val="white"/>
                </a:solidFill>
                <a:latin typeface="Geologica Roman Light" pitchFamily="2" charset="0"/>
                <a:sym typeface="Geologica SemiBold"/>
              </a:rPr>
              <a:t>Капустин Роман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50E1F77C-7FBB-4B98-8F85-A0EECED48E99}"/>
              </a:ext>
            </a:extLst>
          </p:cNvPr>
          <p:cNvSpPr txBox="1"/>
          <p:nvPr/>
        </p:nvSpPr>
        <p:spPr>
          <a:xfrm>
            <a:off x="60611" y="5966759"/>
            <a:ext cx="1862946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spc="-104" dirty="0" err="1" smtClean="0">
                <a:solidFill>
                  <a:prstClr val="white"/>
                </a:solidFill>
                <a:latin typeface="Geologica Roman Light" pitchFamily="2" charset="0"/>
                <a:sym typeface="Geologica SemiBold"/>
              </a:rPr>
              <a:t>Неведрова</a:t>
            </a:r>
            <a:r>
              <a:rPr lang="ru-RU" sz="2400" spc="-104" dirty="0" smtClean="0">
                <a:solidFill>
                  <a:prstClr val="white"/>
                </a:solidFill>
                <a:latin typeface="Geologica Roman Light" pitchFamily="2" charset="0"/>
                <a:sym typeface="Geologica SemiBold"/>
              </a:rPr>
              <a:t> Виктория</a:t>
            </a:r>
            <a:endParaRPr lang="ru-RU" sz="2400" spc="-104" dirty="0">
              <a:solidFill>
                <a:prstClr val="white"/>
              </a:solidFill>
              <a:latin typeface="Geologica Roman Light" pitchFamily="2" charset="0"/>
              <a:sym typeface="Geologica SemiBold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922C2A79-CB0B-4D6B-8DDA-870F83ECD5AB}"/>
              </a:ext>
            </a:extLst>
          </p:cNvPr>
          <p:cNvSpPr txBox="1"/>
          <p:nvPr/>
        </p:nvSpPr>
        <p:spPr>
          <a:xfrm>
            <a:off x="4917621" y="6001644"/>
            <a:ext cx="2000763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spc="-104" dirty="0" smtClean="0">
                <a:solidFill>
                  <a:prstClr val="white"/>
                </a:solidFill>
                <a:latin typeface="Geologica Roman Light" pitchFamily="2" charset="0"/>
                <a:sym typeface="Geologica SemiBold"/>
              </a:rPr>
              <a:t>Филимонов Алексей</a:t>
            </a:r>
            <a:endParaRPr lang="ru-RU" sz="2400" spc="-104" dirty="0">
              <a:solidFill>
                <a:prstClr val="white"/>
              </a:solidFill>
              <a:latin typeface="Geologica Roman Light" pitchFamily="2" charset="0"/>
              <a:sym typeface="Geologica SemiBold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A1151DB-ED30-40C5-836A-74E2FF8BE47F}"/>
              </a:ext>
            </a:extLst>
          </p:cNvPr>
          <p:cNvSpPr txBox="1"/>
          <p:nvPr/>
        </p:nvSpPr>
        <p:spPr>
          <a:xfrm>
            <a:off x="435427" y="4559184"/>
            <a:ext cx="7673403" cy="486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3200" spc="-104" dirty="0">
                <a:solidFill>
                  <a:prstClr val="white"/>
                </a:solidFill>
                <a:latin typeface="Geologica Roman Light" pitchFamily="2" charset="0"/>
                <a:sym typeface="Geologica SemiBold"/>
              </a:rPr>
              <a:t>ООО «ЭН+ ГИДРО» (Иркутская ГЭС)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053" y="399505"/>
            <a:ext cx="1304210" cy="153953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6558" y="5853953"/>
            <a:ext cx="1721999" cy="9697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25750" y="5927777"/>
            <a:ext cx="16131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spc="-104" dirty="0" err="1">
                <a:solidFill>
                  <a:prstClr val="white"/>
                </a:solidFill>
                <a:latin typeface="Geologica Roman Light" pitchFamily="2" charset="0"/>
              </a:rPr>
              <a:t>Масленко</a:t>
            </a:r>
            <a:r>
              <a:rPr lang="ru-RU" sz="2400" spc="-104" dirty="0">
                <a:solidFill>
                  <a:prstClr val="white"/>
                </a:solidFill>
                <a:latin typeface="Geologica Roman Light" pitchFamily="2" charset="0"/>
              </a:rPr>
              <a:t> </a:t>
            </a:r>
            <a:endParaRPr lang="ru-RU" sz="2400" spc="-104" dirty="0" smtClean="0">
              <a:solidFill>
                <a:prstClr val="white"/>
              </a:solidFill>
              <a:latin typeface="Geologica Roman Light" pitchFamily="2" charset="0"/>
            </a:endParaRPr>
          </a:p>
          <a:p>
            <a:r>
              <a:rPr lang="ru-RU" sz="2400" spc="-104" dirty="0" smtClean="0">
                <a:solidFill>
                  <a:prstClr val="white"/>
                </a:solidFill>
                <a:latin typeface="Geologica Roman Light" pitchFamily="2" charset="0"/>
              </a:rPr>
              <a:t>Ксения</a:t>
            </a:r>
            <a:endParaRPr lang="ru-RU" sz="2400" spc="-104" dirty="0">
              <a:solidFill>
                <a:prstClr val="white"/>
              </a:solidFill>
              <a:latin typeface="Geologica Roman Light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45791" y="6009946"/>
            <a:ext cx="153939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spc="-104" dirty="0">
                <a:solidFill>
                  <a:prstClr val="white"/>
                </a:solidFill>
                <a:latin typeface="Geologica Roman Light" pitchFamily="2" charset="0"/>
              </a:rPr>
              <a:t>Гуртовой </a:t>
            </a:r>
            <a:endParaRPr lang="ru-RU" sz="2400" spc="-104" dirty="0" smtClean="0">
              <a:solidFill>
                <a:prstClr val="white"/>
              </a:solidFill>
              <a:latin typeface="Geologica Roman Light" pitchFamily="2" charset="0"/>
            </a:endParaRPr>
          </a:p>
          <a:p>
            <a:r>
              <a:rPr lang="ru-RU" sz="2400" spc="-104" dirty="0" smtClean="0">
                <a:solidFill>
                  <a:prstClr val="white"/>
                </a:solidFill>
                <a:latin typeface="Geologica Roman Light" pitchFamily="2" charset="0"/>
              </a:rPr>
              <a:t>Илья</a:t>
            </a:r>
            <a:endParaRPr lang="ru-RU" sz="2400" spc="-104" dirty="0">
              <a:solidFill>
                <a:prstClr val="white"/>
              </a:solidFill>
              <a:latin typeface="Geologica Roman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00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626</Words>
  <Application>Microsoft Office PowerPoint</Application>
  <PresentationFormat>Широкоэкранный</PresentationFormat>
  <Paragraphs>118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5" baseType="lpstr">
      <vt:lpstr>Suisse Intl Light</vt:lpstr>
      <vt:lpstr>Arial</vt:lpstr>
      <vt:lpstr>Geologica SemiBold</vt:lpstr>
      <vt:lpstr>Times New Roman</vt:lpstr>
      <vt:lpstr>Geologica Medium</vt:lpstr>
      <vt:lpstr>Calibri Light</vt:lpstr>
      <vt:lpstr>Roboto</vt:lpstr>
      <vt:lpstr>Arial Black</vt:lpstr>
      <vt:lpstr>Bahnschrift</vt:lpstr>
      <vt:lpstr>Geologica Light</vt:lpstr>
      <vt:lpstr>Geologica Roman Light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Разработка эскизов  </vt:lpstr>
      <vt:lpstr>Проведение технико-экономического сравнения</vt:lpstr>
      <vt:lpstr>Подбор оптимальных габаритов шин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Yan Li</dc:creator>
  <cp:lastModifiedBy>Баршина Н. А.</cp:lastModifiedBy>
  <cp:revision>59</cp:revision>
  <dcterms:created xsi:type="dcterms:W3CDTF">2024-11-04T09:03:06Z</dcterms:created>
  <dcterms:modified xsi:type="dcterms:W3CDTF">2025-12-04T05:37:48Z</dcterms:modified>
</cp:coreProperties>
</file>