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0" r:id="rId2"/>
    <p:sldId id="307" r:id="rId3"/>
    <p:sldId id="286" r:id="rId4"/>
    <p:sldId id="281" r:id="rId5"/>
    <p:sldId id="308" r:id="rId6"/>
    <p:sldId id="309" r:id="rId7"/>
    <p:sldId id="310" r:id="rId8"/>
    <p:sldId id="311" r:id="rId9"/>
    <p:sldId id="312" r:id="rId10"/>
    <p:sldId id="315" r:id="rId11"/>
    <p:sldId id="317" r:id="rId12"/>
    <p:sldId id="316" r:id="rId13"/>
    <p:sldId id="318" r:id="rId14"/>
    <p:sldId id="321" r:id="rId15"/>
    <p:sldId id="320" r:id="rId16"/>
    <p:sldId id="319" r:id="rId17"/>
    <p:sldId id="269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9" d="100"/>
          <a:sy n="109" d="100"/>
        </p:scale>
        <p:origin x="354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72016" y="1514803"/>
            <a:ext cx="5811265" cy="2295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Внедрение системы электронного архива </a:t>
            </a: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организации 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1014" y="5064775"/>
            <a:ext cx="540793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Проект подготовили: </a:t>
            </a:r>
            <a:r>
              <a:rPr lang="ru-RU" sz="2000" dirty="0" err="1" smtClean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ст-ки</a:t>
            </a:r>
            <a:r>
              <a:rPr lang="ru-RU" sz="2000" dirty="0" smtClean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гр. </a:t>
            </a:r>
            <a:r>
              <a:rPr lang="ru-RU" sz="2000" dirty="0" smtClean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ПИ-</a:t>
            </a:r>
            <a:r>
              <a:rPr lang="en-US" sz="2000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4</a:t>
            </a:r>
            <a:r>
              <a:rPr lang="ru-RU" sz="2000" dirty="0" smtClean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1</a:t>
            </a:r>
          </a:p>
          <a:p>
            <a:r>
              <a:rPr lang="ru-RU" sz="2000" dirty="0" err="1" smtClean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Апакина</a:t>
            </a:r>
            <a:r>
              <a:rPr lang="ru-RU" sz="2000" dirty="0" smtClean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 Татьяна, Кольцова Алёна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ea typeface="Gilroy-ExtraBold"/>
              <a:cs typeface="Arial" panose="020B0604020202020204" pitchFamily="34" charset="0"/>
            </a:endParaRPr>
          </a:p>
          <a:p>
            <a:endParaRPr lang="ru-RU" sz="600" dirty="0">
              <a:solidFill>
                <a:srgbClr val="8F00FF"/>
              </a:solidFill>
              <a:latin typeface="Arial" panose="020B0604020202020204" pitchFamily="34" charset="0"/>
              <a:ea typeface="Gilroy-ExtraBold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</a:rPr>
              <a:t>Трекер: к.э.н., доцент кафедры ИСЭ Порядина О.В.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197DD-C041-4C68-AEE6-17A55F9B0F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7" y="63547"/>
            <a:ext cx="2313806" cy="5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pa71.ru/wp-content/uploads/kak_pereoformit_kvartiru_na_rodstvennika23-1.jpg">
            <a:extLst>
              <a:ext uri="{FF2B5EF4-FFF2-40B4-BE49-F238E27FC236}">
                <a16:creationId xmlns:a16="http://schemas.microsoft.com/office/drawing/2014/main" id="{1D1CF14B-F4F4-4C17-8FBC-34E3A135C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122" y="1565"/>
            <a:ext cx="3517877" cy="237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Текст 2"/>
          <p:cNvSpPr txBox="1"/>
          <p:nvPr/>
        </p:nvSpPr>
        <p:spPr>
          <a:xfrm>
            <a:off x="0" y="786304"/>
            <a:ext cx="7109553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5" name="Текст 2"/>
          <p:cNvSpPr txBox="1"/>
          <p:nvPr/>
        </p:nvSpPr>
        <p:spPr>
          <a:xfrm>
            <a:off x="609152" y="2011563"/>
            <a:ext cx="11077007" cy="433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У организаций и предприятий возникают проблемы: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8" indent="-342900">
              <a:buFontTx/>
              <a:buChar char="−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С объемом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 – они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растут каждый день;</a:t>
            </a:r>
          </a:p>
          <a:p>
            <a:pPr marL="342900" lvl="8" indent="-342900">
              <a:buFontTx/>
              <a:buChar char="−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Проблема обработки, хранения и упорядочивания бумажных и электронных документов становится все более актуальной;</a:t>
            </a:r>
          </a:p>
          <a:p>
            <a:pPr marL="342900" lvl="8" indent="-342900">
              <a:buFontTx/>
              <a:buChar char="−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С увеличением количества документов существенно усложняется их поиск;</a:t>
            </a:r>
          </a:p>
          <a:p>
            <a:pPr marL="342900" lvl="8" indent="-342900">
              <a:buFontTx/>
              <a:buChar char="−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Учащаются случаи потери документов; </a:t>
            </a:r>
          </a:p>
          <a:p>
            <a:pPr marL="342900" lvl="8" indent="-342900">
              <a:buFontTx/>
              <a:buChar char="−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Хранение документов требует все больших затрат;</a:t>
            </a:r>
          </a:p>
          <a:p>
            <a:pPr marL="342900" lvl="8" indent="-342900">
              <a:buFontTx/>
              <a:buChar char="−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Все сложнее становится контролировать конфиденциальность отдельных документов.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767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8533" y="789578"/>
            <a:ext cx="5531661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51531D-779A-4C5D-AC9F-740A5FF4B05A}"/>
              </a:ext>
            </a:extLst>
          </p:cNvPr>
          <p:cNvSpPr/>
          <p:nvPr/>
        </p:nvSpPr>
        <p:spPr>
          <a:xfrm>
            <a:off x="647231" y="2785240"/>
            <a:ext cx="11058900" cy="357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8" indent="-457200">
              <a:lnSpc>
                <a:spcPct val="110000"/>
              </a:lnSpc>
              <a:spcBef>
                <a:spcPts val="1200"/>
              </a:spcBef>
              <a:buClr>
                <a:srgbClr val="8F00FF"/>
              </a:buClr>
              <a:buSzPct val="120000"/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Р</a:t>
            </a:r>
            <a:r>
              <a:rPr lang="ru-RU" sz="32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ешает </a:t>
            </a: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проблемы поиска, классификации, анализа информации, структуризации, приведения к единому формату различных типов документов, устранению избыточности </a:t>
            </a:r>
            <a:r>
              <a:rPr lang="ru-RU" sz="32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информации.</a:t>
            </a:r>
          </a:p>
          <a:p>
            <a:pPr marL="457200" lvl="8" indent="-457200">
              <a:lnSpc>
                <a:spcPct val="110000"/>
              </a:lnSpc>
              <a:spcBef>
                <a:spcPts val="1800"/>
              </a:spcBef>
              <a:buClr>
                <a:srgbClr val="8F00FF"/>
              </a:buClr>
              <a:buSzPct val="120000"/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Позволяет </a:t>
            </a: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экономить </a:t>
            </a:r>
            <a:r>
              <a:rPr lang="ru-RU" sz="32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средства </a:t>
            </a: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за счет оптимальной организации </a:t>
            </a:r>
            <a:r>
              <a:rPr lang="ru-RU" sz="32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данного бизнес-процесса.</a:t>
            </a:r>
            <a:endParaRPr lang="ru-RU" sz="3200" dirty="0">
              <a:solidFill>
                <a:srgbClr val="1B1B1B"/>
              </a:solidFill>
              <a:latin typeface="Arial" panose="020B0604020202020204" pitchFamily="34" charset="0"/>
              <a:ea typeface="Gilroy-Light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634" y="0"/>
            <a:ext cx="5112952" cy="22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3" y="789578"/>
            <a:ext cx="121267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ЗАДАЧИ ПРОЕКТА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73166" y="1911073"/>
            <a:ext cx="10957180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Целью проекта является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и внедрение электронного архива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деятельность организации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200" dirty="0" smtClean="0">
              <a:solidFill>
                <a:srgbClr val="1B1B1B"/>
              </a:solidFill>
              <a:latin typeface="Arial" panose="020B0604020202020204" pitchFamily="34" charset="0"/>
              <a:ea typeface="Gilroy-Light"/>
              <a:cs typeface="Arial" panose="020B0604020202020204" pitchFamily="34" charset="0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400" b="1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Задачи проекта: </a:t>
            </a:r>
            <a:endParaRPr lang="ru-RU" sz="3400" b="1" dirty="0">
              <a:solidFill>
                <a:srgbClr val="1B1B1B"/>
              </a:solidFill>
              <a:latin typeface="Arial" panose="020B0604020202020204" pitchFamily="34" charset="0"/>
              <a:ea typeface="Gilroy-Light"/>
              <a:cs typeface="Arial" panose="020B0604020202020204" pitchFamily="34" charset="0"/>
            </a:endParaRPr>
          </a:p>
          <a:p>
            <a:pPr marL="985838" lvl="8"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1346200" algn="l"/>
              </a:tabLs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защитить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информацию от повреждений и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потерь;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85838" lvl="8"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1346200" algn="l"/>
              </a:tabLs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обеспечить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долговременное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хранение;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85838" lvl="8"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1346200" algn="l"/>
              </a:tabLs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обеспечить быстрый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и удобный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поиск информации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985838" lvl="8"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1346200" algn="l"/>
              </a:tabLs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уменьшить объем хранимой бумажной документации;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85838" lvl="8"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1346200" algn="l"/>
              </a:tabLs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увеличить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скорость обработки информации. 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722" y="0"/>
            <a:ext cx="3014545" cy="246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2" y="809731"/>
            <a:ext cx="12173467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ИСПОЛЬЗУЕМАЯ ТЕХНОЛОГИЯ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1065358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8B207D-38DF-4099-8192-896A5DE952CD}"/>
              </a:ext>
            </a:extLst>
          </p:cNvPr>
          <p:cNvSpPr txBox="1"/>
          <p:nvPr/>
        </p:nvSpPr>
        <p:spPr>
          <a:xfrm>
            <a:off x="673166" y="1976290"/>
            <a:ext cx="10589566" cy="3785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 использования </a:t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 электронного документооборота (СЭД).</a:t>
            </a:r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основании разработок: </a:t>
            </a:r>
          </a:p>
          <a:p>
            <a:pPr marL="2598738" indent="185738">
              <a:lnSpc>
                <a:spcPct val="150000"/>
              </a:lnSpc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3051175" algn="l"/>
              </a:tabLst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1С Архив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98738" indent="185738">
              <a:lnSpc>
                <a:spcPct val="150000"/>
              </a:lnSpc>
              <a:buClr>
                <a:srgbClr val="8F00FF"/>
              </a:buClr>
              <a:buFont typeface="Wingdings" panose="05000000000000000000" pitchFamily="2" charset="2"/>
              <a:buChar char="ü"/>
              <a:tabLst>
                <a:tab pos="3051175" algn="l"/>
              </a:tabLst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Крипто-Про Архив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1964" y="0"/>
            <a:ext cx="2040035" cy="15211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969" y="5051834"/>
            <a:ext cx="1998030" cy="180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396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0" y="791394"/>
            <a:ext cx="6949927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523740" y="2463557"/>
            <a:ext cx="420437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 descr="https://sun6-21.userapi.com/s/v1/ig2/zUdEpAAY63kkqksxuxlzoBpMbnkRjITT8GfruorTdYV3jjQwoqIOjXD3e6JbTCE1-Cg_w0o7l5zd2OCNCGKPGJiQ.jpg?size=2000x2000&amp;quality=95&amp;crop=0,0,2000,2000&amp;ava=1">
            <a:extLst>
              <a:ext uri="{FF2B5EF4-FFF2-40B4-BE49-F238E27FC236}">
                <a16:creationId xmlns:a16="http://schemas.microsoft.com/office/drawing/2014/main" id="{12B5DCB4-0674-4BA0-A9BB-D18783F68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754" y="-1"/>
            <a:ext cx="2463557" cy="246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207220-18DA-445F-8823-9602C6C73C59}"/>
              </a:ext>
            </a:extLst>
          </p:cNvPr>
          <p:cNvSpPr/>
          <p:nvPr/>
        </p:nvSpPr>
        <p:spPr>
          <a:xfrm>
            <a:off x="252607" y="1957318"/>
            <a:ext cx="118371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Предлагаемый продукт </a:t>
            </a: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– </a:t>
            </a:r>
            <a:b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Электронный </a:t>
            </a:r>
            <a:r>
              <a:rPr lang="ru-RU" sz="2800" b="1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архив «Архивариус» </a:t>
            </a:r>
            <a:r>
              <a:rPr lang="ru-RU" sz="28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— </a:t>
            </a: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/>
            </a:r>
            <a:b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современное</a:t>
            </a:r>
            <a:r>
              <a:rPr lang="ru-RU" sz="28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, удобное и эффективное средство организации надежного централизованного хранения всех документов компании и регулируемого доступа к ним. </a:t>
            </a: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/>
            </a:r>
            <a:b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Электронный </a:t>
            </a:r>
            <a:r>
              <a:rPr lang="ru-RU" sz="28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архив может использоваться как для ведения классического архивного дела, так и в качестве основного средства автоматизации работы со всеми документами организации. </a:t>
            </a: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/>
            </a:r>
            <a:b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Наш </a:t>
            </a:r>
            <a:r>
              <a:rPr lang="ru-RU" sz="28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продукт </a:t>
            </a: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может быть адаптирован </a:t>
            </a:r>
            <a:r>
              <a:rPr lang="ru-RU" sz="28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к любым </a:t>
            </a:r>
            <a:r>
              <a:rPr lang="ru-RU" sz="28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задачам, предъявляемым к электронному архиву организации.</a:t>
            </a:r>
            <a:endParaRPr lang="ru-RU" sz="2800" dirty="0">
              <a:solidFill>
                <a:srgbClr val="1B1B1B"/>
              </a:solidFill>
              <a:latin typeface="Arial" panose="020B0604020202020204" pitchFamily="34" charset="0"/>
              <a:ea typeface="Gilroy-Ligh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358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3" y="791394"/>
            <a:ext cx="6849036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ЦЕЛЕВОЙ РЫНОК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73166" y="3376952"/>
            <a:ext cx="10581925" cy="227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lnSpc>
                <a:spcPct val="13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Потенциальными потребителями являются юридические лица и индивидуальные </a:t>
            </a:r>
            <a:r>
              <a:rPr lang="ru-RU" sz="2800" dirty="0" smtClean="0"/>
              <a:t>предприниматели – небольшие и средние организации, </a:t>
            </a:r>
            <a:r>
              <a:rPr lang="ru-RU" sz="2800" dirty="0"/>
              <a:t>находящиеся на территории России, имеющие в штате более </a:t>
            </a:r>
            <a:r>
              <a:rPr lang="ru-RU" sz="2800" dirty="0" smtClean="0"/>
              <a:t>20 </a:t>
            </a:r>
            <a:r>
              <a:rPr lang="ru-RU" sz="2800" dirty="0"/>
              <a:t>работников.</a:t>
            </a:r>
            <a:endParaRPr sz="28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 descr="https://cdn1.tenchat.ru/static/vbc-gostinder/2023-04-16/7f6071ac-eb00-47c4-b4b6-264d73c117fe.jpeg?width=3837&amp;height=2700&amp;fmt=webp">
            <a:extLst>
              <a:ext uri="{FF2B5EF4-FFF2-40B4-BE49-F238E27FC236}">
                <a16:creationId xmlns:a16="http://schemas.microsoft.com/office/drawing/2014/main" id="{57BA34F1-8341-43CD-9398-6159EB7D4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t="6067" b="8317"/>
          <a:stretch/>
        </p:blipFill>
        <p:spPr bwMode="auto">
          <a:xfrm>
            <a:off x="7496264" y="9062"/>
            <a:ext cx="4678668" cy="288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5816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904383" y="31010"/>
            <a:ext cx="7024141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523740" y="2463557"/>
            <a:ext cx="958792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217787"/>
              </p:ext>
            </p:extLst>
          </p:nvPr>
        </p:nvGraphicFramePr>
        <p:xfrm>
          <a:off x="2324297" y="704813"/>
          <a:ext cx="6910976" cy="6128579"/>
        </p:xfrm>
        <a:graphic>
          <a:graphicData uri="http://schemas.openxmlformats.org/drawingml/2006/table">
            <a:tbl>
              <a:tblPr firstRow="1" firstCol="1" bandRow="1"/>
              <a:tblGrid>
                <a:gridCol w="1788941">
                  <a:extLst>
                    <a:ext uri="{9D8B030D-6E8A-4147-A177-3AD203B41FA5}">
                      <a16:colId xmlns:a16="http://schemas.microsoft.com/office/drawing/2014/main" val="3312042881"/>
                    </a:ext>
                  </a:extLst>
                </a:gridCol>
                <a:gridCol w="1185478">
                  <a:extLst>
                    <a:ext uri="{9D8B030D-6E8A-4147-A177-3AD203B41FA5}">
                      <a16:colId xmlns:a16="http://schemas.microsoft.com/office/drawing/2014/main" val="493329024"/>
                    </a:ext>
                  </a:extLst>
                </a:gridCol>
                <a:gridCol w="1185478">
                  <a:extLst>
                    <a:ext uri="{9D8B030D-6E8A-4147-A177-3AD203B41FA5}">
                      <a16:colId xmlns:a16="http://schemas.microsoft.com/office/drawing/2014/main" val="2023332380"/>
                    </a:ext>
                  </a:extLst>
                </a:gridCol>
                <a:gridCol w="1025738">
                  <a:extLst>
                    <a:ext uri="{9D8B030D-6E8A-4147-A177-3AD203B41FA5}">
                      <a16:colId xmlns:a16="http://schemas.microsoft.com/office/drawing/2014/main" val="1738065821"/>
                    </a:ext>
                  </a:extLst>
                </a:gridCol>
                <a:gridCol w="897799">
                  <a:extLst>
                    <a:ext uri="{9D8B030D-6E8A-4147-A177-3AD203B41FA5}">
                      <a16:colId xmlns:a16="http://schemas.microsoft.com/office/drawing/2014/main" val="2328495465"/>
                    </a:ext>
                  </a:extLst>
                </a:gridCol>
                <a:gridCol w="827542">
                  <a:extLst>
                    <a:ext uri="{9D8B030D-6E8A-4147-A177-3AD203B41FA5}">
                      <a16:colId xmlns:a16="http://schemas.microsoft.com/office/drawing/2014/main" val="2524876422"/>
                    </a:ext>
                  </a:extLst>
                </a:gridCol>
              </a:tblGrid>
              <a:tr h="59849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для оценивания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Логика Архив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Электронный Архив "ЭТЛАС"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КриптоПро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Архив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1С:Архив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Directum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782520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Кросс-платформенным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732868"/>
                  </a:ext>
                </a:extLst>
              </a:tr>
              <a:tr h="841668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электронной подписи архивного хранения до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CAdES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-A v3.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550831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Интеграция 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617148"/>
                  </a:ext>
                </a:extLst>
              </a:tr>
              <a:tr h="505001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Долговременное хранение 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469397"/>
                  </a:ext>
                </a:extLst>
              </a:tr>
              <a:tr h="67333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требованиям законодательства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727557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Модифицируемость 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70571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Удобный интерфейс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390086"/>
                  </a:ext>
                </a:extLst>
              </a:tr>
              <a:tr h="505001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Юридическая значимость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862366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Масштабируемость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642743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Конфиденциальность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483495"/>
                  </a:ext>
                </a:extLst>
              </a:tr>
              <a:tr h="336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Отказоустойчивость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264140"/>
                  </a:ext>
                </a:extLst>
              </a:tr>
              <a:tr h="505001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Атрибутивный поиск документов</a:t>
                      </a:r>
                    </a:p>
                  </a:txBody>
                  <a:tcPr marL="31380" marR="31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31380" marR="31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252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5463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18522" y="801278"/>
            <a:ext cx="7146608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486684" y="2034328"/>
            <a:ext cx="11300086" cy="4573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lnSpc>
                <a:spcPct val="13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Данный </a:t>
            </a:r>
            <a:r>
              <a:rPr lang="ru-RU" sz="28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продукт планируется продаваться</a:t>
            </a: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, </a:t>
            </a:r>
            <a:r>
              <a:rPr lang="ru-RU" sz="28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/>
            </a:r>
            <a:br>
              <a:rPr lang="ru-RU" sz="28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</a:br>
            <a:r>
              <a:rPr lang="ru-RU" sz="28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как </a:t>
            </a:r>
            <a:r>
              <a:rPr lang="ru-RU" sz="280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единоразовый</a:t>
            </a: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продукт, так и с сопровождением. </a:t>
            </a:r>
          </a:p>
          <a:p>
            <a:pPr lvl="8" algn="ctr">
              <a:lnSpc>
                <a:spcPct val="13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Оплата производится при приобретении ПО. </a:t>
            </a:r>
          </a:p>
          <a:p>
            <a:pPr lvl="8" algn="ctr">
              <a:lnSpc>
                <a:spcPct val="13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Сопровождение предлагается на полгода или год. </a:t>
            </a:r>
            <a:endParaRPr lang="ru-RU" sz="2800" dirty="0" smtClean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lvl="8" algn="ctr">
              <a:lnSpc>
                <a:spcPct val="13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Каналами </a:t>
            </a: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продвижения являются: </a:t>
            </a:r>
            <a:r>
              <a:rPr lang="ru-RU" sz="280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таргетированная</a:t>
            </a: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реклама, SMM реклама</a:t>
            </a:r>
            <a:r>
              <a:rPr lang="ru-RU" sz="28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.</a:t>
            </a:r>
          </a:p>
          <a:p>
            <a:pPr lvl="8" algn="ctr">
              <a:lnSpc>
                <a:spcPct val="13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Каналами сбыта являются собственный сайт, прямые продажи, корпоративные продажи.</a:t>
            </a:r>
            <a:endParaRPr sz="28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3368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09151" y="1665818"/>
            <a:ext cx="11296155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Текущий статус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 – </a:t>
            </a:r>
            <a:b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«на стадии разработки»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23910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0689" y="801272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523740" y="2426574"/>
            <a:ext cx="519126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6476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0EDC10D-C432-494E-854F-C1C5265D8629}"/>
              </a:ext>
            </a:extLst>
          </p:cNvPr>
          <p:cNvSpPr txBox="1"/>
          <p:nvPr/>
        </p:nvSpPr>
        <p:spPr>
          <a:xfrm>
            <a:off x="1244971" y="4832175"/>
            <a:ext cx="187439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Апакина Татьяна Анатольевна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Лидер команды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4162CD-78AB-420C-92D3-99C17C9730D6}"/>
              </a:ext>
            </a:extLst>
          </p:cNvPr>
          <p:cNvSpPr txBox="1"/>
          <p:nvPr/>
        </p:nvSpPr>
        <p:spPr>
          <a:xfrm>
            <a:off x="4551973" y="4832175"/>
            <a:ext cx="187439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Кольцова </a:t>
            </a: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Алена Аркадьевна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Участник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CA7290-5BE5-4EC7-96F3-AF72DEB48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0" t="1668"/>
          <a:stretch/>
        </p:blipFill>
        <p:spPr>
          <a:xfrm>
            <a:off x="614575" y="1793765"/>
            <a:ext cx="2726191" cy="26697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252A63-AEC9-4B26-AB59-82B604230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415" y="1793765"/>
            <a:ext cx="2759228" cy="25377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EDC10D-C432-494E-854F-C1C5265D8629}"/>
              </a:ext>
            </a:extLst>
          </p:cNvPr>
          <p:cNvSpPr txBox="1"/>
          <p:nvPr/>
        </p:nvSpPr>
        <p:spPr>
          <a:xfrm>
            <a:off x="8411682" y="4832175"/>
            <a:ext cx="1874399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 err="1"/>
              <a:t>Порядина</a:t>
            </a:r>
            <a:r>
              <a:rPr lang="ru-RU" dirty="0"/>
              <a:t> </a:t>
            </a:r>
            <a:r>
              <a:rPr lang="ru-RU" dirty="0" smtClean="0"/>
              <a:t>Ольга Викторовна</a:t>
            </a:r>
            <a:endParaRPr lang="en-US" dirty="0" smtClean="0"/>
          </a:p>
          <a:p>
            <a:r>
              <a:rPr lang="ru-RU" dirty="0" smtClean="0"/>
              <a:t>Трекер</a:t>
            </a:r>
            <a:r>
              <a:rPr lang="ru-RU" dirty="0"/>
              <a:t>: к.э.н., доцент кафедры </a:t>
            </a:r>
            <a:r>
              <a:rPr lang="ru-RU" dirty="0" smtClean="0"/>
              <a:t>ИСЭ</a:t>
            </a:r>
            <a:endParaRPr lang="ru-RU" dirty="0"/>
          </a:p>
        </p:txBody>
      </p:sp>
      <p:pic>
        <p:nvPicPr>
          <p:cNvPr id="1026" name="Picture 2" descr="Ольга Викторовна Поряди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36" y="1793765"/>
            <a:ext cx="2438026" cy="243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8110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18522" y="805850"/>
            <a:ext cx="8045961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План реализации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(этапы</a:t>
            </a: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432985"/>
              </p:ext>
            </p:extLst>
          </p:nvPr>
        </p:nvGraphicFramePr>
        <p:xfrm>
          <a:off x="1086415" y="1591559"/>
          <a:ext cx="10447700" cy="50386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465613">
                  <a:extLst>
                    <a:ext uri="{9D8B030D-6E8A-4147-A177-3AD203B41FA5}">
                      <a16:colId xmlns:a16="http://schemas.microsoft.com/office/drawing/2014/main" val="990013544"/>
                    </a:ext>
                  </a:extLst>
                </a:gridCol>
                <a:gridCol w="1878622">
                  <a:extLst>
                    <a:ext uri="{9D8B030D-6E8A-4147-A177-3AD203B41FA5}">
                      <a16:colId xmlns:a16="http://schemas.microsoft.com/office/drawing/2014/main" val="3600833637"/>
                    </a:ext>
                  </a:extLst>
                </a:gridCol>
                <a:gridCol w="2103465">
                  <a:extLst>
                    <a:ext uri="{9D8B030D-6E8A-4147-A177-3AD203B41FA5}">
                      <a16:colId xmlns:a16="http://schemas.microsoft.com/office/drawing/2014/main" val="2479459633"/>
                    </a:ext>
                  </a:extLst>
                </a:gridCol>
              </a:tblGrid>
              <a:tr h="34756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этапа 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начала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завершения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/>
                </a:tc>
                <a:extLst>
                  <a:ext uri="{0D108BD9-81ED-4DB2-BD59-A6C34878D82A}">
                    <a16:rowId xmlns:a16="http://schemas.microsoft.com/office/drawing/2014/main" val="1042210048"/>
                  </a:ext>
                </a:extLst>
              </a:tr>
              <a:tr h="31033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разработки модуля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01.09.2023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30.04.2024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1123504460"/>
                  </a:ext>
                </a:extLst>
              </a:tr>
              <a:tr h="173785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Постановка цели и задач проектирования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10.09.2023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2205872852"/>
                  </a:ext>
                </a:extLst>
              </a:tr>
              <a:tr h="173785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требований к системе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11.09.2023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20.09.2023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52654428"/>
                  </a:ext>
                </a:extLst>
              </a:tr>
              <a:tr h="173785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возможностей готовых решений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21.09.2023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20.10.2023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741385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автоматизации АИС электронного архива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21.10.2023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20.02.2024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1776464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 функциональной структуры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21.10.2023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05.11.2023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431114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Информационная модель системы и её описание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01.12.2023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99881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 математического обеспечения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02.12.2023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10.12.2023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4242668901"/>
                  </a:ext>
                </a:extLst>
              </a:tr>
              <a:tr h="173785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 и разработка ПО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01.02.2024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3000254438"/>
                  </a:ext>
                </a:extLst>
              </a:tr>
              <a:tr h="189818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 технического обеспечения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10.01.2024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10.02.2024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628475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 организационного обеспечения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10.01.2024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10.02.2024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1000879475"/>
                  </a:ext>
                </a:extLst>
              </a:tr>
              <a:tr h="347569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интерфейса необходимых форм для ввода данных в АИС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01.12.2023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01.02.2024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506112321"/>
                  </a:ext>
                </a:extLst>
              </a:tr>
              <a:tr h="231196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Тестирование АИС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02.02.2024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01.03.2024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3927094839"/>
                  </a:ext>
                </a:extLst>
              </a:tr>
              <a:tr h="231196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Доработка АИС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01.03.2024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20.04.2024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859" marR="55859" marT="0" marB="0" anchor="ctr"/>
                </a:tc>
                <a:extLst>
                  <a:ext uri="{0D108BD9-81ED-4DB2-BD59-A6C34878D82A}">
                    <a16:rowId xmlns:a16="http://schemas.microsoft.com/office/drawing/2014/main" val="686269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0995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18522" y="789578"/>
            <a:ext cx="12210522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Оценка значений множителей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трудоемкости реализации проекта,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зависимости от оценки их уровня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877116"/>
              </p:ext>
            </p:extLst>
          </p:nvPr>
        </p:nvGraphicFramePr>
        <p:xfrm>
          <a:off x="869131" y="1843185"/>
          <a:ext cx="10619715" cy="44805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92580">
                  <a:extLst>
                    <a:ext uri="{9D8B030D-6E8A-4147-A177-3AD203B41FA5}">
                      <a16:colId xmlns:a16="http://schemas.microsoft.com/office/drawing/2014/main" val="4008706061"/>
                    </a:ext>
                  </a:extLst>
                </a:gridCol>
                <a:gridCol w="1797537">
                  <a:extLst>
                    <a:ext uri="{9D8B030D-6E8A-4147-A177-3AD203B41FA5}">
                      <a16:colId xmlns:a16="http://schemas.microsoft.com/office/drawing/2014/main" val="1310976770"/>
                    </a:ext>
                  </a:extLst>
                </a:gridCol>
                <a:gridCol w="7010454">
                  <a:extLst>
                    <a:ext uri="{9D8B030D-6E8A-4147-A177-3AD203B41FA5}">
                      <a16:colId xmlns:a16="http://schemas.microsoft.com/office/drawing/2014/main" val="2863322782"/>
                    </a:ext>
                  </a:extLst>
                </a:gridCol>
                <a:gridCol w="1219144">
                  <a:extLst>
                    <a:ext uri="{9D8B030D-6E8A-4147-A177-3AD203B41FA5}">
                      <a16:colId xmlns:a16="http://schemas.microsoft.com/office/drawing/2014/main" val="2254042172"/>
                    </a:ext>
                  </a:extLst>
                </a:gridCol>
              </a:tblGrid>
              <a:tr h="19778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1475961319"/>
                  </a:ext>
                </a:extLst>
              </a:tr>
              <a:tr h="59336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квалификация персонала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аналитики и программисты имеют низшую квалификацию, текучесть больше 45%;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аналитики и программисты имеют высшую квалификацию, текучесть меньше 4%)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3939888354"/>
                  </a:ext>
                </a:extLst>
              </a:tr>
              <a:tr h="79115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RCPX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сложность и надежность продукта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продукт простой, специальных требований по надежности нет, БД маленькая, документация не требуется;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продукт очень сложный, требования по надежности жесткие, БД сверхбольшая, документация требуется в полном объеме)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1,33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576498600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RUSE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для повторного использования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не требуется;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требуется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переиспользование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других продуктах)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1371961358"/>
                  </a:ext>
                </a:extLst>
              </a:tr>
              <a:tr h="59336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PDIF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сложность платформы разработки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специальные ограничения по памяти и быстродействию отсутствуют, платформа стабильна;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жесткие ограничения по памяти и быстродействию, платформа нестабильна)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700268111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PREX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 персонала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новое приложение, инструменты и платформа;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приложение, инструменты и платформа хорошо известны)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3676677981"/>
                  </a:ext>
                </a:extLst>
              </a:tr>
              <a:tr h="59336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FCIL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(Extra Low — инструменты простейшие, коммуникации затруднены; Extra High — интегрированные средства поддержки жизненного цикла, интерактивные мультимедиа коммуникации)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3078054186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SCED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сжатие расписания (Very Low — 75% от номинальной длительности; Very High — 160% от номинальной длительности)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2701620348"/>
                  </a:ext>
                </a:extLst>
              </a:tr>
              <a:tr h="197788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Произведение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447" marR="49447" marT="0" marB="0" anchor="ctr"/>
                </a:tc>
                <a:extLst>
                  <a:ext uri="{0D108BD9-81ED-4DB2-BD59-A6C34878D82A}">
                    <a16:rowId xmlns:a16="http://schemas.microsoft.com/office/drawing/2014/main" val="311660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947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18522" y="881911"/>
            <a:ext cx="12210522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Смета затрат на разработку проекта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000861"/>
              </p:ext>
            </p:extLst>
          </p:nvPr>
        </p:nvGraphicFramePr>
        <p:xfrm>
          <a:off x="1464638" y="1907053"/>
          <a:ext cx="9662072" cy="38404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64609">
                  <a:extLst>
                    <a:ext uri="{9D8B030D-6E8A-4147-A177-3AD203B41FA5}">
                      <a16:colId xmlns:a16="http://schemas.microsoft.com/office/drawing/2014/main" val="1972412835"/>
                    </a:ext>
                  </a:extLst>
                </a:gridCol>
                <a:gridCol w="4097463">
                  <a:extLst>
                    <a:ext uri="{9D8B030D-6E8A-4147-A177-3AD203B41FA5}">
                      <a16:colId xmlns:a16="http://schemas.microsoft.com/office/drawing/2014/main" val="27410942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Статья затрат</a:t>
                      </a:r>
                      <a:endParaRPr lang="ru-RU" sz="2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 руб.</a:t>
                      </a:r>
                      <a:endParaRPr lang="ru-RU" sz="2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9373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труда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159 900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2788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Страховые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взносы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47 970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4610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расходы (в т. ч. электроэнергия)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20 540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1424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2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228 410</a:t>
                      </a:r>
                      <a:endParaRPr lang="ru-RU" sz="2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107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7604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 2"/>
          <p:cNvSpPr txBox="1"/>
          <p:nvPr/>
        </p:nvSpPr>
        <p:spPr>
          <a:xfrm>
            <a:off x="-18523" y="713518"/>
            <a:ext cx="12141113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Показатели экономической эффективности ведения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архива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(расчетный период – полгода)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709194"/>
              </p:ext>
            </p:extLst>
          </p:nvPr>
        </p:nvGraphicFramePr>
        <p:xfrm>
          <a:off x="858054" y="2556259"/>
          <a:ext cx="10721328" cy="28803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01687">
                  <a:extLst>
                    <a:ext uri="{9D8B030D-6E8A-4147-A177-3AD203B41FA5}">
                      <a16:colId xmlns:a16="http://schemas.microsoft.com/office/drawing/2014/main" val="1150469008"/>
                    </a:ext>
                  </a:extLst>
                </a:gridCol>
                <a:gridCol w="1464064">
                  <a:extLst>
                    <a:ext uri="{9D8B030D-6E8A-4147-A177-3AD203B41FA5}">
                      <a16:colId xmlns:a16="http://schemas.microsoft.com/office/drawing/2014/main" val="4145744934"/>
                    </a:ext>
                  </a:extLst>
                </a:gridCol>
                <a:gridCol w="1871897">
                  <a:extLst>
                    <a:ext uri="{9D8B030D-6E8A-4147-A177-3AD203B41FA5}">
                      <a16:colId xmlns:a16="http://schemas.microsoft.com/office/drawing/2014/main" val="2958940410"/>
                    </a:ext>
                  </a:extLst>
                </a:gridCol>
                <a:gridCol w="1987534">
                  <a:extLst>
                    <a:ext uri="{9D8B030D-6E8A-4147-A177-3AD203B41FA5}">
                      <a16:colId xmlns:a16="http://schemas.microsoft.com/office/drawing/2014/main" val="732898990"/>
                    </a:ext>
                  </a:extLst>
                </a:gridCol>
                <a:gridCol w="1987534">
                  <a:extLst>
                    <a:ext uri="{9D8B030D-6E8A-4147-A177-3AD203B41FA5}">
                      <a16:colId xmlns:a16="http://schemas.microsoft.com/office/drawing/2014/main" val="2807345722"/>
                    </a:ext>
                  </a:extLst>
                </a:gridCol>
                <a:gridCol w="1608612">
                  <a:extLst>
                    <a:ext uri="{9D8B030D-6E8A-4147-A177-3AD203B41FA5}">
                      <a16:colId xmlns:a16="http://schemas.microsoft.com/office/drawing/2014/main" val="3794964807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Показатели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Затраты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Абсолютное</a:t>
                      </a: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изменение затрат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Коэффициент изменения затрат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Индекс изменения затрат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3918351"/>
                  </a:ext>
                </a:extLst>
              </a:tr>
              <a:tr h="36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базовый вариант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проектный вариант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09477"/>
                  </a:ext>
                </a:extLst>
              </a:tr>
              <a:tr h="409575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Трудоемкость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</a:t>
                      </a:r>
                      <a:r>
                        <a:rPr lang="ru-RU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, 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r>
                        <a:rPr lang="ru-RU" sz="1800">
                          <a:effectLst/>
                        </a:rPr>
                        <a:t>, 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DТ=Т</a:t>
                      </a:r>
                      <a:r>
                        <a:rPr lang="ru-RU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-Т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Кt</a:t>
                      </a:r>
                      <a:r>
                        <a:rPr lang="ru-RU" sz="1800" dirty="0" smtClean="0">
                          <a:effectLst/>
                        </a:rPr>
                        <a:t>=DТ/Т</a:t>
                      </a:r>
                      <a:r>
                        <a:rPr lang="ru-RU" sz="1800" baseline="-25000" dirty="0" smtClean="0">
                          <a:effectLst/>
                        </a:rPr>
                        <a:t>0</a:t>
                      </a:r>
                      <a:r>
                        <a:rPr lang="ru-RU" sz="1800" dirty="0" smtClean="0">
                          <a:effectLst/>
                        </a:rPr>
                        <a:t>*100</a:t>
                      </a:r>
                      <a:r>
                        <a:rPr lang="ru-RU" sz="1800" dirty="0">
                          <a:effectLst/>
                        </a:rPr>
                        <a:t>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Yt=Т</a:t>
                      </a:r>
                      <a:r>
                        <a:rPr lang="ru-RU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/Т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783024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1525,8 ч.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1101,97 ч.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423,83 ч.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27,78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1,38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4586616"/>
                  </a:ext>
                </a:extLst>
              </a:tr>
              <a:tr h="409575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Стоимость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</a:t>
                      </a:r>
                      <a:r>
                        <a:rPr lang="ru-RU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, р.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</a:t>
                      </a:r>
                      <a:r>
                        <a:rPr lang="ru-RU" sz="1800" baseline="-25000" dirty="0">
                          <a:effectLst/>
                        </a:rPr>
                        <a:t>1</a:t>
                      </a:r>
                      <a:r>
                        <a:rPr lang="ru-RU" sz="1800" dirty="0">
                          <a:effectLst/>
                        </a:rPr>
                        <a:t>, р.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DС=С</a:t>
                      </a:r>
                      <a:r>
                        <a:rPr lang="ru-RU" sz="1800" baseline="-25000" dirty="0">
                          <a:effectLst/>
                        </a:rPr>
                        <a:t>0</a:t>
                      </a:r>
                      <a:r>
                        <a:rPr lang="ru-RU" sz="1800" dirty="0">
                          <a:effectLst/>
                        </a:rPr>
                        <a:t>-С</a:t>
                      </a:r>
                      <a:r>
                        <a:rPr lang="ru-RU" sz="1800" baseline="-250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Кс=DС/С</a:t>
                      </a:r>
                      <a:r>
                        <a:rPr lang="ru-RU" sz="1800" baseline="-25000" dirty="0" smtClean="0">
                          <a:effectLst/>
                        </a:rPr>
                        <a:t>0</a:t>
                      </a:r>
                      <a:r>
                        <a:rPr lang="ru-RU" sz="1800" dirty="0" smtClean="0">
                          <a:effectLst/>
                        </a:rPr>
                        <a:t> *100</a:t>
                      </a:r>
                      <a:r>
                        <a:rPr lang="ru-RU" sz="1800" dirty="0">
                          <a:effectLst/>
                        </a:rPr>
                        <a:t>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Yc=С</a:t>
                      </a:r>
                      <a:r>
                        <a:rPr lang="ru-RU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/С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070171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129 693 р.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936 67,17 р.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36 025,8 р.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27,75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1,38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0987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0194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3" y="838638"/>
            <a:ext cx="9868276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715963" algn="l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Предложение инвестору: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42384" y="2581835"/>
            <a:ext cx="10583501" cy="22590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457200" lvl="8" indent="-457200" algn="ctr">
              <a:lnSpc>
                <a:spcPct val="110000"/>
              </a:lnSpc>
              <a:spcBef>
                <a:spcPts val="0"/>
              </a:spcBef>
              <a:buClr>
                <a:srgbClr val="8F00FF"/>
              </a:buClr>
              <a:buSzPct val="120000"/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Коэффициент экономии составляет: </a:t>
            </a:r>
            <a:b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93667,17/129693 = 0,72 года.</a:t>
            </a:r>
          </a:p>
          <a:p>
            <a:pPr marL="457200" lvl="8" indent="-457200" algn="ctr">
              <a:lnSpc>
                <a:spcPct val="110000"/>
              </a:lnSpc>
              <a:spcBef>
                <a:spcPts val="0"/>
              </a:spcBef>
              <a:buClr>
                <a:srgbClr val="8F00FF"/>
              </a:buClr>
              <a:buSzPct val="120000"/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 dirty="0">
              <a:solidFill>
                <a:srgbClr val="1B1B1B"/>
              </a:solidFill>
              <a:latin typeface="Arial" panose="020B0604020202020204" pitchFamily="34" charset="0"/>
              <a:ea typeface="Gilroy-Light"/>
              <a:cs typeface="Arial" panose="020B0604020202020204" pitchFamily="34" charset="0"/>
            </a:endParaRPr>
          </a:p>
          <a:p>
            <a:pPr marL="457200" lvl="8" indent="-457200" algn="ctr">
              <a:lnSpc>
                <a:spcPct val="110000"/>
              </a:lnSpc>
              <a:spcBef>
                <a:spcPts val="0"/>
              </a:spcBef>
              <a:buClr>
                <a:srgbClr val="8F00FF"/>
              </a:buClr>
              <a:buSzPct val="120000"/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Срок окупаемости проекта = 12 * 0,72 = 8,67 </a:t>
            </a:r>
            <a:r>
              <a:rPr lang="ru-RU" sz="3200" dirty="0" smtClean="0">
                <a:solidFill>
                  <a:srgbClr val="1B1B1B"/>
                </a:solidFill>
                <a:latin typeface="Arial" panose="020B0604020202020204" pitchFamily="34" charset="0"/>
                <a:ea typeface="Gilroy-Light"/>
                <a:cs typeface="Arial" panose="020B0604020202020204" pitchFamily="34" charset="0"/>
              </a:rPr>
              <a:t>месяца.</a:t>
            </a:r>
            <a:endParaRPr lang="ru-RU" sz="3200" dirty="0">
              <a:solidFill>
                <a:srgbClr val="1B1B1B"/>
              </a:solidFill>
              <a:latin typeface="Arial" panose="020B0604020202020204" pitchFamily="34" charset="0"/>
              <a:ea typeface="Gilroy-Ligh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38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226337" y="995119"/>
            <a:ext cx="578404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СПАСИБО</a:t>
            </a:r>
            <a:r>
              <a:rPr lang="ru-RU" sz="4800" b="1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 </a:t>
            </a:r>
            <a:br>
              <a:rPr lang="ru-RU" sz="4800" b="1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</a:br>
            <a:r>
              <a:rPr lang="ru-RU" sz="4800" b="1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ЗА ВНИМАНИЕ</a:t>
            </a:r>
            <a:r>
              <a:rPr sz="4800" b="1" dirty="0">
                <a:solidFill>
                  <a:srgbClr val="8F00FF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tanya.apakina@yandex.ru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</TotalTime>
  <Words>703</Words>
  <Application>Microsoft Office PowerPoint</Application>
  <PresentationFormat>Широкоэкранный</PresentationFormat>
  <Paragraphs>274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 Windows</cp:lastModifiedBy>
  <cp:revision>71</cp:revision>
  <dcterms:modified xsi:type="dcterms:W3CDTF">2023-11-13T10:44:32Z</dcterms:modified>
</cp:coreProperties>
</file>