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1"/>
  </p:notesMasterIdLst>
  <p:sldIdLst>
    <p:sldId id="390" r:id="rId2"/>
    <p:sldId id="391" r:id="rId3"/>
    <p:sldId id="258" r:id="rId4"/>
    <p:sldId id="259" r:id="rId5"/>
    <p:sldId id="260" r:id="rId6"/>
    <p:sldId id="262" r:id="rId7"/>
    <p:sldId id="261" r:id="rId8"/>
    <p:sldId id="263" r:id="rId9"/>
    <p:sldId id="265" r:id="rId10"/>
  </p:sldIdLst>
  <p:sldSz cx="12192000" cy="6858000"/>
  <p:notesSz cx="6858000" cy="9144000"/>
  <p:embeddedFontLst>
    <p:embeddedFont>
      <p:font typeface="Arial Black" panose="020B0A04020102020204" pitchFamily="34" charset="0"/>
      <p:bold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Montserrat Light" panose="00000400000000000000" pitchFamily="2" charset="-52"/>
      <p:regular r:id="rId17"/>
      <p:italic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32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pos="7401" userDrawn="1">
          <p15:clr>
            <a:srgbClr val="A4A3A4"/>
          </p15:clr>
        </p15:guide>
        <p15:guide id="6" pos="2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нецова Ирина" initials="КИ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CA8"/>
    <a:srgbClr val="D1EBF7"/>
    <a:srgbClr val="155D7D"/>
    <a:srgbClr val="1B88AF"/>
    <a:srgbClr val="1780B3"/>
    <a:srgbClr val="125980"/>
    <a:srgbClr val="1B759D"/>
    <a:srgbClr val="396B78"/>
    <a:srgbClr val="FFFFFF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55" autoAdjust="0"/>
    <p:restoredTop sz="96323" autoAdjust="0"/>
  </p:normalViewPr>
  <p:slideViewPr>
    <p:cSldViewPr snapToGrid="0" snapToObjects="1">
      <p:cViewPr varScale="1">
        <p:scale>
          <a:sx n="113" d="100"/>
          <a:sy n="113" d="100"/>
        </p:scale>
        <p:origin x="414" y="102"/>
      </p:cViewPr>
      <p:guideLst>
        <p:guide orient="horz" pos="2137"/>
        <p:guide pos="3840"/>
        <p:guide orient="horz" pos="232"/>
        <p:guide orient="horz" pos="4065"/>
        <p:guide pos="7401"/>
        <p:guide pos="2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70B5-002D-46FC-9353-6BE0CC5A185C}" type="datetimeFigureOut">
              <a:rPr lang="ru-RU" smtClean="0"/>
              <a:pPr/>
              <a:t>08.12.2023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9C05-52B1-487D-87D7-50518A67EE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49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33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основе технологии медиаплеер ANYVIZOR - </a:t>
            </a:r>
            <a:r>
              <a:rPr lang="ru-RU" dirty="0" err="1"/>
              <a:t>миниПК</a:t>
            </a:r>
            <a:r>
              <a:rPr lang="ru-RU" dirty="0"/>
              <a:t>, который можно подключить к любому телевизору или экрану. На нем установлен плеер </a:t>
            </a:r>
            <a:r>
              <a:rPr lang="ru-RU" dirty="0" err="1"/>
              <a:t>Айтерра</a:t>
            </a:r>
            <a:r>
              <a:rPr lang="ru-RU" dirty="0"/>
              <a:t>, который отображает контент отправляемый пользователями (с предварительной модерацией). Контент показывается в виде </a:t>
            </a:r>
            <a:r>
              <a:rPr lang="ru-RU" dirty="0" err="1"/>
              <a:t>слайдшоу</a:t>
            </a:r>
            <a:r>
              <a:rPr lang="ru-RU" dirty="0"/>
              <a:t>. Одновременно контент публикуется в </a:t>
            </a:r>
            <a:r>
              <a:rPr lang="ru-RU" dirty="0" err="1"/>
              <a:t>Telegram</a:t>
            </a:r>
            <a:r>
              <a:rPr lang="ru-RU" dirty="0"/>
              <a:t> канале. В рамках данного кейса команде предлагается разработать проект оффлайн социальной сети «Цифровая стенгазета ESG» – единого медиа и цифрового пространства для людей и организаций, связанных с повесткой ESG. Среди публикуемого контента может быть: забота о природе, работниках, прозрачном ведении бизнеса, решение экологических, социальных проблем. Особенностью предлагаемого проекта является активное задействование телевизоров внутри организаций. Каждый телевизор становится цифровой стенгазетой. Более того, у любого человека есть возможность считать QR код с экрана и отправить свой контент с тематикой ESG. После модерации контент доступен на всех телевизорах сети, а также в </a:t>
            </a:r>
            <a:r>
              <a:rPr lang="ru-RU" dirty="0" err="1"/>
              <a:t>Telegram</a:t>
            </a:r>
            <a:r>
              <a:rPr lang="ru-RU" dirty="0"/>
              <a:t> канале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7606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Наше предложение состоит из двух частей:</a:t>
            </a:r>
          </a:p>
          <a:p>
            <a:pPr marL="228600" indent="-228600">
              <a:buAutoNum type="arabicParenR"/>
            </a:pPr>
            <a:r>
              <a:rPr lang="ru-RU" dirty="0"/>
              <a:t>Предоставляем продукцию для организаций и госучреждений. Плюсы:</a:t>
            </a:r>
          </a:p>
          <a:p>
            <a:pPr marL="171450" indent="-171450">
              <a:buFontTx/>
              <a:buChar char="-"/>
            </a:pPr>
            <a:r>
              <a:rPr lang="ru-RU" dirty="0"/>
              <a:t>Мы не заботимся о контенте, которые будут показаны на данном экране, потому что у каждой контент будет свой;</a:t>
            </a:r>
          </a:p>
          <a:p>
            <a:pPr marL="171450" indent="-171450">
              <a:buFontTx/>
              <a:buChar char="-"/>
            </a:pPr>
            <a:r>
              <a:rPr lang="ru-RU" dirty="0"/>
              <a:t>Нам не надо увеличивать свои сервера, потому что организации можно подключить к их собственному серверу;</a:t>
            </a:r>
          </a:p>
          <a:p>
            <a:pPr marL="171450" indent="-171450">
              <a:buFontTx/>
              <a:buChar char="-"/>
            </a:pPr>
            <a:r>
              <a:rPr lang="ru-RU" dirty="0"/>
              <a:t>(Можем предоставлять отдельный телеграмм сервер, где будут публиковаться их собственный контент)-</a:t>
            </a:r>
            <a:r>
              <a:rPr lang="en-US" dirty="0"/>
              <a:t>&gt;</a:t>
            </a:r>
            <a:r>
              <a:rPr lang="ru-RU" dirty="0"/>
              <a:t>(Нам не надо нанимать доп. рабочую силу для контроля контента)</a:t>
            </a:r>
          </a:p>
          <a:p>
            <a:pPr marL="228600" indent="-228600">
              <a:buAutoNum type="arabicParenR"/>
            </a:pPr>
            <a:r>
              <a:rPr lang="ru-RU" dirty="0"/>
              <a:t>Предоставляем услугу того самого показа фотографий, но на чаще всего просматриваемых большим людей. Плюсы:</a:t>
            </a:r>
          </a:p>
          <a:p>
            <a:pPr marL="171450" indent="-171450">
              <a:buFontTx/>
              <a:buChar char="-"/>
            </a:pPr>
            <a:r>
              <a:rPr lang="ru-RU" dirty="0"/>
              <a:t>Мы предоставляем свою технику;</a:t>
            </a:r>
          </a:p>
          <a:p>
            <a:pPr marL="171450" indent="-171450">
              <a:buFontTx/>
              <a:buChar char="-"/>
            </a:pPr>
            <a:r>
              <a:rPr lang="ru-RU" dirty="0"/>
              <a:t>Получаем монетизацию от большого количества </a:t>
            </a:r>
            <a:r>
              <a:rPr lang="ru-RU" dirty="0" err="1"/>
              <a:t>физ.лиц</a:t>
            </a:r>
            <a:r>
              <a:rPr lang="ru-RU" dirty="0"/>
              <a:t>;</a:t>
            </a:r>
          </a:p>
          <a:p>
            <a:pPr marL="171450" indent="-171450">
              <a:buFontTx/>
              <a:buChar char="-"/>
            </a:pPr>
            <a:r>
              <a:rPr lang="ru-RU" dirty="0"/>
              <a:t>Получаем большое количество клиентов.</a:t>
            </a:r>
          </a:p>
          <a:p>
            <a:pPr marL="0" indent="0">
              <a:buFontTx/>
              <a:buNone/>
            </a:pPr>
            <a:r>
              <a:rPr lang="ru-RU" dirty="0"/>
              <a:t>Минусы:</a:t>
            </a:r>
          </a:p>
          <a:p>
            <a:pPr marL="171450" indent="-171450">
              <a:buFontTx/>
              <a:buChar char="-"/>
            </a:pPr>
            <a:r>
              <a:rPr lang="ru-RU" dirty="0"/>
              <a:t>Потребуется контроль над работой техники (если заключен контракт на ремонт);</a:t>
            </a:r>
          </a:p>
          <a:p>
            <a:pPr marL="171450" indent="-171450">
              <a:buFontTx/>
              <a:buChar char="-"/>
            </a:pPr>
            <a:r>
              <a:rPr lang="ru-RU" dirty="0"/>
              <a:t>Потребуется </a:t>
            </a:r>
            <a:r>
              <a:rPr lang="ru-RU" dirty="0" err="1"/>
              <a:t>доп.рабочая</a:t>
            </a:r>
            <a:r>
              <a:rPr lang="ru-RU" dirty="0"/>
              <a:t> сила для контроля контента;</a:t>
            </a:r>
          </a:p>
          <a:p>
            <a:pPr marL="171450" indent="-171450">
              <a:buFontTx/>
              <a:buChar char="-"/>
            </a:pPr>
            <a:r>
              <a:rPr lang="ru-RU" dirty="0"/>
              <a:t>Потребуются сервера.</a:t>
            </a:r>
          </a:p>
          <a:p>
            <a:pPr marL="0" indent="0">
              <a:buFontTx/>
              <a:buNone/>
            </a:pPr>
            <a:endParaRPr lang="ru-RU" dirty="0"/>
          </a:p>
          <a:p>
            <a:pPr marL="0" indent="0">
              <a:buFontTx/>
              <a:buNone/>
            </a:pPr>
            <a:r>
              <a:rPr lang="ru-RU" dirty="0"/>
              <a:t>-От себя-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910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</a:t>
            </a:r>
            <a:r>
              <a:rPr lang="ru-RU" dirty="0"/>
              <a:t>: Наши плановые продажи услуги</a:t>
            </a:r>
          </a:p>
          <a:p>
            <a:r>
              <a:rPr lang="en-US" dirty="0"/>
              <a:t>SAM: </a:t>
            </a:r>
            <a:r>
              <a:rPr lang="ru-RU" dirty="0"/>
              <a:t>Средняя реклама в Иркутске на больших экранах</a:t>
            </a:r>
          </a:p>
          <a:p>
            <a:r>
              <a:rPr lang="en-US" dirty="0"/>
              <a:t>TAM: </a:t>
            </a:r>
            <a:r>
              <a:rPr lang="ru-RU" dirty="0"/>
              <a:t>Средняя реклама в стране (по 10 сек!)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9055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1250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4B7A-F89F-413F-8947-CCC4A392CFCB}" type="datetime1">
              <a:rPr lang="ru-RU" smtClean="0"/>
              <a:t>08.12.2023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849D-069A-47F2-875E-C0AB0F2EFDF3}" type="datetime1">
              <a:rPr lang="ru-RU" smtClean="0"/>
              <a:t>08.12.2023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FAFA-48AF-4CC7-A5C4-4EEFDD3366B3}" type="datetime1">
              <a:rPr lang="ru-RU" smtClean="0"/>
              <a:t>08.12.2023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6A4A-4B7B-48A4-828C-B75EE3968A01}" type="datetime1">
              <a:rPr lang="ru-RU" smtClean="0"/>
              <a:t>08.12.2023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EC33-4151-4A05-985D-2C17F814792C}" type="datetime1">
              <a:rPr lang="ru-RU" smtClean="0"/>
              <a:t>08.12.2023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4371F-3228-463E-B504-75A20B89DF19}" type="datetime1">
              <a:rPr lang="ru-RU" smtClean="0"/>
              <a:t>08.12.2023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5BC1-5F07-4703-9CBE-F43005FBBF51}" type="datetime1">
              <a:rPr lang="ru-RU" smtClean="0"/>
              <a:t>08.12.2023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D479-DE7D-4D0D-8919-BF64E2E4E314}" type="datetime1">
              <a:rPr lang="ru-RU" smtClean="0"/>
              <a:t>08.12.2023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F372-F651-4DA8-AD57-766EF4856031}" type="datetime1">
              <a:rPr lang="ru-RU" smtClean="0"/>
              <a:t>08.12.2023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76F5-7503-42E5-9527-1010D2008AC4}" type="datetime1">
              <a:rPr lang="ru-RU" smtClean="0"/>
              <a:t>08.12.2023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1BCC-343A-4689-B4A3-4A41F4D37F61}" type="datetime1">
              <a:rPr lang="ru-RU" smtClean="0"/>
              <a:t>08.12.2023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C580-ED93-4691-AF8C-C469DE519DA6}" type="datetime1">
              <a:rPr lang="ru-RU" smtClean="0"/>
              <a:t>08.12.2023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3" descr="H:\Кванториум\17-01-30 Урок технологии\img\shutterstock_475051996 [Converted]-01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0" y="3"/>
            <a:ext cx="12192000" cy="14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:\Кванториум\лого кванториум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72597" y="6349572"/>
            <a:ext cx="583736" cy="5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1E8369C5-CEB8-4348-93B7-C5D650F4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689" y="6461860"/>
            <a:ext cx="2844800" cy="365125"/>
          </a:xfrm>
        </p:spPr>
        <p:txBody>
          <a:bodyPr/>
          <a:lstStyle/>
          <a:p>
            <a:fld id="{E403179F-B172-4B1B-AE76-EF9D786F7E6A}" type="slidenum">
              <a:rPr lang="ru-RU" smtClean="0">
                <a:latin typeface="Montserrat Light" panose="00000400000000000000" pitchFamily="2" charset="-52"/>
              </a:rPr>
              <a:pPr/>
              <a:t>1</a:t>
            </a:fld>
            <a:endParaRPr lang="ru-RU" dirty="0">
              <a:latin typeface="Montserrat Light" panose="00000400000000000000" pitchFamily="2" charset="-52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076EEDD-62C0-40E7-8420-025349F5FF83}"/>
              </a:ext>
            </a:extLst>
          </p:cNvPr>
          <p:cNvSpPr/>
          <p:nvPr/>
        </p:nvSpPr>
        <p:spPr>
          <a:xfrm>
            <a:off x="513080" y="2151603"/>
            <a:ext cx="38506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Название проекта: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8A6C0A1-B34B-431B-8D28-050B581A9CD7}"/>
              </a:ext>
            </a:extLst>
          </p:cNvPr>
          <p:cNvSpPr/>
          <p:nvPr/>
        </p:nvSpPr>
        <p:spPr>
          <a:xfrm>
            <a:off x="513080" y="4031203"/>
            <a:ext cx="32918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 проекта: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C889DAA-A0C6-4496-9839-EC8364B773B4}"/>
              </a:ext>
            </a:extLst>
          </p:cNvPr>
          <p:cNvSpPr/>
          <p:nvPr/>
        </p:nvSpPr>
        <p:spPr>
          <a:xfrm>
            <a:off x="442912" y="28170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Офлайн социальная сеть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B0E23E-4A55-42B7-AC4B-D1AAA8F5211A}"/>
              </a:ext>
            </a:extLst>
          </p:cNvPr>
          <p:cNvSpPr/>
          <p:nvPr/>
        </p:nvSpPr>
        <p:spPr>
          <a:xfrm>
            <a:off x="442912" y="46966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Новобрицкая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Н.А., Иванова Д.С., </a:t>
            </a:r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Агапитова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У.М., Рыжкина Т.С., </a:t>
            </a:r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Тянев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В.К., Серышев С.В.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AD88755-0B48-4126-97A2-CBE9A4BA55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416"/>
          <a:stretch/>
        </p:blipFill>
        <p:spPr>
          <a:xfrm>
            <a:off x="7254627" y="2009731"/>
            <a:ext cx="3974123" cy="404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552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1030128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Компания «</a:t>
            </a:r>
            <a:r>
              <a:rPr lang="ru-RU" sz="3000" b="1" dirty="0" err="1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Айтерра</a:t>
            </a: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» – и что ей нужно от нас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2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B08FAD-13E9-46A2-A4B9-577006197195}"/>
              </a:ext>
            </a:extLst>
          </p:cNvPr>
          <p:cNvSpPr txBox="1"/>
          <p:nvPr/>
        </p:nvSpPr>
        <p:spPr>
          <a:xfrm>
            <a:off x="442914" y="1121619"/>
            <a:ext cx="60987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Что есть у них: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9A1D5-5B14-47F6-B993-C6AF70F2B4E2}"/>
              </a:ext>
            </a:extLst>
          </p:cNvPr>
          <p:cNvSpPr txBox="1"/>
          <p:nvPr/>
        </p:nvSpPr>
        <p:spPr>
          <a:xfrm>
            <a:off x="442913" y="1770095"/>
            <a:ext cx="1043191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Собственная технология – мини-приставка, подключающая любой экран к единой сети с синхронной публикацией контента;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Партнер – наружная реклама на уличных экранах («Кинескоп»)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92A0CC-20CA-416C-B517-985EE04DCE07}"/>
              </a:ext>
            </a:extLst>
          </p:cNvPr>
          <p:cNvSpPr txBox="1"/>
          <p:nvPr/>
        </p:nvSpPr>
        <p:spPr>
          <a:xfrm>
            <a:off x="442913" y="3064902"/>
            <a:ext cx="60987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Что им нужно: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F191DC-6855-4975-AB70-25F54C0D003A}"/>
              </a:ext>
            </a:extLst>
          </p:cNvPr>
          <p:cNvSpPr txBox="1"/>
          <p:nvPr/>
        </p:nvSpPr>
        <p:spPr>
          <a:xfrm>
            <a:off x="442913" y="3713378"/>
            <a:ext cx="1043191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Продукт, объединяющий клиентов и заказчиков, заинтересованных в ESG-повестке, с помощью данной технологии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Масштабирование продукта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936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8768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3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7680" y="914400"/>
            <a:ext cx="9505405" cy="61468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Почему данная продукция не имеет широкую известность?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87682" y="1706880"/>
            <a:ext cx="5608317" cy="4008119"/>
          </a:xfrm>
          <a:prstGeom prst="rect">
            <a:avLst/>
          </a:prstGeom>
          <a:ln w="3175">
            <a:noFill/>
          </a:ln>
        </p:spPr>
        <p:txBody>
          <a:bodyPr lIns="68580" tIns="34290" rIns="68580" bIns="3429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Неосведомлённость потенциальных партнёров о существовании данной продукции;</a:t>
            </a:r>
          </a:p>
          <a:p>
            <a:pPr marL="342900" lvl="2" indent="-342900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Нет упрощённого доступа к услугам компании для заинтересованных лиц.</a:t>
            </a:r>
          </a:p>
        </p:txBody>
      </p:sp>
      <p:pic>
        <p:nvPicPr>
          <p:cNvPr id="1026" name="Picture 2" descr="Пословицы на тему &quot;неосведомленность&quot; - 3 пословицы и поговорки">
            <a:extLst>
              <a:ext uri="{FF2B5EF4-FFF2-40B4-BE49-F238E27FC236}">
                <a16:creationId xmlns:a16="http://schemas.microsoft.com/office/drawing/2014/main" id="{CCF0295C-F5B9-4113-9056-9E2683754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946" y="1706880"/>
            <a:ext cx="5055054" cy="312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085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5240434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Наше предложение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4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5" y="934808"/>
            <a:ext cx="11306174" cy="1563463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80BFF6A-8562-44FB-8CAE-EA65C3421D84}"/>
              </a:ext>
            </a:extLst>
          </p:cNvPr>
          <p:cNvSpPr/>
          <p:nvPr/>
        </p:nvSpPr>
        <p:spPr>
          <a:xfrm>
            <a:off x="980233" y="1223889"/>
            <a:ext cx="4326033" cy="12743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Предоставляем продукцию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F0B7A62-1BEE-4ED6-B503-4E56BF4A8A9D}"/>
              </a:ext>
            </a:extLst>
          </p:cNvPr>
          <p:cNvSpPr/>
          <p:nvPr/>
        </p:nvSpPr>
        <p:spPr>
          <a:xfrm>
            <a:off x="6885734" y="1223889"/>
            <a:ext cx="4326033" cy="12743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Предоставляем услугу</a:t>
            </a:r>
          </a:p>
        </p:txBody>
      </p:sp>
      <p:pic>
        <p:nvPicPr>
          <p:cNvPr id="1028" name="Picture 4" descr="Социальная и коммерческая реклама &quot;обосновалась&quot; на экране на &quot;Труде&quot; в  Иркутске - IrkutskMedia.ru">
            <a:extLst>
              <a:ext uri="{FF2B5EF4-FFF2-40B4-BE49-F238E27FC236}">
                <a16:creationId xmlns:a16="http://schemas.microsoft.com/office/drawing/2014/main" id="{B74C86D5-B060-47DA-9C41-DF86E2287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085" y="2855688"/>
            <a:ext cx="41910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Рекламный экран - LED пилон с шагом P3 мм | Телевиком">
            <a:extLst>
              <a:ext uri="{FF2B5EF4-FFF2-40B4-BE49-F238E27FC236}">
                <a16:creationId xmlns:a16="http://schemas.microsoft.com/office/drawing/2014/main" id="{3E0B82A5-853E-4A7B-8C94-8AF655141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834" y="2855687"/>
            <a:ext cx="3143251" cy="314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301 Moved Permanently">
            <a:extLst>
              <a:ext uri="{FF2B5EF4-FFF2-40B4-BE49-F238E27FC236}">
                <a16:creationId xmlns:a16="http://schemas.microsoft.com/office/drawing/2014/main" id="{6834DA57-25CB-4B74-B216-8D3E88788A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0" r="25001"/>
          <a:stretch/>
        </p:blipFill>
        <p:spPr bwMode="auto">
          <a:xfrm>
            <a:off x="677626" y="2855688"/>
            <a:ext cx="3737208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7288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09093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913" y="778096"/>
            <a:ext cx="11306175" cy="33530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960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SOM:</a:t>
            </a: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×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365 </a:t>
            </a:r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×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 заказов) = 730 000 </a:t>
            </a:r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год</a:t>
            </a:r>
          </a:p>
          <a:p>
            <a:pPr marL="3960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SAM:</a:t>
            </a: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45000 </a:t>
            </a:r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 30 </a:t>
            </a:r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</a:t>
            </a: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× 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= 180 000 </a:t>
            </a:r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год</a:t>
            </a:r>
          </a:p>
          <a:p>
            <a:pPr marL="3960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TAM:</a:t>
            </a: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49000 </a:t>
            </a:r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 30 </a:t>
            </a:r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×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= 196 000 </a:t>
            </a:r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год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5</a:t>
            </a:fld>
            <a:endParaRPr lang="ru-RU">
              <a:solidFill>
                <a:srgbClr val="1D7C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531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6</a:t>
            </a:fld>
            <a:endParaRPr lang="ru-RU">
              <a:solidFill>
                <a:srgbClr val="0070C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307814-9E00-425F-A60D-722BE3F88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4709" y="2503714"/>
            <a:ext cx="3558790" cy="185057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A125D8B-B4E5-4F16-B792-C38CDAB84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3" y="1333500"/>
            <a:ext cx="6858000" cy="41910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98EE732-02C2-437E-8191-DB86C572B4E8}"/>
              </a:ext>
            </a:extLst>
          </p:cNvPr>
          <p:cNvSpPr/>
          <p:nvPr/>
        </p:nvSpPr>
        <p:spPr>
          <a:xfrm>
            <a:off x="442913" y="209093"/>
            <a:ext cx="666001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Экономические показатели</a:t>
            </a:r>
          </a:p>
        </p:txBody>
      </p:sp>
    </p:spTree>
    <p:extLst>
      <p:ext uri="{BB962C8B-B14F-4D97-AF65-F5344CB8AC3E}">
        <p14:creationId xmlns:p14="http://schemas.microsoft.com/office/powerpoint/2010/main" val="257271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13017"/>
            <a:ext cx="7946344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 «</a:t>
            </a:r>
            <a:r>
              <a:rPr lang="en-US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Lean canvas</a:t>
            </a: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7</a:t>
            </a:fld>
            <a:endParaRPr lang="ru-RU">
              <a:solidFill>
                <a:srgbClr val="1D7CA8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610710"/>
              </p:ext>
            </p:extLst>
          </p:nvPr>
        </p:nvGraphicFramePr>
        <p:xfrm>
          <a:off x="442913" y="821802"/>
          <a:ext cx="11306176" cy="5486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9642">
                  <a:extLst>
                    <a:ext uri="{9D8B030D-6E8A-4147-A177-3AD203B41FA5}">
                      <a16:colId xmlns:a16="http://schemas.microsoft.com/office/drawing/2014/main" val="771737394"/>
                    </a:ext>
                  </a:extLst>
                </a:gridCol>
                <a:gridCol w="2627475">
                  <a:extLst>
                    <a:ext uri="{9D8B030D-6E8A-4147-A177-3AD203B41FA5}">
                      <a16:colId xmlns:a16="http://schemas.microsoft.com/office/drawing/2014/main" val="1622866434"/>
                    </a:ext>
                  </a:extLst>
                </a:gridCol>
                <a:gridCol w="3054160">
                  <a:extLst>
                    <a:ext uri="{9D8B030D-6E8A-4147-A177-3AD203B41FA5}">
                      <a16:colId xmlns:a16="http://schemas.microsoft.com/office/drawing/2014/main" val="318192799"/>
                    </a:ext>
                  </a:extLst>
                </a:gridCol>
                <a:gridCol w="2245706">
                  <a:extLst>
                    <a:ext uri="{9D8B030D-6E8A-4147-A177-3AD203B41FA5}">
                      <a16:colId xmlns:a16="http://schemas.microsoft.com/office/drawing/2014/main" val="1924433797"/>
                    </a:ext>
                  </a:extLst>
                </a:gridCol>
                <a:gridCol w="1729193">
                  <a:extLst>
                    <a:ext uri="{9D8B030D-6E8A-4147-A177-3AD203B41FA5}">
                      <a16:colId xmlns:a16="http://schemas.microsoft.com/office/drawing/2014/main" val="2367283017"/>
                    </a:ext>
                  </a:extLst>
                </a:gridCol>
              </a:tblGrid>
              <a:tr h="558864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Проблема и существующие альтернативы 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Недостаток каналов сбыта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Лояльность потребителей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Инвестиции и партнерство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Позиционирование бренда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Показатели в отчетности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Привлечение общества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Личный рейтинг/ популярность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Ресурсы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Рабочая сила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Узнаваемость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Экономические выгоды 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0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(от партнеров)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Решение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Благодаря удобству публикации и отсутствия требований к контенту (кроме цензуры), каждый человек может пользоваться услугой за малую цену. 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Ценностные предложения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Удобство и доступность в публикации контента без лишних юридических бумаг.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Новизна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Дизайн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Сокращение издержек Снижение рисков Доступность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Удобство в использовании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Скрытое преимущество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Доступно для широкого круга лиц. Не требуется специальных разрешений, кроме соблюдения цензуры.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Сегменты клиентов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Сообщества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Борцы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Медийные люди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Сознательные граждане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МСП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Крупный бизнес 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(корпорации)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Федеральные и 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муниципальные 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программы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Министерства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Региональные и 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муниципальные власти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975293"/>
                  </a:ext>
                </a:extLst>
              </a:tr>
              <a:tr h="4448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Ключевые ресурсы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Клиенты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Беседа в телеграмм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Человеческие (трудовые)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Финансовые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931635"/>
                  </a:ext>
                </a:extLst>
              </a:tr>
              <a:tr h="2469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Каналы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Прямые продажи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Реклама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26749"/>
                  </a:ext>
                </a:extLst>
              </a:tr>
              <a:tr h="1323973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Структура издержек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Производство продукции – 10000 </a:t>
                      </a:r>
                      <a:r>
                        <a:rPr lang="ru-RU" sz="1200" dirty="0" err="1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руб</a:t>
                      </a: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за устройство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Заработная плата для контролёра в телеграмме – 15000 </a:t>
                      </a:r>
                      <a:r>
                        <a:rPr lang="ru-RU" sz="1200" dirty="0" err="1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руб</a:t>
                      </a: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/мес.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Потоки доходов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Продажа продукции для организации и госучреждений – 20000 </a:t>
                      </a:r>
                      <a:r>
                        <a:rPr lang="ru-RU" sz="1200" dirty="0" err="1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</a:t>
                      </a: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Предоставление услуги публикации – 20 руб. за 1 день по 10 секунд в цикле.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4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169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57349" y="36830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8</a:t>
            </a:fld>
            <a:endParaRPr lang="ru-RU">
              <a:solidFill>
                <a:srgbClr val="1D7CA8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24A0B3-0BDA-45D0-9F67-5E17983EA3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68" y="1080356"/>
            <a:ext cx="2160707" cy="2194556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:a16="http://schemas.microsoft.com/office/drawing/2014/main" id="{B1FCFEBC-2CFF-45E6-8BB6-42D3FE2AFDEA}"/>
              </a:ext>
            </a:extLst>
          </p:cNvPr>
          <p:cNvSpPr txBox="1"/>
          <p:nvPr/>
        </p:nvSpPr>
        <p:spPr bwMode="auto">
          <a:xfrm>
            <a:off x="132690" y="3274912"/>
            <a:ext cx="216070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Серышев Сергей</a:t>
            </a: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Викторович</a:t>
            </a: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Лидер-программист</a:t>
            </a:r>
            <a:endParaRPr dirty="0">
              <a:solidFill>
                <a:srgbClr val="8F00FF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63486BE-C2D0-4D48-B7B4-D11405C06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63" y="4067392"/>
            <a:ext cx="2061010" cy="2093297"/>
          </a:xfrm>
          <a:prstGeom prst="rect">
            <a:avLst/>
          </a:prstGeom>
        </p:spPr>
      </p:pic>
      <p:sp>
        <p:nvSpPr>
          <p:cNvPr id="11" name="TextBox 1">
            <a:extLst>
              <a:ext uri="{FF2B5EF4-FFF2-40B4-BE49-F238E27FC236}">
                <a16:creationId xmlns:a16="http://schemas.microsoft.com/office/drawing/2014/main" id="{1E34875A-78E4-40BB-B4DF-F5A197AEB294}"/>
              </a:ext>
            </a:extLst>
          </p:cNvPr>
          <p:cNvSpPr txBox="1"/>
          <p:nvPr/>
        </p:nvSpPr>
        <p:spPr bwMode="auto">
          <a:xfrm>
            <a:off x="157614" y="6101089"/>
            <a:ext cx="216070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Рыжкина Татьяна Сергеевна</a:t>
            </a: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Эксперт-экономист</a:t>
            </a:r>
            <a:endParaRPr dirty="0">
              <a:solidFill>
                <a:srgbClr val="8F00FF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B1412B7-FACA-4AB6-98D5-858C58E45E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929" y="4067392"/>
            <a:ext cx="2061010" cy="2093297"/>
          </a:xfrm>
          <a:prstGeom prst="rect">
            <a:avLst/>
          </a:prstGeom>
        </p:spPr>
      </p:pic>
      <p:sp>
        <p:nvSpPr>
          <p:cNvPr id="14" name="TextBox 1">
            <a:extLst>
              <a:ext uri="{FF2B5EF4-FFF2-40B4-BE49-F238E27FC236}">
                <a16:creationId xmlns:a16="http://schemas.microsoft.com/office/drawing/2014/main" id="{66FF64BA-1408-49D8-BC75-B60417357EA3}"/>
              </a:ext>
            </a:extLst>
          </p:cNvPr>
          <p:cNvSpPr txBox="1"/>
          <p:nvPr/>
        </p:nvSpPr>
        <p:spPr bwMode="auto">
          <a:xfrm>
            <a:off x="2650080" y="6119336"/>
            <a:ext cx="216070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dirty="0" err="1">
                <a:solidFill>
                  <a:srgbClr val="8F00FF"/>
                </a:solidFill>
                <a:latin typeface="+mn-lt"/>
              </a:rPr>
              <a:t>Новобрицкая</a:t>
            </a:r>
            <a:r>
              <a:rPr lang="ru-RU" dirty="0">
                <a:solidFill>
                  <a:srgbClr val="8F00FF"/>
                </a:solidFill>
                <a:latin typeface="+mn-lt"/>
              </a:rPr>
              <a:t> Надежда</a:t>
            </a: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Алексеевна</a:t>
            </a: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Эксперт-экономист</a:t>
            </a:r>
            <a:endParaRPr dirty="0">
              <a:solidFill>
                <a:srgbClr val="8F00FF"/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B429054-0CD2-4C57-87FA-91FB83960D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291" y="1080356"/>
            <a:ext cx="2160707" cy="2194556"/>
          </a:xfrm>
          <a:prstGeom prst="rect">
            <a:avLst/>
          </a:prstGeom>
        </p:spPr>
      </p:pic>
      <p:sp>
        <p:nvSpPr>
          <p:cNvPr id="17" name="TextBox 1">
            <a:extLst>
              <a:ext uri="{FF2B5EF4-FFF2-40B4-BE49-F238E27FC236}">
                <a16:creationId xmlns:a16="http://schemas.microsoft.com/office/drawing/2014/main" id="{CAAF54E4-05DA-4F12-B2E7-6EAA7E814E91}"/>
              </a:ext>
            </a:extLst>
          </p:cNvPr>
          <p:cNvSpPr txBox="1"/>
          <p:nvPr/>
        </p:nvSpPr>
        <p:spPr bwMode="auto">
          <a:xfrm>
            <a:off x="4859291" y="3270726"/>
            <a:ext cx="216070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dirty="0" err="1">
                <a:solidFill>
                  <a:srgbClr val="8F00FF"/>
                </a:solidFill>
                <a:latin typeface="+mn-lt"/>
              </a:rPr>
              <a:t>Тянев</a:t>
            </a:r>
            <a:r>
              <a:rPr lang="ru-RU" dirty="0">
                <a:solidFill>
                  <a:srgbClr val="8F00FF"/>
                </a:solidFill>
                <a:latin typeface="+mn-lt"/>
              </a:rPr>
              <a:t> Вячеслав Константинович</a:t>
            </a: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Специалист-тестировщик</a:t>
            </a:r>
            <a:endParaRPr lang="ru-RU" dirty="0">
              <a:solidFill>
                <a:srgbClr val="8F00FF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F2797D9-1270-4FB4-9941-3DBB8C0433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383" y="1080356"/>
            <a:ext cx="2160707" cy="2194556"/>
          </a:xfrm>
          <a:prstGeom prst="rect">
            <a:avLst/>
          </a:prstGeom>
        </p:spPr>
      </p:pic>
      <p:sp>
        <p:nvSpPr>
          <p:cNvPr id="20" name="TextBox 1">
            <a:extLst>
              <a:ext uri="{FF2B5EF4-FFF2-40B4-BE49-F238E27FC236}">
                <a16:creationId xmlns:a16="http://schemas.microsoft.com/office/drawing/2014/main" id="{8D9887C0-D901-43AA-AEA9-12B00E4E6B0A}"/>
              </a:ext>
            </a:extLst>
          </p:cNvPr>
          <p:cNvSpPr txBox="1"/>
          <p:nvPr/>
        </p:nvSpPr>
        <p:spPr bwMode="auto">
          <a:xfrm>
            <a:off x="2600232" y="3277873"/>
            <a:ext cx="216070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Иванова Дарья</a:t>
            </a: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Сергеевна</a:t>
            </a: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Маркетолог-дизайнер</a:t>
            </a:r>
            <a:endParaRPr lang="ru-RU" dirty="0">
              <a:solidFill>
                <a:srgbClr val="8F00FF"/>
              </a:solidFill>
            </a:endParaRPr>
          </a:p>
        </p:txBody>
      </p:sp>
      <p:sp>
        <p:nvSpPr>
          <p:cNvPr id="21" name="TextBox 1">
            <a:extLst>
              <a:ext uri="{FF2B5EF4-FFF2-40B4-BE49-F238E27FC236}">
                <a16:creationId xmlns:a16="http://schemas.microsoft.com/office/drawing/2014/main" id="{C40DC120-F0EB-44D7-A929-F7BE9BFEBC5B}"/>
              </a:ext>
            </a:extLst>
          </p:cNvPr>
          <p:cNvSpPr txBox="1"/>
          <p:nvPr/>
        </p:nvSpPr>
        <p:spPr bwMode="auto">
          <a:xfrm>
            <a:off x="4859291" y="6160689"/>
            <a:ext cx="216070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dirty="0" err="1">
                <a:solidFill>
                  <a:srgbClr val="8F00FF"/>
                </a:solidFill>
                <a:latin typeface="+mn-lt"/>
              </a:rPr>
              <a:t>Агапитова</a:t>
            </a:r>
            <a:r>
              <a:rPr lang="ru-RU" dirty="0">
                <a:solidFill>
                  <a:srgbClr val="8F00FF"/>
                </a:solidFill>
                <a:latin typeface="+mn-lt"/>
              </a:rPr>
              <a:t> Дарья Сергеевна</a:t>
            </a: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Специалист по продажам</a:t>
            </a:r>
            <a:endParaRPr lang="ru-RU" dirty="0">
              <a:solidFill>
                <a:srgbClr val="8F00FF"/>
              </a:solidFill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B7D1C4B-153A-48F8-830F-8D755F710D7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6049"/>
          <a:stretch/>
        </p:blipFill>
        <p:spPr bwMode="auto">
          <a:xfrm>
            <a:off x="5748867" y="-18247"/>
            <a:ext cx="6443133" cy="68580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07A2059-8997-402B-8FEE-E11E07DA20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087" y="4009390"/>
            <a:ext cx="2061010" cy="209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318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9</a:t>
            </a:fld>
            <a:endParaRPr lang="ru-RU">
              <a:solidFill>
                <a:srgbClr val="1D7CA8"/>
              </a:solidFill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F7C59D5D-3B12-4174-BD9B-9EDF8967CE61}"/>
              </a:ext>
            </a:extLst>
          </p:cNvPr>
          <p:cNvGrpSpPr/>
          <p:nvPr/>
        </p:nvGrpSpPr>
        <p:grpSpPr>
          <a:xfrm>
            <a:off x="897091" y="1770691"/>
            <a:ext cx="2497861" cy="4396645"/>
            <a:chOff x="1886759" y="1916606"/>
            <a:chExt cx="2203948" cy="3498923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6FA34B13-2AA6-4B91-A69B-B3B405AC12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1667" t="30183" r="14286" b="28645"/>
            <a:stretch/>
          </p:blipFill>
          <p:spPr bwMode="auto">
            <a:xfrm>
              <a:off x="1886759" y="1916606"/>
              <a:ext cx="2203948" cy="3498923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F6F9541-E1CE-40B2-91E8-05E7BB507A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/>
            <a:stretch/>
          </p:blipFill>
          <p:spPr>
            <a:xfrm>
              <a:off x="1979611" y="2624667"/>
              <a:ext cx="2018243" cy="2012867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</p:pic>
      </p:grpSp>
      <p:sp>
        <p:nvSpPr>
          <p:cNvPr id="8" name="Google Shape;222;g19fbec7a091_3_31">
            <a:extLst>
              <a:ext uri="{FF2B5EF4-FFF2-40B4-BE49-F238E27FC236}">
                <a16:creationId xmlns:a16="http://schemas.microsoft.com/office/drawing/2014/main" id="{5477289D-9C82-447F-95CE-992BBB352BC7}"/>
              </a:ext>
            </a:extLst>
          </p:cNvPr>
          <p:cNvSpPr txBox="1">
            <a:spLocks noGrp="1"/>
          </p:cNvSpPr>
          <p:nvPr/>
        </p:nvSpPr>
        <p:spPr>
          <a:xfrm>
            <a:off x="4047068" y="5594162"/>
            <a:ext cx="4834466" cy="573174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b="1" i="1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Выступал: Сергей Серышев</a:t>
            </a:r>
            <a:endParaRPr b="1" i="1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223;g19fbec7a091_3_31">
            <a:extLst>
              <a:ext uri="{FF2B5EF4-FFF2-40B4-BE49-F238E27FC236}">
                <a16:creationId xmlns:a16="http://schemas.microsoft.com/office/drawing/2014/main" id="{DFCF8BAE-30F8-4B97-91B3-20CBD159DEC3}"/>
              </a:ext>
            </a:extLst>
          </p:cNvPr>
          <p:cNvSpPr txBox="1"/>
          <p:nvPr/>
        </p:nvSpPr>
        <p:spPr>
          <a:xfrm>
            <a:off x="3500187" y="2928920"/>
            <a:ext cx="7098957" cy="1864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800" b="1" i="1" dirty="0">
                <a:solidFill>
                  <a:srgbClr val="0070C0"/>
                </a:solidFill>
              </a:rPr>
              <a:t>Хотите порадовать себя и других своими фотографиями или событиями в жизни, тогда не мелочитесь и отправляйте их на большие экраны!</a:t>
            </a:r>
            <a:endParaRPr sz="2800" b="1" i="1" dirty="0">
              <a:solidFill>
                <a:srgbClr val="0070C0"/>
              </a:solidFill>
            </a:endParaRPr>
          </a:p>
        </p:txBody>
      </p:sp>
      <p:sp>
        <p:nvSpPr>
          <p:cNvPr id="10" name="Google Shape;224;g19fbec7a091_3_31">
            <a:extLst>
              <a:ext uri="{FF2B5EF4-FFF2-40B4-BE49-F238E27FC236}">
                <a16:creationId xmlns:a16="http://schemas.microsoft.com/office/drawing/2014/main" id="{AE1B5AF9-ABAB-4B6F-AFC8-1A68D4382D7A}"/>
              </a:ext>
            </a:extLst>
          </p:cNvPr>
          <p:cNvSpPr txBox="1"/>
          <p:nvPr/>
        </p:nvSpPr>
        <p:spPr>
          <a:xfrm>
            <a:off x="2146021" y="1466007"/>
            <a:ext cx="9134368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i="1" dirty="0">
                <a:solidFill>
                  <a:srgbClr val="0070C0"/>
                </a:solidFill>
              </a:rPr>
              <a:t>Офлайн социальная сеть</a:t>
            </a:r>
            <a:endParaRPr sz="24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7177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12152</TotalTime>
  <Words>793</Words>
  <Application>Microsoft Office PowerPoint</Application>
  <PresentationFormat>Широкоэкранный</PresentationFormat>
  <Paragraphs>135</Paragraphs>
  <Slides>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Montserrat Light</vt:lpstr>
      <vt:lpstr>Calibri</vt:lpstr>
      <vt:lpstr>Arial Black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технологии в детском технопарке «Кванториуме»</dc:title>
  <dc:creator>user</dc:creator>
  <cp:lastModifiedBy>MV Хозяин</cp:lastModifiedBy>
  <cp:revision>652</cp:revision>
  <dcterms:created xsi:type="dcterms:W3CDTF">2017-01-30T07:16:04Z</dcterms:created>
  <dcterms:modified xsi:type="dcterms:W3CDTF">2023-12-08T06:46:37Z</dcterms:modified>
</cp:coreProperties>
</file>