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68.jpg" ContentType="image/jpeg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9"/>
  </p:notes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70" r:id="rId12"/>
    <p:sldId id="285" r:id="rId13"/>
    <p:sldId id="286" r:id="rId14"/>
    <p:sldId id="287" r:id="rId15"/>
    <p:sldId id="288" r:id="rId16"/>
    <p:sldId id="289" r:id="rId17"/>
    <p:sldId id="290" r:id="rId18"/>
  </p:sldIdLst>
  <p:sldSz cx="15119350" cy="10691813"/>
  <p:notesSz cx="9928225" cy="1435735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Arial Black" panose="020B0A04020102020204" pitchFamily="34" charset="0"/>
      <p:bold r:id="rId24"/>
    </p:embeddedFont>
    <p:embeddedFont>
      <p:font typeface="Microsoft Sans Serif" panose="020B0604020202020204" pitchFamily="34" charset="0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1224" y="-72"/>
      </p:cViewPr>
      <p:guideLst>
        <p:guide orient="horz" pos="6543"/>
        <p:guide orient="horz" pos="238"/>
        <p:guide orient="horz" pos="986"/>
        <p:guide orient="horz" pos="2234"/>
        <p:guide orient="horz" pos="2846"/>
        <p:guide pos="5148"/>
        <p:guide pos="92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386398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700" b="0" i="0">
                <a:solidFill>
                  <a:srgbClr val="04031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8795B5"/>
                </a:solidFill>
                <a:latin typeface="Microsoft Sans Serif"/>
                <a:cs typeface="Microsoft Sans Serif"/>
              </a:defRPr>
            </a:lvl1pPr>
          </a:lstStyle>
          <a:p>
            <a:pPr marL="38085">
              <a:lnSpc>
                <a:spcPts val="1649"/>
              </a:lnSpc>
            </a:pPr>
            <a:fld id="{81D60167-4931-47E6-BA6A-407CBD079E47}" type="slidenum">
              <a:rPr lang="ru-RU" smtClean="0"/>
              <a:pPr marL="38085">
                <a:lnSpc>
                  <a:spcPts val="1649"/>
                </a:lnSpc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3010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700" b="0" i="0">
                <a:solidFill>
                  <a:srgbClr val="04031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8795B5"/>
                </a:solidFill>
                <a:latin typeface="Microsoft Sans Serif"/>
                <a:cs typeface="Microsoft Sans Serif"/>
              </a:defRPr>
            </a:lvl1pPr>
          </a:lstStyle>
          <a:p>
            <a:pPr marL="38085">
              <a:lnSpc>
                <a:spcPts val="1649"/>
              </a:lnSpc>
            </a:pPr>
            <a:fld id="{81D60167-4931-47E6-BA6A-407CBD079E47}" type="slidenum">
              <a:rPr lang="ru-RU" smtClean="0"/>
              <a:pPr marL="38085">
                <a:lnSpc>
                  <a:spcPts val="1649"/>
                </a:lnSpc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0475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1_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464036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  <p:sldLayoutId id="2147483660" r:id="rId11"/>
    <p:sldLayoutId id="2147483661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jpg"/><Relationship Id="rId4" Type="http://schemas.openxmlformats.org/officeDocument/2006/relationships/image" Target="../media/image14.png"/><Relationship Id="rId9" Type="http://schemas.openxmlformats.org/officeDocument/2006/relationships/image" Target="../media/image19.jpg"/><Relationship Id="rId14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6.png"/><Relationship Id="rId7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27.jpg"/><Relationship Id="rId9" Type="http://schemas.openxmlformats.org/officeDocument/2006/relationships/image" Target="../media/image28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30.png"/><Relationship Id="rId7" Type="http://schemas.openxmlformats.org/officeDocument/2006/relationships/image" Target="../media/image19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jpg"/><Relationship Id="rId5" Type="http://schemas.openxmlformats.org/officeDocument/2006/relationships/image" Target="../media/image26.png"/><Relationship Id="rId10" Type="http://schemas.openxmlformats.org/officeDocument/2006/relationships/image" Target="../media/image22.png"/><Relationship Id="rId4" Type="http://schemas.openxmlformats.org/officeDocument/2006/relationships/image" Target="../media/image25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25.png"/><Relationship Id="rId7" Type="http://schemas.openxmlformats.org/officeDocument/2006/relationships/image" Target="../media/image19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jpg"/><Relationship Id="rId5" Type="http://schemas.openxmlformats.org/officeDocument/2006/relationships/image" Target="../media/image32.png"/><Relationship Id="rId10" Type="http://schemas.openxmlformats.org/officeDocument/2006/relationships/image" Target="../media/image22.png"/><Relationship Id="rId4" Type="http://schemas.openxmlformats.org/officeDocument/2006/relationships/image" Target="../media/image2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25.png"/><Relationship Id="rId7" Type="http://schemas.openxmlformats.org/officeDocument/2006/relationships/image" Target="../media/image19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jpg"/><Relationship Id="rId5" Type="http://schemas.openxmlformats.org/officeDocument/2006/relationships/image" Target="../media/image33.png"/><Relationship Id="rId10" Type="http://schemas.openxmlformats.org/officeDocument/2006/relationships/image" Target="../media/image22.png"/><Relationship Id="rId4" Type="http://schemas.openxmlformats.org/officeDocument/2006/relationships/image" Target="../media/image2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5.png"/><Relationship Id="rId7" Type="http://schemas.openxmlformats.org/officeDocument/2006/relationships/image" Target="../media/image37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26.png"/><Relationship Id="rId9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6.png"/><Relationship Id="rId7" Type="http://schemas.openxmlformats.org/officeDocument/2006/relationships/image" Target="../media/image20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jpg"/><Relationship Id="rId5" Type="http://schemas.openxmlformats.org/officeDocument/2006/relationships/image" Target="../media/image27.jpg"/><Relationship Id="rId4" Type="http://schemas.openxmlformats.org/officeDocument/2006/relationships/image" Target="../media/image40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25.png"/><Relationship Id="rId7" Type="http://schemas.openxmlformats.org/officeDocument/2006/relationships/image" Target="../media/image19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jpg"/><Relationship Id="rId5" Type="http://schemas.openxmlformats.org/officeDocument/2006/relationships/image" Target="../media/image26.png"/><Relationship Id="rId10" Type="http://schemas.openxmlformats.org/officeDocument/2006/relationships/image" Target="../media/image22.png"/><Relationship Id="rId4" Type="http://schemas.openxmlformats.org/officeDocument/2006/relationships/image" Target="../media/image41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5.png"/><Relationship Id="rId7" Type="http://schemas.openxmlformats.org/officeDocument/2006/relationships/image" Target="../media/image37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6.jpg"/><Relationship Id="rId5" Type="http://schemas.openxmlformats.org/officeDocument/2006/relationships/image" Target="../media/image27.jpg"/><Relationship Id="rId4" Type="http://schemas.openxmlformats.org/officeDocument/2006/relationships/image" Target="../media/image26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5.png"/><Relationship Id="rId7" Type="http://schemas.openxmlformats.org/officeDocument/2006/relationships/image" Target="../media/image2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5" Type="http://schemas.openxmlformats.org/officeDocument/2006/relationships/image" Target="../media/image43.jpg"/><Relationship Id="rId10" Type="http://schemas.openxmlformats.org/officeDocument/2006/relationships/image" Target="../media/image37.jpg"/><Relationship Id="rId4" Type="http://schemas.openxmlformats.org/officeDocument/2006/relationships/image" Target="../media/image26.png"/><Relationship Id="rId9" Type="http://schemas.openxmlformats.org/officeDocument/2006/relationships/image" Target="../media/image45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24.png"/><Relationship Id="rId4" Type="http://schemas.openxmlformats.org/officeDocument/2006/relationships/image" Target="../media/image53.pn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58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4.png"/><Relationship Id="rId9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63.png"/><Relationship Id="rId3" Type="http://schemas.openxmlformats.org/officeDocument/2006/relationships/image" Target="../media/image59.png"/><Relationship Id="rId7" Type="http://schemas.openxmlformats.org/officeDocument/2006/relationships/image" Target="../media/image49.pn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image" Target="../media/image61.png"/><Relationship Id="rId5" Type="http://schemas.openxmlformats.org/officeDocument/2006/relationships/image" Target="../media/image47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4" Type="http://schemas.openxmlformats.org/officeDocument/2006/relationships/image" Target="../media/image24.png"/><Relationship Id="rId9" Type="http://schemas.openxmlformats.org/officeDocument/2006/relationships/image" Target="../media/image51.png"/><Relationship Id="rId14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68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69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24.png"/><Relationship Id="rId10" Type="http://schemas.openxmlformats.org/officeDocument/2006/relationships/image" Target="../media/image51.png"/><Relationship Id="rId4" Type="http://schemas.openxmlformats.org/officeDocument/2006/relationships/image" Target="../media/image59.png"/><Relationship Id="rId9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0623" y="379418"/>
            <a:ext cx="1582771" cy="54855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0739" y="1141931"/>
            <a:ext cx="8621584" cy="1817119"/>
          </a:xfrm>
          <a:prstGeom prst="rect">
            <a:avLst/>
          </a:prstGeom>
        </p:spPr>
        <p:txBody>
          <a:bodyPr vert="horz" wrap="square" lIns="0" tIns="110445" rIns="0" bIns="0" rtlCol="0">
            <a:spAutoFit/>
          </a:bodyPr>
          <a:lstStyle/>
          <a:p>
            <a:pPr marL="12695" marR="5078">
              <a:lnSpc>
                <a:spcPts val="6158"/>
              </a:lnSpc>
              <a:spcBef>
                <a:spcPts val="869"/>
              </a:spcBef>
            </a:pPr>
            <a:r>
              <a:rPr dirty="0"/>
              <a:t>Архипелаг 2022: </a:t>
            </a:r>
            <a:r>
              <a:rPr spc="5" dirty="0"/>
              <a:t> </a:t>
            </a:r>
            <a:r>
              <a:rPr spc="-5" dirty="0"/>
              <a:t>#НастоящееБуду</a:t>
            </a:r>
            <a:r>
              <a:rPr spc="-20" dirty="0"/>
              <a:t>щ</a:t>
            </a:r>
            <a:r>
              <a:rPr dirty="0"/>
              <a:t>ее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0739" y="3050087"/>
            <a:ext cx="5904925" cy="422212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695">
              <a:spcBef>
                <a:spcPts val="100"/>
              </a:spcBef>
            </a:pPr>
            <a:r>
              <a:rPr sz="2600" dirty="0">
                <a:solidFill>
                  <a:srgbClr val="3621C1"/>
                </a:solidFill>
                <a:latin typeface="Arial Black"/>
                <a:cs typeface="Arial Black"/>
              </a:rPr>
              <a:t>Технологии,</a:t>
            </a:r>
            <a:r>
              <a:rPr sz="2600" spc="-45" dirty="0">
                <a:solidFill>
                  <a:srgbClr val="3621C1"/>
                </a:solidFill>
                <a:latin typeface="Arial Black"/>
                <a:cs typeface="Arial Black"/>
              </a:rPr>
              <a:t> </a:t>
            </a:r>
            <a:r>
              <a:rPr sz="2600" spc="-5" dirty="0">
                <a:solidFill>
                  <a:srgbClr val="3621C1"/>
                </a:solidFill>
                <a:latin typeface="Arial Black"/>
                <a:cs typeface="Arial Black"/>
              </a:rPr>
              <a:t>которые</a:t>
            </a:r>
            <a:r>
              <a:rPr sz="2600" spc="-15" dirty="0">
                <a:solidFill>
                  <a:srgbClr val="3621C1"/>
                </a:solidFill>
                <a:latin typeface="Arial Black"/>
                <a:cs typeface="Arial Black"/>
              </a:rPr>
              <a:t> </a:t>
            </a:r>
            <a:r>
              <a:rPr sz="2600" dirty="0">
                <a:solidFill>
                  <a:srgbClr val="3621C1"/>
                </a:solidFill>
                <a:latin typeface="Arial Black"/>
                <a:cs typeface="Arial Black"/>
              </a:rPr>
              <a:t>работают</a:t>
            </a:r>
            <a:endParaRPr sz="2600">
              <a:latin typeface="Arial Black"/>
              <a:cs typeface="Arial Black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27235" y="1677674"/>
            <a:ext cx="996277" cy="60646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1411" y="604937"/>
            <a:ext cx="1201913" cy="57751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00828" y="749696"/>
            <a:ext cx="740353" cy="43275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908955" y="851789"/>
            <a:ext cx="1072445" cy="22856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397781" y="1685293"/>
            <a:ext cx="1154707" cy="42970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479871" y="1601485"/>
            <a:ext cx="1463948" cy="57751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01422" y="4953915"/>
            <a:ext cx="7758981" cy="2594225"/>
          </a:xfrm>
          <a:prstGeom prst="rect">
            <a:avLst/>
          </a:prstGeom>
        </p:spPr>
        <p:txBody>
          <a:bodyPr vert="horz" wrap="square" lIns="0" tIns="99655" rIns="0" bIns="0" rtlCol="0">
            <a:spAutoFit/>
          </a:bodyPr>
          <a:lstStyle/>
          <a:p>
            <a:pPr marL="12695" marR="5078" algn="ctr">
              <a:lnSpc>
                <a:spcPts val="5398"/>
              </a:lnSpc>
              <a:spcBef>
                <a:spcPts val="785"/>
              </a:spcBef>
            </a:pPr>
            <a:r>
              <a:rPr sz="5000" dirty="0">
                <a:solidFill>
                  <a:srgbClr val="000034"/>
                </a:solidFill>
                <a:latin typeface="Arial Black"/>
                <a:cs typeface="Arial Black"/>
              </a:rPr>
              <a:t>Энергоэф</a:t>
            </a:r>
            <a:r>
              <a:rPr sz="5000" spc="-20" dirty="0">
                <a:solidFill>
                  <a:srgbClr val="000034"/>
                </a:solidFill>
                <a:latin typeface="Arial Black"/>
                <a:cs typeface="Arial Black"/>
              </a:rPr>
              <a:t>ф</a:t>
            </a:r>
            <a:r>
              <a:rPr sz="5000" dirty="0">
                <a:solidFill>
                  <a:srgbClr val="000034"/>
                </a:solidFill>
                <a:latin typeface="Arial Black"/>
                <a:cs typeface="Arial Black"/>
              </a:rPr>
              <a:t>ективный  регион</a:t>
            </a:r>
            <a:endParaRPr sz="5000">
              <a:latin typeface="Arial Black"/>
              <a:cs typeface="Arial Black"/>
            </a:endParaRPr>
          </a:p>
          <a:p>
            <a:pPr algn="ctr">
              <a:spcBef>
                <a:spcPts val="5858"/>
              </a:spcBef>
            </a:pPr>
            <a:r>
              <a:rPr sz="2400" spc="-5" dirty="0">
                <a:solidFill>
                  <a:srgbClr val="000034"/>
                </a:solidFill>
                <a:latin typeface="Microsoft Sans Serif"/>
                <a:cs typeface="Microsoft Sans Serif"/>
              </a:rPr>
              <a:t>Национальная</a:t>
            </a:r>
            <a:r>
              <a:rPr sz="2400" spc="25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34"/>
                </a:solidFill>
                <a:latin typeface="Microsoft Sans Serif"/>
                <a:cs typeface="Microsoft Sans Serif"/>
              </a:rPr>
              <a:t>технологическая</a:t>
            </a:r>
            <a:r>
              <a:rPr sz="2400" spc="35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34"/>
                </a:solidFill>
                <a:latin typeface="Microsoft Sans Serif"/>
                <a:cs typeface="Microsoft Sans Serif"/>
              </a:rPr>
              <a:t>инициатива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8856" y="9764139"/>
            <a:ext cx="4471062" cy="228263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695">
              <a:spcBef>
                <a:spcPts val="100"/>
              </a:spcBef>
            </a:pPr>
            <a:r>
              <a:rPr spc="-5" dirty="0">
                <a:latin typeface="Microsoft Sans Serif"/>
                <a:cs typeface="Microsoft Sans Serif"/>
              </a:rPr>
              <a:t>https://pt.2035.university/project/energoeffektivnyj-region</a:t>
            </a:r>
            <a:endParaRPr>
              <a:latin typeface="Microsoft Sans Serif"/>
              <a:cs typeface="Microsoft Sans Serif"/>
            </a:endParaRPr>
          </a:p>
        </p:txBody>
      </p:sp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20020" y="8346548"/>
            <a:ext cx="732541" cy="73430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957335" y="8277139"/>
            <a:ext cx="836507" cy="87159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131876" y="8372677"/>
            <a:ext cx="1528234" cy="645831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960062" y="8329822"/>
            <a:ext cx="1553826" cy="733145"/>
          </a:xfrm>
          <a:prstGeom prst="rect">
            <a:avLst/>
          </a:prstGeom>
        </p:spPr>
      </p:pic>
      <p:pic>
        <p:nvPicPr>
          <p:cNvPr id="21" name="Google Shape;111;p1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370339" y="2502886"/>
            <a:ext cx="7616126" cy="7618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12;p1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rot="10800000" flipH="1">
            <a:off x="9677473" y="9611910"/>
            <a:ext cx="5435519" cy="5091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2080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77907" y="1714245"/>
            <a:ext cx="5006142" cy="2287565"/>
          </a:xfrm>
          <a:custGeom>
            <a:avLst/>
            <a:gdLst/>
            <a:ahLst/>
            <a:cxnLst/>
            <a:rect l="l" t="t" r="r" b="b"/>
            <a:pathLst>
              <a:path w="5008244" h="2287904">
                <a:moveTo>
                  <a:pt x="4781295" y="0"/>
                </a:moveTo>
                <a:lnTo>
                  <a:pt x="226568" y="0"/>
                </a:lnTo>
                <a:lnTo>
                  <a:pt x="180916" y="4604"/>
                </a:lnTo>
                <a:lnTo>
                  <a:pt x="138392" y="17809"/>
                </a:lnTo>
                <a:lnTo>
                  <a:pt x="99907" y="38703"/>
                </a:lnTo>
                <a:lnTo>
                  <a:pt x="66373" y="66373"/>
                </a:lnTo>
                <a:lnTo>
                  <a:pt x="38703" y="99907"/>
                </a:lnTo>
                <a:lnTo>
                  <a:pt x="17809" y="138392"/>
                </a:lnTo>
                <a:lnTo>
                  <a:pt x="4604" y="180916"/>
                </a:lnTo>
                <a:lnTo>
                  <a:pt x="0" y="226567"/>
                </a:lnTo>
                <a:lnTo>
                  <a:pt x="0" y="2060955"/>
                </a:lnTo>
                <a:lnTo>
                  <a:pt x="4604" y="2106607"/>
                </a:lnTo>
                <a:lnTo>
                  <a:pt x="17809" y="2149131"/>
                </a:lnTo>
                <a:lnTo>
                  <a:pt x="38703" y="2187616"/>
                </a:lnTo>
                <a:lnTo>
                  <a:pt x="66373" y="2221150"/>
                </a:lnTo>
                <a:lnTo>
                  <a:pt x="99907" y="2248820"/>
                </a:lnTo>
                <a:lnTo>
                  <a:pt x="138392" y="2269714"/>
                </a:lnTo>
                <a:lnTo>
                  <a:pt x="180916" y="2282919"/>
                </a:lnTo>
                <a:lnTo>
                  <a:pt x="226568" y="2287524"/>
                </a:lnTo>
                <a:lnTo>
                  <a:pt x="4781295" y="2287524"/>
                </a:lnTo>
                <a:lnTo>
                  <a:pt x="4826947" y="2282919"/>
                </a:lnTo>
                <a:lnTo>
                  <a:pt x="4869471" y="2269714"/>
                </a:lnTo>
                <a:lnTo>
                  <a:pt x="4907956" y="2248820"/>
                </a:lnTo>
                <a:lnTo>
                  <a:pt x="4941490" y="2221150"/>
                </a:lnTo>
                <a:lnTo>
                  <a:pt x="4969160" y="2187616"/>
                </a:lnTo>
                <a:lnTo>
                  <a:pt x="4990054" y="2149131"/>
                </a:lnTo>
                <a:lnTo>
                  <a:pt x="5003259" y="2106607"/>
                </a:lnTo>
                <a:lnTo>
                  <a:pt x="5007864" y="2060955"/>
                </a:lnTo>
                <a:lnTo>
                  <a:pt x="5007864" y="226567"/>
                </a:lnTo>
                <a:lnTo>
                  <a:pt x="5003259" y="180916"/>
                </a:lnTo>
                <a:lnTo>
                  <a:pt x="4990054" y="138392"/>
                </a:lnTo>
                <a:lnTo>
                  <a:pt x="4969160" y="99907"/>
                </a:lnTo>
                <a:lnTo>
                  <a:pt x="4941490" y="66373"/>
                </a:lnTo>
                <a:lnTo>
                  <a:pt x="4907956" y="38703"/>
                </a:lnTo>
                <a:lnTo>
                  <a:pt x="4869471" y="17809"/>
                </a:lnTo>
                <a:lnTo>
                  <a:pt x="4826947" y="4604"/>
                </a:lnTo>
                <a:lnTo>
                  <a:pt x="4781295" y="0"/>
                </a:lnTo>
                <a:close/>
              </a:path>
            </a:pathLst>
          </a:custGeom>
          <a:solidFill>
            <a:srgbClr val="E0F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842175" y="1932329"/>
            <a:ext cx="4676716" cy="1779006"/>
          </a:xfrm>
          <a:prstGeom prst="rect">
            <a:avLst/>
          </a:prstGeom>
        </p:spPr>
        <p:txBody>
          <a:bodyPr vert="horz" wrap="square" lIns="0" tIns="58396" rIns="0" bIns="0" rtlCol="0">
            <a:spAutoFit/>
          </a:bodyPr>
          <a:lstStyle/>
          <a:p>
            <a:pPr algn="ctr">
              <a:spcBef>
                <a:spcPts val="459"/>
              </a:spcBef>
            </a:pPr>
            <a:r>
              <a:rPr sz="2000" b="1" spc="-10" dirty="0">
                <a:solidFill>
                  <a:srgbClr val="001F5F"/>
                </a:solidFill>
              </a:rPr>
              <a:t>Отсутствие</a:t>
            </a:r>
            <a:r>
              <a:rPr sz="2000" b="1" spc="5" dirty="0">
                <a:solidFill>
                  <a:srgbClr val="001F5F"/>
                </a:solidFill>
              </a:rPr>
              <a:t> </a:t>
            </a:r>
            <a:r>
              <a:rPr sz="2000" b="1" spc="-5" dirty="0">
                <a:solidFill>
                  <a:srgbClr val="001F5F"/>
                </a:solidFill>
              </a:rPr>
              <a:t>цифровой</a:t>
            </a:r>
            <a:endParaRPr sz="2000"/>
          </a:p>
          <a:p>
            <a:pPr algn="ctr">
              <a:spcBef>
                <a:spcPts val="365"/>
              </a:spcBef>
            </a:pPr>
            <a:r>
              <a:rPr sz="2000" b="1" spc="-5" dirty="0">
                <a:solidFill>
                  <a:srgbClr val="001F5F"/>
                </a:solidFill>
              </a:rPr>
              <a:t>унифицированной</a:t>
            </a:r>
            <a:r>
              <a:rPr sz="2000" b="1" spc="-15" dirty="0">
                <a:solidFill>
                  <a:srgbClr val="001F5F"/>
                </a:solidFill>
              </a:rPr>
              <a:t> </a:t>
            </a:r>
            <a:r>
              <a:rPr sz="2000" b="1" spc="-10" dirty="0">
                <a:solidFill>
                  <a:srgbClr val="001F5F"/>
                </a:solidFill>
              </a:rPr>
              <a:t>платформы</a:t>
            </a:r>
            <a:endParaRPr sz="2000"/>
          </a:p>
          <a:p>
            <a:pPr marL="12695" marR="5078" algn="ctr">
              <a:lnSpc>
                <a:spcPct val="114999"/>
              </a:lnSpc>
            </a:pPr>
            <a:r>
              <a:rPr sz="2000" b="1" spc="-5" dirty="0">
                <a:solidFill>
                  <a:srgbClr val="001F5F"/>
                </a:solidFill>
              </a:rPr>
              <a:t>жилищно-коммунального </a:t>
            </a:r>
            <a:r>
              <a:rPr sz="2000" b="1" dirty="0">
                <a:solidFill>
                  <a:srgbClr val="001F5F"/>
                </a:solidFill>
              </a:rPr>
              <a:t>комплекса </a:t>
            </a:r>
            <a:r>
              <a:rPr sz="2000" b="1" spc="-545" dirty="0">
                <a:solidFill>
                  <a:srgbClr val="001F5F"/>
                </a:solidFill>
              </a:rPr>
              <a:t> </a:t>
            </a:r>
            <a:r>
              <a:rPr sz="2000" b="1" dirty="0">
                <a:solidFill>
                  <a:srgbClr val="001F5F"/>
                </a:solidFill>
              </a:rPr>
              <a:t>для</a:t>
            </a:r>
            <a:r>
              <a:rPr sz="2000" b="1" spc="-15" dirty="0">
                <a:solidFill>
                  <a:srgbClr val="001F5F"/>
                </a:solidFill>
              </a:rPr>
              <a:t> учета</a:t>
            </a:r>
            <a:r>
              <a:rPr sz="2000" b="1" spc="40" dirty="0">
                <a:solidFill>
                  <a:srgbClr val="001F5F"/>
                </a:solidFill>
              </a:rPr>
              <a:t> </a:t>
            </a:r>
            <a:r>
              <a:rPr sz="2000" b="1" dirty="0">
                <a:solidFill>
                  <a:srgbClr val="001F5F"/>
                </a:solidFill>
              </a:rPr>
              <a:t>и</a:t>
            </a:r>
            <a:r>
              <a:rPr sz="2000" b="1" spc="-20" dirty="0">
                <a:solidFill>
                  <a:srgbClr val="001F5F"/>
                </a:solidFill>
              </a:rPr>
              <a:t> </a:t>
            </a:r>
            <a:r>
              <a:rPr sz="2000" b="1" spc="-5" dirty="0">
                <a:solidFill>
                  <a:srgbClr val="001F5F"/>
                </a:solidFill>
              </a:rPr>
              <a:t>контроля</a:t>
            </a:r>
            <a:endParaRPr sz="2000"/>
          </a:p>
          <a:p>
            <a:pPr algn="ctr">
              <a:spcBef>
                <a:spcPts val="360"/>
              </a:spcBef>
            </a:pPr>
            <a:r>
              <a:rPr sz="2000" b="1" spc="-5" dirty="0">
                <a:solidFill>
                  <a:srgbClr val="001F5F"/>
                </a:solidFill>
              </a:rPr>
              <a:t>коммунальных</a:t>
            </a:r>
            <a:r>
              <a:rPr sz="2000" b="1" spc="-55" dirty="0">
                <a:solidFill>
                  <a:srgbClr val="001F5F"/>
                </a:solidFill>
              </a:rPr>
              <a:t> </a:t>
            </a:r>
            <a:r>
              <a:rPr sz="2000" b="1" spc="-15" dirty="0">
                <a:solidFill>
                  <a:srgbClr val="001F5F"/>
                </a:solidFill>
              </a:rPr>
              <a:t>услуг</a:t>
            </a:r>
            <a:endParaRPr sz="20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33118"/>
            <a:ext cx="5403359" cy="50894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77928" y="288755"/>
            <a:ext cx="2574479" cy="559352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695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000034"/>
                </a:solidFill>
              </a:rPr>
              <a:t>Проблема</a:t>
            </a:r>
            <a:endParaRPr sz="35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77907" y="9611965"/>
            <a:ext cx="5435348" cy="5089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35253" y="9648535"/>
            <a:ext cx="648489" cy="77407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2470" y="9646225"/>
            <a:ext cx="732541" cy="73298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99785" y="9576918"/>
            <a:ext cx="836507" cy="87159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74326" y="9672402"/>
            <a:ext cx="1528234" cy="64439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02510" y="9628078"/>
            <a:ext cx="1553827" cy="73314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4896" y="1714245"/>
            <a:ext cx="8579565" cy="7605154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9677907" y="4373230"/>
            <a:ext cx="5006142" cy="2279947"/>
          </a:xfrm>
          <a:custGeom>
            <a:avLst/>
            <a:gdLst/>
            <a:ahLst/>
            <a:cxnLst/>
            <a:rect l="l" t="t" r="r" b="b"/>
            <a:pathLst>
              <a:path w="5008244" h="2280284">
                <a:moveTo>
                  <a:pt x="4782058" y="0"/>
                </a:moveTo>
                <a:lnTo>
                  <a:pt x="225805" y="0"/>
                </a:lnTo>
                <a:lnTo>
                  <a:pt x="180296" y="4587"/>
                </a:lnTo>
                <a:lnTo>
                  <a:pt x="137910" y="17744"/>
                </a:lnTo>
                <a:lnTo>
                  <a:pt x="99553" y="38562"/>
                </a:lnTo>
                <a:lnTo>
                  <a:pt x="66135" y="66135"/>
                </a:lnTo>
                <a:lnTo>
                  <a:pt x="38562" y="99553"/>
                </a:lnTo>
                <a:lnTo>
                  <a:pt x="17744" y="137910"/>
                </a:lnTo>
                <a:lnTo>
                  <a:pt x="4587" y="180296"/>
                </a:lnTo>
                <a:lnTo>
                  <a:pt x="0" y="225805"/>
                </a:lnTo>
                <a:lnTo>
                  <a:pt x="0" y="2054098"/>
                </a:lnTo>
                <a:lnTo>
                  <a:pt x="4587" y="2099607"/>
                </a:lnTo>
                <a:lnTo>
                  <a:pt x="17744" y="2141993"/>
                </a:lnTo>
                <a:lnTo>
                  <a:pt x="38562" y="2180350"/>
                </a:lnTo>
                <a:lnTo>
                  <a:pt x="66135" y="2213768"/>
                </a:lnTo>
                <a:lnTo>
                  <a:pt x="99553" y="2241341"/>
                </a:lnTo>
                <a:lnTo>
                  <a:pt x="137910" y="2262159"/>
                </a:lnTo>
                <a:lnTo>
                  <a:pt x="180296" y="2275316"/>
                </a:lnTo>
                <a:lnTo>
                  <a:pt x="225805" y="2279904"/>
                </a:lnTo>
                <a:lnTo>
                  <a:pt x="4782058" y="2279904"/>
                </a:lnTo>
                <a:lnTo>
                  <a:pt x="4827567" y="2275316"/>
                </a:lnTo>
                <a:lnTo>
                  <a:pt x="4869953" y="2262159"/>
                </a:lnTo>
                <a:lnTo>
                  <a:pt x="4908310" y="2241341"/>
                </a:lnTo>
                <a:lnTo>
                  <a:pt x="4941728" y="2213768"/>
                </a:lnTo>
                <a:lnTo>
                  <a:pt x="4969301" y="2180350"/>
                </a:lnTo>
                <a:lnTo>
                  <a:pt x="4990119" y="2141993"/>
                </a:lnTo>
                <a:lnTo>
                  <a:pt x="5003276" y="2099607"/>
                </a:lnTo>
                <a:lnTo>
                  <a:pt x="5007864" y="2054098"/>
                </a:lnTo>
                <a:lnTo>
                  <a:pt x="5007864" y="225805"/>
                </a:lnTo>
                <a:lnTo>
                  <a:pt x="5003276" y="180296"/>
                </a:lnTo>
                <a:lnTo>
                  <a:pt x="4990119" y="137910"/>
                </a:lnTo>
                <a:lnTo>
                  <a:pt x="4969301" y="99553"/>
                </a:lnTo>
                <a:lnTo>
                  <a:pt x="4941728" y="66135"/>
                </a:lnTo>
                <a:lnTo>
                  <a:pt x="4908310" y="38562"/>
                </a:lnTo>
                <a:lnTo>
                  <a:pt x="4869953" y="17744"/>
                </a:lnTo>
                <a:lnTo>
                  <a:pt x="4827567" y="4587"/>
                </a:lnTo>
                <a:lnTo>
                  <a:pt x="4782058" y="0"/>
                </a:lnTo>
                <a:close/>
              </a:path>
            </a:pathLst>
          </a:custGeom>
          <a:solidFill>
            <a:srgbClr val="E0F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184932" y="4763291"/>
            <a:ext cx="3997550" cy="1428538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695" marR="5078" indent="394812">
              <a:lnSpc>
                <a:spcPct val="1151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001F5F"/>
                </a:solidFill>
              </a:rPr>
              <a:t>Отсутствие</a:t>
            </a:r>
            <a:r>
              <a:rPr sz="2000" b="1" spc="15" dirty="0">
                <a:solidFill>
                  <a:srgbClr val="001F5F"/>
                </a:solidFill>
              </a:rPr>
              <a:t> </a:t>
            </a:r>
            <a:r>
              <a:rPr sz="2000" b="1" dirty="0">
                <a:solidFill>
                  <a:srgbClr val="001F5F"/>
                </a:solidFill>
              </a:rPr>
              <a:t>комплексной </a:t>
            </a:r>
            <a:r>
              <a:rPr sz="2000" b="1" spc="5" dirty="0">
                <a:solidFill>
                  <a:srgbClr val="001F5F"/>
                </a:solidFill>
              </a:rPr>
              <a:t> </a:t>
            </a:r>
            <a:r>
              <a:rPr sz="2000" b="1" spc="-5" dirty="0">
                <a:solidFill>
                  <a:srgbClr val="001F5F"/>
                </a:solidFill>
              </a:rPr>
              <a:t>автоматизированной системы </a:t>
            </a:r>
            <a:r>
              <a:rPr sz="2000" b="1" dirty="0">
                <a:solidFill>
                  <a:srgbClr val="001F5F"/>
                </a:solidFill>
              </a:rPr>
              <a:t> планирования</a:t>
            </a:r>
            <a:r>
              <a:rPr sz="2000" b="1" spc="-65" dirty="0">
                <a:solidFill>
                  <a:srgbClr val="001F5F"/>
                </a:solidFill>
              </a:rPr>
              <a:t> </a:t>
            </a:r>
            <a:r>
              <a:rPr sz="2000" b="1" dirty="0">
                <a:solidFill>
                  <a:srgbClr val="001F5F"/>
                </a:solidFill>
              </a:rPr>
              <a:t>мероприятий</a:t>
            </a:r>
            <a:r>
              <a:rPr sz="2000" b="1" spc="-45" dirty="0">
                <a:solidFill>
                  <a:srgbClr val="001F5F"/>
                </a:solidFill>
              </a:rPr>
              <a:t> </a:t>
            </a:r>
            <a:r>
              <a:rPr sz="2000" b="1" dirty="0">
                <a:solidFill>
                  <a:srgbClr val="001F5F"/>
                </a:solidFill>
              </a:rPr>
              <a:t>по</a:t>
            </a:r>
            <a:endParaRPr sz="2000"/>
          </a:p>
          <a:p>
            <a:pPr marL="564289">
              <a:spcBef>
                <a:spcPts val="359"/>
              </a:spcBef>
            </a:pPr>
            <a:r>
              <a:rPr sz="2000" b="1" spc="-10" dirty="0">
                <a:solidFill>
                  <a:srgbClr val="001F5F"/>
                </a:solidFill>
              </a:rPr>
              <a:t>энергоэффективности</a:t>
            </a:r>
            <a:endParaRPr sz="2000"/>
          </a:p>
        </p:txBody>
      </p:sp>
      <p:sp>
        <p:nvSpPr>
          <p:cNvPr id="15" name="object 15"/>
          <p:cNvSpPr/>
          <p:nvPr/>
        </p:nvSpPr>
        <p:spPr>
          <a:xfrm>
            <a:off x="9658103" y="6963646"/>
            <a:ext cx="5006142" cy="2281216"/>
          </a:xfrm>
          <a:custGeom>
            <a:avLst/>
            <a:gdLst/>
            <a:ahLst/>
            <a:cxnLst/>
            <a:rect l="l" t="t" r="r" b="b"/>
            <a:pathLst>
              <a:path w="5008244" h="2281554">
                <a:moveTo>
                  <a:pt x="4781931" y="0"/>
                </a:moveTo>
                <a:lnTo>
                  <a:pt x="225933" y="0"/>
                </a:lnTo>
                <a:lnTo>
                  <a:pt x="180418" y="4592"/>
                </a:lnTo>
                <a:lnTo>
                  <a:pt x="138017" y="17764"/>
                </a:lnTo>
                <a:lnTo>
                  <a:pt x="99640" y="38603"/>
                </a:lnTo>
                <a:lnTo>
                  <a:pt x="66198" y="66198"/>
                </a:lnTo>
                <a:lnTo>
                  <a:pt x="38603" y="99640"/>
                </a:lnTo>
                <a:lnTo>
                  <a:pt x="17764" y="138017"/>
                </a:lnTo>
                <a:lnTo>
                  <a:pt x="4592" y="180418"/>
                </a:lnTo>
                <a:lnTo>
                  <a:pt x="0" y="225932"/>
                </a:lnTo>
                <a:lnTo>
                  <a:pt x="0" y="2055495"/>
                </a:lnTo>
                <a:lnTo>
                  <a:pt x="4592" y="2101009"/>
                </a:lnTo>
                <a:lnTo>
                  <a:pt x="17764" y="2143410"/>
                </a:lnTo>
                <a:lnTo>
                  <a:pt x="38603" y="2181787"/>
                </a:lnTo>
                <a:lnTo>
                  <a:pt x="66198" y="2215229"/>
                </a:lnTo>
                <a:lnTo>
                  <a:pt x="99640" y="2242824"/>
                </a:lnTo>
                <a:lnTo>
                  <a:pt x="138017" y="2263663"/>
                </a:lnTo>
                <a:lnTo>
                  <a:pt x="180418" y="2276835"/>
                </a:lnTo>
                <a:lnTo>
                  <a:pt x="225933" y="2281428"/>
                </a:lnTo>
                <a:lnTo>
                  <a:pt x="4781931" y="2281428"/>
                </a:lnTo>
                <a:lnTo>
                  <a:pt x="4827445" y="2276835"/>
                </a:lnTo>
                <a:lnTo>
                  <a:pt x="4869846" y="2263663"/>
                </a:lnTo>
                <a:lnTo>
                  <a:pt x="4908223" y="2242824"/>
                </a:lnTo>
                <a:lnTo>
                  <a:pt x="4941665" y="2215229"/>
                </a:lnTo>
                <a:lnTo>
                  <a:pt x="4969260" y="2181787"/>
                </a:lnTo>
                <a:lnTo>
                  <a:pt x="4990099" y="2143410"/>
                </a:lnTo>
                <a:lnTo>
                  <a:pt x="5003271" y="2101009"/>
                </a:lnTo>
                <a:lnTo>
                  <a:pt x="5007863" y="2055495"/>
                </a:lnTo>
                <a:lnTo>
                  <a:pt x="5007863" y="225932"/>
                </a:lnTo>
                <a:lnTo>
                  <a:pt x="5003271" y="180418"/>
                </a:lnTo>
                <a:lnTo>
                  <a:pt x="4990099" y="138017"/>
                </a:lnTo>
                <a:lnTo>
                  <a:pt x="4969260" y="99640"/>
                </a:lnTo>
                <a:lnTo>
                  <a:pt x="4941665" y="66198"/>
                </a:lnTo>
                <a:lnTo>
                  <a:pt x="4908223" y="38603"/>
                </a:lnTo>
                <a:lnTo>
                  <a:pt x="4869846" y="17764"/>
                </a:lnTo>
                <a:lnTo>
                  <a:pt x="4827445" y="4592"/>
                </a:lnTo>
                <a:lnTo>
                  <a:pt x="4781931" y="0"/>
                </a:lnTo>
                <a:close/>
              </a:path>
            </a:pathLst>
          </a:custGeom>
          <a:solidFill>
            <a:srgbClr val="E0F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843446" y="7530846"/>
            <a:ext cx="4636728" cy="1077435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060" marR="5078" indent="-1904" algn="ctr">
              <a:lnSpc>
                <a:spcPct val="114999"/>
              </a:lnSpc>
              <a:spcBef>
                <a:spcPts val="100"/>
              </a:spcBef>
            </a:pPr>
            <a:r>
              <a:rPr sz="2000" b="1" spc="-10" dirty="0">
                <a:solidFill>
                  <a:srgbClr val="001F5F"/>
                </a:solidFill>
              </a:rPr>
              <a:t>Отсутствие</a:t>
            </a:r>
            <a:r>
              <a:rPr sz="2000" b="1" spc="25" dirty="0">
                <a:solidFill>
                  <a:srgbClr val="001F5F"/>
                </a:solidFill>
              </a:rPr>
              <a:t> </a:t>
            </a:r>
            <a:r>
              <a:rPr sz="2000" b="1" spc="-5" dirty="0">
                <a:solidFill>
                  <a:srgbClr val="001F5F"/>
                </a:solidFill>
              </a:rPr>
              <a:t>цифровой</a:t>
            </a:r>
            <a:r>
              <a:rPr sz="2000" b="1" spc="-15" dirty="0">
                <a:solidFill>
                  <a:srgbClr val="001F5F"/>
                </a:solidFill>
              </a:rPr>
              <a:t> </a:t>
            </a:r>
            <a:r>
              <a:rPr sz="2000" b="1" spc="-10" dirty="0">
                <a:solidFill>
                  <a:srgbClr val="001F5F"/>
                </a:solidFill>
              </a:rPr>
              <a:t>платформы </a:t>
            </a:r>
            <a:r>
              <a:rPr sz="2000" b="1" spc="-5" dirty="0">
                <a:solidFill>
                  <a:srgbClr val="001F5F"/>
                </a:solidFill>
              </a:rPr>
              <a:t> управления ресурсами </a:t>
            </a:r>
            <a:r>
              <a:rPr sz="2000" b="1" dirty="0">
                <a:solidFill>
                  <a:srgbClr val="001F5F"/>
                </a:solidFill>
              </a:rPr>
              <a:t>и сервисами </a:t>
            </a:r>
            <a:r>
              <a:rPr sz="2000" b="1" spc="-545" dirty="0">
                <a:solidFill>
                  <a:srgbClr val="001F5F"/>
                </a:solidFill>
              </a:rPr>
              <a:t> </a:t>
            </a:r>
            <a:r>
              <a:rPr sz="2000" b="1" dirty="0">
                <a:solidFill>
                  <a:srgbClr val="001F5F"/>
                </a:solidFill>
              </a:rPr>
              <a:t>города/региона</a:t>
            </a:r>
            <a:endParaRPr sz="2000"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xfrm>
            <a:off x="10678041" y="10091757"/>
            <a:ext cx="340185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085">
              <a:lnSpc>
                <a:spcPts val="1649"/>
              </a:lnSpc>
            </a:pPr>
            <a:fld id="{81D60167-4931-47E6-BA6A-407CBD079E47}" type="slidenum">
              <a:rPr dirty="0"/>
              <a:pPr marL="38085">
                <a:lnSpc>
                  <a:spcPts val="1649"/>
                </a:lnSpc>
              </a:pPr>
              <a:t>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63079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8777" y="2390801"/>
            <a:ext cx="14542377" cy="6791587"/>
            <a:chOff x="208864" y="2391155"/>
            <a:chExt cx="14548485" cy="67925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864" y="3203808"/>
              <a:ext cx="14548002" cy="597981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05627" y="2391155"/>
              <a:ext cx="9272016" cy="1473707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033118"/>
            <a:ext cx="5403359" cy="50894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77929" y="288755"/>
            <a:ext cx="3743023" cy="559352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695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000034"/>
                </a:solidFill>
              </a:rPr>
              <a:t>Цели</a:t>
            </a:r>
            <a:r>
              <a:rPr sz="3500" spc="-55" dirty="0">
                <a:solidFill>
                  <a:srgbClr val="000034"/>
                </a:solidFill>
              </a:rPr>
              <a:t> </a:t>
            </a:r>
            <a:r>
              <a:rPr sz="3500" dirty="0">
                <a:solidFill>
                  <a:srgbClr val="000034"/>
                </a:solidFill>
              </a:rPr>
              <a:t>и</a:t>
            </a:r>
            <a:r>
              <a:rPr sz="3500" spc="-40" dirty="0">
                <a:solidFill>
                  <a:srgbClr val="000034"/>
                </a:solidFill>
              </a:rPr>
              <a:t> </a:t>
            </a:r>
            <a:r>
              <a:rPr sz="3500" spc="-5" dirty="0">
                <a:solidFill>
                  <a:srgbClr val="000034"/>
                </a:solidFill>
              </a:rPr>
              <a:t>задачи</a:t>
            </a:r>
            <a:endParaRPr sz="3500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77907" y="9611965"/>
            <a:ext cx="5435348" cy="50894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956719" y="2240073"/>
            <a:ext cx="6099788" cy="299676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695">
              <a:spcBef>
                <a:spcPts val="100"/>
              </a:spcBef>
            </a:pPr>
            <a:r>
              <a:rPr sz="1800" dirty="0">
                <a:solidFill>
                  <a:srgbClr val="000034"/>
                </a:solidFill>
                <a:latin typeface="Microsoft Sans Serif"/>
                <a:cs typeface="Microsoft Sans Serif"/>
              </a:rPr>
              <a:t>В</a:t>
            </a:r>
            <a:r>
              <a:rPr sz="1800" spc="20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0034"/>
                </a:solidFill>
                <a:latin typeface="Microsoft Sans Serif"/>
                <a:cs typeface="Microsoft Sans Serif"/>
              </a:rPr>
              <a:t>состав</a:t>
            </a:r>
            <a:r>
              <a:rPr sz="1800" spc="25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0034"/>
                </a:solidFill>
                <a:latin typeface="Microsoft Sans Serif"/>
                <a:cs typeface="Microsoft Sans Serif"/>
              </a:rPr>
              <a:t>проекта</a:t>
            </a:r>
            <a:r>
              <a:rPr sz="1800" spc="30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0034"/>
                </a:solidFill>
                <a:latin typeface="Microsoft Sans Serif"/>
                <a:cs typeface="Microsoft Sans Serif"/>
              </a:rPr>
              <a:t>входят</a:t>
            </a:r>
            <a:r>
              <a:rPr sz="1800" spc="30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0034"/>
                </a:solidFill>
                <a:latin typeface="Microsoft Sans Serif"/>
                <a:cs typeface="Microsoft Sans Serif"/>
              </a:rPr>
              <a:t>мероприятия</a:t>
            </a:r>
            <a:r>
              <a:rPr sz="1800" spc="35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0034"/>
                </a:solidFill>
                <a:latin typeface="Microsoft Sans Serif"/>
                <a:cs typeface="Microsoft Sans Serif"/>
              </a:rPr>
              <a:t>направленные</a:t>
            </a:r>
            <a:r>
              <a:rPr sz="1800" spc="50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0034"/>
                </a:solidFill>
                <a:latin typeface="Microsoft Sans Serif"/>
                <a:cs typeface="Microsoft Sans Serif"/>
              </a:rPr>
              <a:t>на: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56720" y="2514354"/>
            <a:ext cx="8960532" cy="1123148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298965" indent="-286905">
              <a:spcBef>
                <a:spcPts val="100"/>
              </a:spcBef>
              <a:buChar char="-"/>
              <a:tabLst>
                <a:tab pos="298965" algn="l"/>
                <a:tab pos="299600" algn="l"/>
              </a:tabLst>
            </a:pPr>
            <a:r>
              <a:rPr sz="1800" spc="-20" dirty="0">
                <a:solidFill>
                  <a:srgbClr val="000034"/>
                </a:solidFill>
                <a:latin typeface="Microsoft Sans Serif"/>
                <a:cs typeface="Microsoft Sans Serif"/>
              </a:rPr>
              <a:t>Ускорение</a:t>
            </a:r>
            <a:r>
              <a:rPr sz="1800" spc="15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0034"/>
                </a:solidFill>
                <a:latin typeface="Microsoft Sans Serif"/>
                <a:cs typeface="Microsoft Sans Serif"/>
              </a:rPr>
              <a:t>внедрения</a:t>
            </a:r>
            <a:r>
              <a:rPr sz="1800" spc="40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0034"/>
                </a:solidFill>
                <a:latin typeface="Microsoft Sans Serif"/>
                <a:cs typeface="Microsoft Sans Serif"/>
              </a:rPr>
              <a:t>цифровых</a:t>
            </a:r>
            <a:r>
              <a:rPr sz="1800" spc="15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0034"/>
                </a:solidFill>
                <a:latin typeface="Microsoft Sans Serif"/>
                <a:cs typeface="Microsoft Sans Serif"/>
              </a:rPr>
              <a:t>технологий</a:t>
            </a:r>
            <a:r>
              <a:rPr sz="1800" spc="30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0034"/>
                </a:solidFill>
                <a:latin typeface="Microsoft Sans Serif"/>
                <a:cs typeface="Microsoft Sans Serif"/>
              </a:rPr>
              <a:t>и</a:t>
            </a:r>
            <a:r>
              <a:rPr sz="1800" spc="20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0034"/>
                </a:solidFill>
                <a:latin typeface="Microsoft Sans Serif"/>
                <a:cs typeface="Microsoft Sans Serif"/>
              </a:rPr>
              <a:t>решений</a:t>
            </a:r>
            <a:r>
              <a:rPr sz="1800" spc="35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0034"/>
                </a:solidFill>
                <a:latin typeface="Microsoft Sans Serif"/>
                <a:cs typeface="Microsoft Sans Serif"/>
              </a:rPr>
              <a:t>в</a:t>
            </a:r>
            <a:r>
              <a:rPr sz="1800" spc="30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0034"/>
                </a:solidFill>
                <a:latin typeface="Microsoft Sans Serif"/>
                <a:cs typeface="Microsoft Sans Serif"/>
              </a:rPr>
              <a:t>регионах;</a:t>
            </a:r>
            <a:endParaRPr sz="1800">
              <a:latin typeface="Microsoft Sans Serif"/>
              <a:cs typeface="Microsoft Sans Serif"/>
            </a:endParaRPr>
          </a:p>
          <a:p>
            <a:pPr marL="298965" indent="-286905">
              <a:buChar char="-"/>
              <a:tabLst>
                <a:tab pos="298965" algn="l"/>
                <a:tab pos="299600" algn="l"/>
              </a:tabLst>
            </a:pPr>
            <a:r>
              <a:rPr sz="1800" spc="-10" dirty="0">
                <a:solidFill>
                  <a:srgbClr val="000034"/>
                </a:solidFill>
                <a:latin typeface="Microsoft Sans Serif"/>
                <a:cs typeface="Microsoft Sans Serif"/>
              </a:rPr>
              <a:t>Обеспечение</a:t>
            </a:r>
            <a:r>
              <a:rPr sz="1800" spc="20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0034"/>
                </a:solidFill>
                <a:latin typeface="Microsoft Sans Serif"/>
                <a:cs typeface="Microsoft Sans Serif"/>
              </a:rPr>
              <a:t>эффективного</a:t>
            </a:r>
            <a:r>
              <a:rPr sz="1800" spc="10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0034"/>
                </a:solidFill>
                <a:latin typeface="Microsoft Sans Serif"/>
                <a:cs typeface="Microsoft Sans Serif"/>
              </a:rPr>
              <a:t>управления</a:t>
            </a:r>
            <a:r>
              <a:rPr sz="1800" spc="55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0034"/>
                </a:solidFill>
                <a:latin typeface="Microsoft Sans Serif"/>
                <a:cs typeface="Microsoft Sans Serif"/>
              </a:rPr>
              <a:t>ресурсами</a:t>
            </a:r>
            <a:r>
              <a:rPr sz="1800" spc="50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0034"/>
                </a:solidFill>
                <a:latin typeface="Microsoft Sans Serif"/>
                <a:cs typeface="Microsoft Sans Serif"/>
              </a:rPr>
              <a:t>в</a:t>
            </a:r>
            <a:r>
              <a:rPr sz="1800" spc="25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0034"/>
                </a:solidFill>
                <a:latin typeface="Microsoft Sans Serif"/>
                <a:cs typeface="Microsoft Sans Serif"/>
              </a:rPr>
              <a:t>регионах</a:t>
            </a:r>
            <a:r>
              <a:rPr sz="1800" spc="35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0034"/>
                </a:solidFill>
                <a:latin typeface="Microsoft Sans Serif"/>
                <a:cs typeface="Microsoft Sans Serif"/>
              </a:rPr>
              <a:t>и</a:t>
            </a:r>
            <a:r>
              <a:rPr sz="1800" spc="15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0034"/>
                </a:solidFill>
                <a:latin typeface="Microsoft Sans Serif"/>
                <a:cs typeface="Microsoft Sans Serif"/>
              </a:rPr>
              <a:t>городах</a:t>
            </a:r>
            <a:endParaRPr sz="1800">
              <a:latin typeface="Microsoft Sans Serif"/>
              <a:cs typeface="Microsoft Sans Serif"/>
            </a:endParaRPr>
          </a:p>
          <a:p>
            <a:pPr marL="298965" indent="-286905">
              <a:buChar char="-"/>
              <a:tabLst>
                <a:tab pos="298965" algn="l"/>
                <a:tab pos="299600" algn="l"/>
              </a:tabLst>
            </a:pPr>
            <a:r>
              <a:rPr sz="1800" spc="-5" dirty="0">
                <a:solidFill>
                  <a:srgbClr val="000034"/>
                </a:solidFill>
                <a:latin typeface="Microsoft Sans Serif"/>
                <a:cs typeface="Microsoft Sans Serif"/>
              </a:rPr>
              <a:t>Повышение</a:t>
            </a:r>
            <a:r>
              <a:rPr sz="1800" spc="35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0034"/>
                </a:solidFill>
                <a:latin typeface="Microsoft Sans Serif"/>
                <a:cs typeface="Microsoft Sans Serif"/>
              </a:rPr>
              <a:t>качества</a:t>
            </a:r>
            <a:r>
              <a:rPr sz="1800" spc="20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0034"/>
                </a:solidFill>
                <a:latin typeface="Microsoft Sans Serif"/>
                <a:cs typeface="Microsoft Sans Serif"/>
              </a:rPr>
              <a:t>предоставляемых</a:t>
            </a:r>
            <a:r>
              <a:rPr sz="1800" spc="35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0034"/>
                </a:solidFill>
                <a:latin typeface="Microsoft Sans Serif"/>
                <a:cs typeface="Microsoft Sans Serif"/>
              </a:rPr>
              <a:t>услуг;</a:t>
            </a:r>
            <a:endParaRPr sz="1800">
              <a:latin typeface="Microsoft Sans Serif"/>
              <a:cs typeface="Microsoft Sans Serif"/>
            </a:endParaRPr>
          </a:p>
          <a:p>
            <a:pPr marL="298965" indent="-286905">
              <a:buChar char="-"/>
              <a:tabLst>
                <a:tab pos="298965" algn="l"/>
                <a:tab pos="299600" algn="l"/>
              </a:tabLst>
            </a:pPr>
            <a:r>
              <a:rPr sz="1800" spc="-10" dirty="0">
                <a:solidFill>
                  <a:srgbClr val="000034"/>
                </a:solidFill>
                <a:latin typeface="Microsoft Sans Serif"/>
                <a:cs typeface="Microsoft Sans Serif"/>
              </a:rPr>
              <a:t>Вовлеченность</a:t>
            </a:r>
            <a:r>
              <a:rPr sz="1800" spc="45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0034"/>
                </a:solidFill>
                <a:latin typeface="Microsoft Sans Serif"/>
                <a:cs typeface="Microsoft Sans Serif"/>
              </a:rPr>
              <a:t>граждан</a:t>
            </a:r>
            <a:r>
              <a:rPr sz="1800" spc="50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0034"/>
                </a:solidFill>
                <a:latin typeface="Microsoft Sans Serif"/>
                <a:cs typeface="Microsoft Sans Serif"/>
              </a:rPr>
              <a:t>в</a:t>
            </a:r>
            <a:r>
              <a:rPr sz="1800" spc="45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0034"/>
                </a:solidFill>
                <a:latin typeface="Microsoft Sans Serif"/>
                <a:cs typeface="Microsoft Sans Serif"/>
              </a:rPr>
              <a:t>процессы</a:t>
            </a:r>
            <a:r>
              <a:rPr sz="1800" spc="50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0034"/>
                </a:solidFill>
                <a:latin typeface="Microsoft Sans Serif"/>
                <a:cs typeface="Microsoft Sans Serif"/>
              </a:rPr>
              <a:t>управления</a:t>
            </a:r>
            <a:r>
              <a:rPr sz="1800" spc="60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0034"/>
                </a:solidFill>
                <a:latin typeface="Microsoft Sans Serif"/>
                <a:cs typeface="Microsoft Sans Serif"/>
              </a:rPr>
              <a:t>регионами</a:t>
            </a:r>
            <a:r>
              <a:rPr sz="1800" spc="45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0034"/>
                </a:solidFill>
                <a:latin typeface="Microsoft Sans Serif"/>
                <a:cs typeface="Microsoft Sans Serif"/>
              </a:rPr>
              <a:t>и</a:t>
            </a:r>
            <a:r>
              <a:rPr sz="1800" spc="30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0034"/>
                </a:solidFill>
                <a:latin typeface="Microsoft Sans Serif"/>
                <a:cs typeface="Microsoft Sans Serif"/>
              </a:rPr>
              <a:t>муниципалитетами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7361" y="2217218"/>
            <a:ext cx="4931244" cy="452053"/>
          </a:xfrm>
          <a:prstGeom prst="rect">
            <a:avLst/>
          </a:prstGeom>
        </p:spPr>
        <p:txBody>
          <a:bodyPr vert="horz" wrap="square" lIns="0" tIns="12060" rIns="0" bIns="0" rtlCol="0">
            <a:spAutoFit/>
          </a:bodyPr>
          <a:lstStyle/>
          <a:p>
            <a:pPr marL="12695">
              <a:spcBef>
                <a:spcPts val="95"/>
              </a:spcBef>
            </a:pPr>
            <a:r>
              <a:rPr sz="2800" spc="-55" dirty="0">
                <a:solidFill>
                  <a:srgbClr val="000034"/>
                </a:solidFill>
                <a:latin typeface="Microsoft Sans Serif"/>
                <a:cs typeface="Microsoft Sans Serif"/>
              </a:rPr>
              <a:t>КЛЮЧЕВЫЕ</a:t>
            </a:r>
            <a:r>
              <a:rPr sz="2800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2800" spc="-55" dirty="0">
                <a:solidFill>
                  <a:srgbClr val="000034"/>
                </a:solidFill>
                <a:latin typeface="Microsoft Sans Serif"/>
                <a:cs typeface="Microsoft Sans Serif"/>
              </a:rPr>
              <a:t>ЦЕЛИ</a:t>
            </a:r>
            <a:r>
              <a:rPr sz="2800" spc="15" dirty="0">
                <a:solidFill>
                  <a:srgbClr val="000034"/>
                </a:solidFill>
                <a:latin typeface="Microsoft Sans Serif"/>
                <a:cs typeface="Microsoft Sans Serif"/>
              </a:rPr>
              <a:t> </a:t>
            </a:r>
            <a:r>
              <a:rPr sz="2800" spc="-45" dirty="0">
                <a:solidFill>
                  <a:srgbClr val="000034"/>
                </a:solidFill>
                <a:latin typeface="Microsoft Sans Serif"/>
                <a:cs typeface="Microsoft Sans Serif"/>
              </a:rPr>
              <a:t>ПРОЕКТА</a:t>
            </a:r>
            <a:endParaRPr sz="2800">
              <a:latin typeface="Microsoft Sans Serif"/>
              <a:cs typeface="Microsoft Sans Serif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35253" y="9648535"/>
            <a:ext cx="648489" cy="77407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2470" y="9646225"/>
            <a:ext cx="732541" cy="73298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99785" y="9576918"/>
            <a:ext cx="836507" cy="87159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574326" y="9672402"/>
            <a:ext cx="1528234" cy="644396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402510" y="9628078"/>
            <a:ext cx="1553827" cy="733145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10678041" y="10091757"/>
            <a:ext cx="340185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085">
              <a:lnSpc>
                <a:spcPts val="1649"/>
              </a:lnSpc>
            </a:pPr>
            <a:fld id="{81D60167-4931-47E6-BA6A-407CBD079E47}" type="slidenum">
              <a:rPr dirty="0"/>
              <a:pPr marL="38085">
                <a:lnSpc>
                  <a:spcPts val="1649"/>
                </a:lnSpc>
              </a:pPr>
              <a:t>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6871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3359" y="2390801"/>
            <a:ext cx="9262089" cy="147348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033118"/>
            <a:ext cx="5403359" cy="5089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77928" y="288755"/>
            <a:ext cx="2290118" cy="559352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695">
              <a:lnSpc>
                <a:spcPct val="100000"/>
              </a:lnSpc>
              <a:spcBef>
                <a:spcPts val="100"/>
              </a:spcBef>
            </a:pPr>
            <a:r>
              <a:rPr sz="3500" spc="-5" dirty="0">
                <a:solidFill>
                  <a:srgbClr val="000034"/>
                </a:solidFill>
              </a:rPr>
              <a:t>Решение</a:t>
            </a:r>
            <a:endParaRPr sz="3500"/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77907" y="9611965"/>
            <a:ext cx="5435348" cy="5089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634" y="1909288"/>
            <a:ext cx="13998157" cy="728211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35253" y="9648535"/>
            <a:ext cx="648489" cy="77407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2470" y="9646225"/>
            <a:ext cx="732541" cy="73298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99785" y="9576918"/>
            <a:ext cx="836507" cy="87159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574326" y="9672402"/>
            <a:ext cx="1528234" cy="64439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402510" y="9628078"/>
            <a:ext cx="1553827" cy="733145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0678041" y="10091757"/>
            <a:ext cx="340185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085">
              <a:lnSpc>
                <a:spcPts val="1649"/>
              </a:lnSpc>
            </a:pPr>
            <a:fld id="{81D60167-4931-47E6-BA6A-407CBD079E47}" type="slidenum">
              <a:rPr dirty="0"/>
              <a:pPr marL="38085">
                <a:lnSpc>
                  <a:spcPts val="1649"/>
                </a:lnSpc>
              </a:pPr>
              <a:t>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1062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3359" y="2390801"/>
            <a:ext cx="9262089" cy="147348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033118"/>
            <a:ext cx="5403359" cy="5089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77929" y="288755"/>
            <a:ext cx="2066057" cy="559352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695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000034"/>
                </a:solidFill>
              </a:rPr>
              <a:t>Проду</a:t>
            </a:r>
            <a:r>
              <a:rPr sz="3500" spc="-15" dirty="0">
                <a:solidFill>
                  <a:srgbClr val="000034"/>
                </a:solidFill>
              </a:rPr>
              <a:t>к</a:t>
            </a:r>
            <a:r>
              <a:rPr sz="3500" dirty="0">
                <a:solidFill>
                  <a:srgbClr val="000034"/>
                </a:solidFill>
              </a:rPr>
              <a:t>т</a:t>
            </a:r>
            <a:endParaRPr sz="3500"/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77907" y="9611965"/>
            <a:ext cx="5435348" cy="5089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1476" y="1644151"/>
            <a:ext cx="14817725" cy="786572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35253" y="9648535"/>
            <a:ext cx="648489" cy="77407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2470" y="9646225"/>
            <a:ext cx="732541" cy="73298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99785" y="9576918"/>
            <a:ext cx="836507" cy="87159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574326" y="9672402"/>
            <a:ext cx="1528234" cy="64439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402510" y="9628078"/>
            <a:ext cx="1553827" cy="733145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0678041" y="10091757"/>
            <a:ext cx="340185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085">
              <a:lnSpc>
                <a:spcPts val="1649"/>
              </a:lnSpc>
            </a:pPr>
            <a:fld id="{81D60167-4931-47E6-BA6A-407CBD079E47}" type="slidenum">
              <a:rPr dirty="0"/>
              <a:pPr marL="38085">
                <a:lnSpc>
                  <a:spcPts val="1649"/>
                </a:lnSpc>
              </a:pPr>
              <a:t>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9119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16559"/>
            <a:ext cx="14709947" cy="9813103"/>
            <a:chOff x="0" y="516635"/>
            <a:chExt cx="14716125" cy="98145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0895" y="765047"/>
              <a:ext cx="14404848" cy="956614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033271"/>
              <a:ext cx="5405628" cy="50901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77929" y="288755"/>
            <a:ext cx="4180989" cy="559352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695">
              <a:lnSpc>
                <a:spcPct val="100000"/>
              </a:lnSpc>
              <a:spcBef>
                <a:spcPts val="100"/>
              </a:spcBef>
            </a:pPr>
            <a:r>
              <a:rPr sz="3500" spc="-5" dirty="0">
                <a:solidFill>
                  <a:srgbClr val="000034"/>
                </a:solidFill>
              </a:rPr>
              <a:t>Планы</a:t>
            </a:r>
            <a:r>
              <a:rPr sz="3500" spc="-85" dirty="0">
                <a:solidFill>
                  <a:srgbClr val="000034"/>
                </a:solidFill>
              </a:rPr>
              <a:t> </a:t>
            </a:r>
            <a:r>
              <a:rPr sz="3500" dirty="0">
                <a:solidFill>
                  <a:srgbClr val="000034"/>
                </a:solidFill>
              </a:rPr>
              <a:t>развития</a:t>
            </a:r>
            <a:endParaRPr sz="3500"/>
          </a:p>
        </p:txBody>
      </p:sp>
      <p:grpSp>
        <p:nvGrpSpPr>
          <p:cNvPr id="6" name="object 6"/>
          <p:cNvGrpSpPr/>
          <p:nvPr/>
        </p:nvGrpSpPr>
        <p:grpSpPr>
          <a:xfrm>
            <a:off x="248307" y="9576919"/>
            <a:ext cx="14865457" cy="871726"/>
            <a:chOff x="248411" y="9578340"/>
            <a:chExt cx="14871700" cy="87185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81971" y="9613392"/>
              <a:ext cx="5437631" cy="5090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71259" y="9649968"/>
              <a:ext cx="790956" cy="7741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8411" y="9590532"/>
              <a:ext cx="970788" cy="8473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5503" y="9578340"/>
              <a:ext cx="871728" cy="87172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43556" y="9649968"/>
              <a:ext cx="1592580" cy="68427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04359" y="9613392"/>
              <a:ext cx="1554480" cy="757428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113625" y="4599511"/>
            <a:ext cx="3546256" cy="1854560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39009" marR="107907" indent="-29197" algn="ctr">
              <a:spcBef>
                <a:spcPts val="100"/>
              </a:spcBef>
            </a:pPr>
            <a:r>
              <a:rPr sz="1500" spc="-5" dirty="0">
                <a:latin typeface="Arial Black"/>
                <a:cs typeface="Arial Black"/>
              </a:rPr>
              <a:t>КОМЛЕКСАНЯ КООРДИНАЦИЯ </a:t>
            </a:r>
            <a:r>
              <a:rPr sz="1500" spc="-490" dirty="0">
                <a:latin typeface="Arial Black"/>
                <a:cs typeface="Arial Black"/>
              </a:rPr>
              <a:t> </a:t>
            </a:r>
            <a:r>
              <a:rPr sz="1500" spc="-5" dirty="0">
                <a:latin typeface="Arial Black"/>
                <a:cs typeface="Arial Black"/>
              </a:rPr>
              <a:t>ВСЕХ</a:t>
            </a:r>
            <a:r>
              <a:rPr sz="1500" spc="-25" dirty="0">
                <a:latin typeface="Arial Black"/>
                <a:cs typeface="Arial Black"/>
              </a:rPr>
              <a:t> </a:t>
            </a:r>
            <a:r>
              <a:rPr sz="1500" spc="-5" dirty="0">
                <a:latin typeface="Arial Black"/>
                <a:cs typeface="Arial Black"/>
              </a:rPr>
              <a:t>ПОДСИСТЕМ ЭНЕРГО-</a:t>
            </a:r>
            <a:r>
              <a:rPr sz="1500" spc="15" dirty="0">
                <a:latin typeface="Arial Black"/>
                <a:cs typeface="Arial Black"/>
              </a:rPr>
              <a:t> </a:t>
            </a:r>
            <a:r>
              <a:rPr sz="1500" dirty="0">
                <a:latin typeface="Arial Black"/>
                <a:cs typeface="Arial Black"/>
              </a:rPr>
              <a:t>И </a:t>
            </a:r>
            <a:r>
              <a:rPr sz="1500" spc="-484" dirty="0">
                <a:latin typeface="Arial Black"/>
                <a:cs typeface="Arial Black"/>
              </a:rPr>
              <a:t> </a:t>
            </a:r>
            <a:r>
              <a:rPr sz="1500" spc="-5" dirty="0">
                <a:latin typeface="Arial Black"/>
                <a:cs typeface="Arial Black"/>
              </a:rPr>
              <a:t>РЕСУРСОСНАБЖЕНИЯ</a:t>
            </a:r>
            <a:r>
              <a:rPr sz="1500" spc="15" dirty="0">
                <a:latin typeface="Arial Black"/>
                <a:cs typeface="Arial Black"/>
              </a:rPr>
              <a:t> </a:t>
            </a:r>
            <a:r>
              <a:rPr sz="1500" dirty="0">
                <a:latin typeface="Arial Black"/>
                <a:cs typeface="Arial Black"/>
              </a:rPr>
              <a:t>В </a:t>
            </a:r>
            <a:r>
              <a:rPr sz="1500" spc="5" dirty="0">
                <a:latin typeface="Arial Black"/>
                <a:cs typeface="Arial Black"/>
              </a:rPr>
              <a:t> </a:t>
            </a:r>
            <a:r>
              <a:rPr sz="1500" spc="-5" dirty="0">
                <a:latin typeface="Arial Black"/>
                <a:cs typeface="Arial Black"/>
              </a:rPr>
              <a:t>ПРЕДЕЛАХ</a:t>
            </a:r>
            <a:endParaRPr sz="1500">
              <a:latin typeface="Arial Black"/>
              <a:cs typeface="Arial Black"/>
            </a:endParaRPr>
          </a:p>
          <a:p>
            <a:pPr marL="12695" marR="5078" algn="ctr"/>
            <a:r>
              <a:rPr sz="1500" spc="-5" dirty="0">
                <a:latin typeface="Arial Black"/>
                <a:cs typeface="Arial Black"/>
              </a:rPr>
              <a:t>ТЕРРИТОРИИ</a:t>
            </a:r>
            <a:r>
              <a:rPr sz="1500" spc="10" dirty="0">
                <a:latin typeface="Arial Black"/>
                <a:cs typeface="Arial Black"/>
              </a:rPr>
              <a:t> </a:t>
            </a:r>
            <a:r>
              <a:rPr sz="1500" spc="-5" dirty="0">
                <a:latin typeface="Arial Black"/>
                <a:cs typeface="Arial Black"/>
              </a:rPr>
              <a:t>ЭНЕРГОРАЙОНА</a:t>
            </a:r>
            <a:r>
              <a:rPr sz="1500" spc="5" dirty="0">
                <a:latin typeface="Arial Black"/>
                <a:cs typeface="Arial Black"/>
              </a:rPr>
              <a:t> </a:t>
            </a:r>
            <a:r>
              <a:rPr sz="1500" dirty="0">
                <a:latin typeface="Arial Black"/>
                <a:cs typeface="Arial Black"/>
              </a:rPr>
              <a:t>С </a:t>
            </a:r>
            <a:r>
              <a:rPr sz="1500" spc="-484" dirty="0">
                <a:latin typeface="Arial Black"/>
                <a:cs typeface="Arial Black"/>
              </a:rPr>
              <a:t> </a:t>
            </a:r>
            <a:r>
              <a:rPr sz="1500" spc="-5" dirty="0">
                <a:latin typeface="Arial Black"/>
                <a:cs typeface="Arial Black"/>
              </a:rPr>
              <a:t>ИСПОЛЬЗОВАНИЕМ</a:t>
            </a:r>
            <a:r>
              <a:rPr sz="1500" dirty="0">
                <a:latin typeface="Arial Black"/>
                <a:cs typeface="Arial Black"/>
              </a:rPr>
              <a:t> </a:t>
            </a:r>
            <a:r>
              <a:rPr sz="1500" spc="-5" dirty="0">
                <a:latin typeface="Arial Black"/>
                <a:cs typeface="Arial Black"/>
              </a:rPr>
              <a:t>ВЗАИМНОЙ </a:t>
            </a:r>
            <a:r>
              <a:rPr sz="1500" dirty="0">
                <a:latin typeface="Arial Black"/>
                <a:cs typeface="Arial Black"/>
              </a:rPr>
              <a:t> </a:t>
            </a:r>
            <a:r>
              <a:rPr sz="1500" spc="-5" dirty="0">
                <a:latin typeface="Arial Black"/>
                <a:cs typeface="Arial Black"/>
              </a:rPr>
              <a:t>КОРРЕЛЯЦИИ</a:t>
            </a:r>
            <a:r>
              <a:rPr sz="1500" spc="30" dirty="0">
                <a:latin typeface="Arial Black"/>
                <a:cs typeface="Arial Black"/>
              </a:rPr>
              <a:t> </a:t>
            </a:r>
            <a:r>
              <a:rPr sz="1500" dirty="0">
                <a:latin typeface="Arial Black"/>
                <a:cs typeface="Arial Black"/>
              </a:rPr>
              <a:t>МЕЖДУ</a:t>
            </a:r>
            <a:r>
              <a:rPr sz="1500" spc="-10" dirty="0">
                <a:latin typeface="Arial Black"/>
                <a:cs typeface="Arial Black"/>
              </a:rPr>
              <a:t> </a:t>
            </a:r>
            <a:r>
              <a:rPr sz="1500" spc="-5" dirty="0">
                <a:latin typeface="Arial Black"/>
                <a:cs typeface="Arial Black"/>
              </a:rPr>
              <a:t>ЭТИМИ</a:t>
            </a:r>
            <a:endParaRPr sz="1500">
              <a:latin typeface="Arial Black"/>
              <a:cs typeface="Arial Black"/>
            </a:endParaRPr>
          </a:p>
          <a:p>
            <a:pPr marL="126949" algn="ctr"/>
            <a:r>
              <a:rPr sz="1500" spc="-5" dirty="0">
                <a:latin typeface="Arial Black"/>
                <a:cs typeface="Arial Black"/>
              </a:rPr>
              <a:t>ПОДСИСТЕМАМИ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xfrm>
            <a:off x="10678041" y="10091757"/>
            <a:ext cx="340185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085">
              <a:lnSpc>
                <a:spcPts val="1649"/>
              </a:lnSpc>
            </a:pPr>
            <a:fld id="{81D60167-4931-47E6-BA6A-407CBD079E47}" type="slidenum">
              <a:rPr dirty="0"/>
              <a:pPr marL="38085">
                <a:lnSpc>
                  <a:spcPts val="1649"/>
                </a:lnSpc>
              </a:pPr>
              <a:t>6</a:t>
            </a:fld>
            <a:endParaRPr dirty="0"/>
          </a:p>
        </p:txBody>
      </p:sp>
      <p:sp>
        <p:nvSpPr>
          <p:cNvPr id="14" name="object 14"/>
          <p:cNvSpPr txBox="1"/>
          <p:nvPr/>
        </p:nvSpPr>
        <p:spPr>
          <a:xfrm>
            <a:off x="9095475" y="1788149"/>
            <a:ext cx="3552603" cy="711094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415759"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Повышение</a:t>
            </a:r>
            <a:r>
              <a:rPr sz="15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комплексной</a:t>
            </a:r>
            <a:endParaRPr sz="1500">
              <a:latin typeface="Arial Black"/>
              <a:cs typeface="Arial Black"/>
            </a:endParaRPr>
          </a:p>
          <a:p>
            <a:pPr marL="1197766" marR="5078" indent="-1185706"/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энергетической</a:t>
            </a:r>
            <a:r>
              <a:rPr sz="1500" spc="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эффективности </a:t>
            </a:r>
            <a:r>
              <a:rPr sz="1500" spc="-48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территории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472340" y="3634962"/>
            <a:ext cx="4040078" cy="1168227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43453" marR="137105" algn="ctr">
              <a:spcBef>
                <a:spcPts val="100"/>
              </a:spcBef>
            </a:pP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Оптимизация</a:t>
            </a:r>
            <a:r>
              <a:rPr sz="1500" spc="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систем</a:t>
            </a:r>
            <a:r>
              <a:rPr sz="1500" spc="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измерения</a:t>
            </a:r>
            <a:r>
              <a:rPr sz="1500" spc="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и </a:t>
            </a:r>
            <a:r>
              <a:rPr sz="1500" spc="-48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учета</a:t>
            </a:r>
            <a:r>
              <a:rPr sz="1500" spc="-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по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 различным</a:t>
            </a:r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ресурсам</a:t>
            </a:r>
            <a:endParaRPr sz="1500">
              <a:latin typeface="Arial Black"/>
              <a:cs typeface="Arial Black"/>
            </a:endParaRPr>
          </a:p>
          <a:p>
            <a:pPr marL="12695" marR="5078" algn="ctr"/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С</a:t>
            </a:r>
            <a:r>
              <a:rPr sz="1500" spc="-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целью</a:t>
            </a:r>
            <a:r>
              <a:rPr sz="1500" spc="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повышения</a:t>
            </a:r>
            <a:r>
              <a:rPr sz="1500" spc="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наблюдаемости </a:t>
            </a:r>
            <a:r>
              <a:rPr sz="1500" spc="-48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всех</a:t>
            </a:r>
            <a:r>
              <a:rPr sz="1500" spc="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подсистем</a:t>
            </a:r>
            <a:r>
              <a:rPr sz="1500" spc="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энерго-</a:t>
            </a:r>
            <a:r>
              <a:rPr sz="1500" spc="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и </a:t>
            </a:r>
            <a:r>
              <a:rPr sz="1500" spc="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ресурсоснабжения</a:t>
            </a:r>
            <a:r>
              <a:rPr sz="1500" spc="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территории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470435" y="5984240"/>
            <a:ext cx="3845214" cy="1397428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695" marR="5078" indent="-67918" algn="ctr">
              <a:spcBef>
                <a:spcPts val="100"/>
              </a:spcBef>
            </a:pP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Интеграция</a:t>
            </a:r>
            <a:r>
              <a:rPr sz="1500" spc="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с</a:t>
            </a:r>
            <a:r>
              <a:rPr sz="1500" spc="-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системами</a:t>
            </a:r>
            <a:r>
              <a:rPr sz="1500" spc="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верхнего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 уровня</a:t>
            </a:r>
            <a:r>
              <a:rPr sz="1500" spc="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технологического</a:t>
            </a:r>
            <a:r>
              <a:rPr sz="1500" spc="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и </a:t>
            </a:r>
            <a:r>
              <a:rPr sz="1500" spc="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территориального</a:t>
            </a:r>
            <a:r>
              <a:rPr sz="1500" spc="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управления </a:t>
            </a:r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Исключение конфликта интересов </a:t>
            </a:r>
            <a:r>
              <a:rPr sz="1500" spc="-4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участников</a:t>
            </a:r>
            <a:r>
              <a:rPr sz="1500" spc="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энергообеспечения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 района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263680" y="8192569"/>
            <a:ext cx="3217464" cy="1168227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695" marR="5078" algn="ctr">
              <a:spcBef>
                <a:spcPts val="100"/>
              </a:spcBef>
            </a:pP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Предоставление новых услуг </a:t>
            </a:r>
            <a:r>
              <a:rPr sz="1500" spc="-4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потребителям</a:t>
            </a:r>
            <a:endParaRPr sz="1500">
              <a:latin typeface="Arial Black"/>
              <a:cs typeface="Arial Black"/>
            </a:endParaRPr>
          </a:p>
          <a:p>
            <a:pPr marL="85691" marR="76804" algn="ctr"/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Через обеспечение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доступа </a:t>
            </a:r>
            <a:r>
              <a:rPr sz="1500" spc="-4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к</a:t>
            </a:r>
            <a:r>
              <a:rPr sz="1500" spc="-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платформе</a:t>
            </a:r>
            <a:r>
              <a:rPr sz="1500" spc="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доверенных</a:t>
            </a:r>
            <a:endParaRPr sz="1500">
              <a:latin typeface="Arial Black"/>
              <a:cs typeface="Arial Black"/>
            </a:endParaRPr>
          </a:p>
          <a:p>
            <a:pPr marL="130758" algn="ctr"/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провайдеров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 услуг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68775" y="1626248"/>
            <a:ext cx="3584340" cy="1168862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695" marR="5078" algn="ctr">
              <a:spcBef>
                <a:spcPts val="100"/>
              </a:spcBef>
            </a:pP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Снижение</a:t>
            </a:r>
            <a:r>
              <a:rPr sz="1500" spc="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коммерческих</a:t>
            </a:r>
            <a:r>
              <a:rPr sz="1500" spc="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потерь </a:t>
            </a:r>
            <a:r>
              <a:rPr sz="1500" spc="-48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повышения</a:t>
            </a:r>
            <a:r>
              <a:rPr sz="1500" spc="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платежной</a:t>
            </a:r>
            <a:endParaRPr sz="1500">
              <a:latin typeface="Arial Black"/>
              <a:cs typeface="Arial Black"/>
            </a:endParaRPr>
          </a:p>
          <a:p>
            <a:pPr marL="344667" marR="338320" indent="-62840" algn="ctr">
              <a:tabLst>
                <a:tab pos="1770306" algn="l"/>
              </a:tabLst>
            </a:pP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дисциплины	</a:t>
            </a:r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на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базе </a:t>
            </a:r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интегрированной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системы </a:t>
            </a:r>
            <a:r>
              <a:rPr sz="1500" spc="-4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расчетов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01964" y="3852481"/>
            <a:ext cx="3874413" cy="711729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695" marR="5078" indent="-65379" algn="ctr">
              <a:spcBef>
                <a:spcPts val="100"/>
              </a:spcBef>
            </a:pP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Повышение управляемости</a:t>
            </a:r>
            <a:r>
              <a:rPr sz="1500" spc="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и </a:t>
            </a:r>
            <a:r>
              <a:rPr sz="1500" spc="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обеспечения</a:t>
            </a:r>
            <a:r>
              <a:rPr sz="1500" spc="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надежности</a:t>
            </a:r>
            <a:r>
              <a:rPr sz="1500" spc="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энерго-</a:t>
            </a:r>
            <a:r>
              <a:rPr sz="1500" spc="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и </a:t>
            </a:r>
            <a:r>
              <a:rPr sz="1500" spc="-48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ресурсоснабжения</a:t>
            </a:r>
            <a:r>
              <a:rPr sz="1500" spc="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территории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86732" y="5955923"/>
            <a:ext cx="3930903" cy="1168862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695" marR="5078" indent="-6982" algn="ctr">
              <a:spcBef>
                <a:spcPts val="100"/>
              </a:spcBef>
            </a:pP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Повышение</a:t>
            </a:r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эффективности </a:t>
            </a:r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функционирования</a:t>
            </a:r>
            <a:r>
              <a:rPr sz="1500" spc="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хозяйствующих </a:t>
            </a:r>
            <a:r>
              <a:rPr sz="1500" spc="-48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субъектов</a:t>
            </a:r>
            <a:r>
              <a:rPr sz="1500" spc="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на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территории: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производителей,</a:t>
            </a:r>
            <a:r>
              <a:rPr sz="1500" spc="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поставщиков</a:t>
            </a:r>
            <a:endParaRPr sz="15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</a:pPr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1500" spc="-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потребителей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53194" y="8232187"/>
            <a:ext cx="3146374" cy="1168227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060" marR="5078" algn="ctr">
              <a:spcBef>
                <a:spcPts val="100"/>
              </a:spcBef>
            </a:pP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Обеспечение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экологичности </a:t>
            </a:r>
            <a:r>
              <a:rPr sz="1500" spc="-4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работы</a:t>
            </a:r>
            <a:r>
              <a:rPr sz="1500" spc="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энергосистемы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территории,</a:t>
            </a:r>
            <a:r>
              <a:rPr sz="1500" spc="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в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том</a:t>
            </a:r>
            <a:r>
              <a:rPr sz="1500" spc="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числе</a:t>
            </a:r>
            <a:endParaRPr sz="1500">
              <a:latin typeface="Arial Black"/>
              <a:cs typeface="Arial Black"/>
            </a:endParaRPr>
          </a:p>
          <a:p>
            <a:pPr marL="379578" marR="367518" algn="ctr"/>
            <a:r>
              <a:rPr sz="1500" dirty="0">
                <a:solidFill>
                  <a:srgbClr val="FFFFFF"/>
                </a:solidFill>
                <a:latin typeface="Arial Black"/>
                <a:cs typeface="Arial Black"/>
              </a:rPr>
              <a:t>с</a:t>
            </a:r>
            <a:r>
              <a:rPr sz="15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выдачей</a:t>
            </a:r>
            <a:r>
              <a:rPr sz="1500" spc="-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«зеленых» </a:t>
            </a:r>
            <a:r>
              <a:rPr sz="1500" spc="-48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Black"/>
                <a:cs typeface="Arial Black"/>
              </a:rPr>
              <a:t>сертификатов</a:t>
            </a:r>
            <a:endParaRPr sz="150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340002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33118"/>
            <a:ext cx="5403359" cy="5089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7929" y="288755"/>
            <a:ext cx="1557001" cy="559352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695">
              <a:lnSpc>
                <a:spcPct val="100000"/>
              </a:lnSpc>
              <a:spcBef>
                <a:spcPts val="100"/>
              </a:spcBef>
            </a:pPr>
            <a:r>
              <a:rPr sz="3500" spc="-5" dirty="0">
                <a:solidFill>
                  <a:srgbClr val="000034"/>
                </a:solidFill>
              </a:rPr>
              <a:t>Риски</a:t>
            </a:r>
            <a:endParaRPr sz="35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77907" y="9611965"/>
            <a:ext cx="5435348" cy="5089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0331" y="1902981"/>
            <a:ext cx="14254308" cy="739536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35253" y="9648535"/>
            <a:ext cx="648489" cy="77407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2470" y="9646225"/>
            <a:ext cx="732541" cy="73298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99785" y="9576918"/>
            <a:ext cx="836507" cy="8715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74326" y="9672402"/>
            <a:ext cx="1528234" cy="64439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02510" y="9628078"/>
            <a:ext cx="1553827" cy="733145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10678041" y="10091757"/>
            <a:ext cx="340185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085">
              <a:lnSpc>
                <a:spcPts val="1649"/>
              </a:lnSpc>
            </a:pPr>
            <a:fld id="{81D60167-4931-47E6-BA6A-407CBD079E47}" type="slidenum">
              <a:rPr dirty="0"/>
              <a:pPr marL="38085">
                <a:lnSpc>
                  <a:spcPts val="1649"/>
                </a:lnSpc>
              </a:pPr>
              <a:t>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03236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3359" y="2390801"/>
            <a:ext cx="9262089" cy="147348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" y="1033118"/>
            <a:ext cx="15101576" cy="8189014"/>
            <a:chOff x="0" y="1033271"/>
            <a:chExt cx="15107919" cy="819023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033271"/>
              <a:ext cx="5405628" cy="5090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341119"/>
              <a:ext cx="15107412" cy="788212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65354" y="2006345"/>
              <a:ext cx="9078595" cy="586740"/>
            </a:xfrm>
            <a:custGeom>
              <a:avLst/>
              <a:gdLst/>
              <a:ahLst/>
              <a:cxnLst/>
              <a:rect l="l" t="t" r="r" b="b"/>
              <a:pathLst>
                <a:path w="9078595" h="586739">
                  <a:moveTo>
                    <a:pt x="8785098" y="0"/>
                  </a:moveTo>
                  <a:lnTo>
                    <a:pt x="0" y="0"/>
                  </a:lnTo>
                  <a:lnTo>
                    <a:pt x="0" y="586740"/>
                  </a:lnTo>
                  <a:lnTo>
                    <a:pt x="8785098" y="586740"/>
                  </a:lnTo>
                  <a:lnTo>
                    <a:pt x="9078468" y="293370"/>
                  </a:lnTo>
                  <a:lnTo>
                    <a:pt x="8785098" y="0"/>
                  </a:lnTo>
                  <a:close/>
                </a:path>
              </a:pathLst>
            </a:custGeom>
            <a:solidFill>
              <a:srgbClr val="E0F6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5354" y="2006345"/>
              <a:ext cx="9078595" cy="586740"/>
            </a:xfrm>
            <a:custGeom>
              <a:avLst/>
              <a:gdLst/>
              <a:ahLst/>
              <a:cxnLst/>
              <a:rect l="l" t="t" r="r" b="b"/>
              <a:pathLst>
                <a:path w="9078595" h="586739">
                  <a:moveTo>
                    <a:pt x="0" y="0"/>
                  </a:moveTo>
                  <a:lnTo>
                    <a:pt x="8785098" y="0"/>
                  </a:lnTo>
                  <a:lnTo>
                    <a:pt x="9078468" y="293370"/>
                  </a:lnTo>
                  <a:lnTo>
                    <a:pt x="8785098" y="586740"/>
                  </a:lnTo>
                  <a:lnTo>
                    <a:pt x="0" y="586740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2416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77928" y="288755"/>
            <a:ext cx="3905514" cy="559352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695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000034"/>
                </a:solidFill>
              </a:rPr>
              <a:t>Бизне</a:t>
            </a:r>
            <a:r>
              <a:rPr sz="3500" spc="-5" dirty="0">
                <a:solidFill>
                  <a:srgbClr val="000034"/>
                </a:solidFill>
              </a:rPr>
              <a:t>с-мод</a:t>
            </a:r>
            <a:r>
              <a:rPr sz="3500" spc="5" dirty="0">
                <a:solidFill>
                  <a:srgbClr val="000034"/>
                </a:solidFill>
              </a:rPr>
              <a:t>е</a:t>
            </a:r>
            <a:r>
              <a:rPr sz="3500" dirty="0">
                <a:solidFill>
                  <a:srgbClr val="000034"/>
                </a:solidFill>
              </a:rPr>
              <a:t>ль</a:t>
            </a:r>
            <a:endParaRPr sz="3500"/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77907" y="9828341"/>
            <a:ext cx="5435348" cy="50894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107740" y="2126680"/>
            <a:ext cx="1043502" cy="330786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695">
              <a:spcBef>
                <a:spcPts val="100"/>
              </a:spcBef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2022</a:t>
            </a:r>
            <a:r>
              <a:rPr sz="20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год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004582" y="1993096"/>
            <a:ext cx="5489175" cy="612684"/>
            <a:chOff x="9008364" y="1993391"/>
            <a:chExt cx="5491480" cy="612775"/>
          </a:xfrm>
        </p:grpSpPr>
        <p:sp>
          <p:nvSpPr>
            <p:cNvPr id="12" name="object 12"/>
            <p:cNvSpPr/>
            <p:nvPr/>
          </p:nvSpPr>
          <p:spPr>
            <a:xfrm>
              <a:off x="9021318" y="2006345"/>
              <a:ext cx="5465445" cy="586740"/>
            </a:xfrm>
            <a:custGeom>
              <a:avLst/>
              <a:gdLst/>
              <a:ahLst/>
              <a:cxnLst/>
              <a:rect l="l" t="t" r="r" b="b"/>
              <a:pathLst>
                <a:path w="5465444" h="586739">
                  <a:moveTo>
                    <a:pt x="5171693" y="0"/>
                  </a:moveTo>
                  <a:lnTo>
                    <a:pt x="0" y="0"/>
                  </a:lnTo>
                  <a:lnTo>
                    <a:pt x="293370" y="293370"/>
                  </a:lnTo>
                  <a:lnTo>
                    <a:pt x="0" y="586740"/>
                  </a:lnTo>
                  <a:lnTo>
                    <a:pt x="5171693" y="586740"/>
                  </a:lnTo>
                  <a:lnTo>
                    <a:pt x="5465064" y="293370"/>
                  </a:lnTo>
                  <a:lnTo>
                    <a:pt x="5171693" y="0"/>
                  </a:lnTo>
                  <a:close/>
                </a:path>
              </a:pathLst>
            </a:custGeom>
            <a:solidFill>
              <a:srgbClr val="A6E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021318" y="2006345"/>
              <a:ext cx="5465445" cy="586740"/>
            </a:xfrm>
            <a:custGeom>
              <a:avLst/>
              <a:gdLst/>
              <a:ahLst/>
              <a:cxnLst/>
              <a:rect l="l" t="t" r="r" b="b"/>
              <a:pathLst>
                <a:path w="5465444" h="586739">
                  <a:moveTo>
                    <a:pt x="0" y="0"/>
                  </a:moveTo>
                  <a:lnTo>
                    <a:pt x="5171693" y="0"/>
                  </a:lnTo>
                  <a:lnTo>
                    <a:pt x="5465064" y="293370"/>
                  </a:lnTo>
                  <a:lnTo>
                    <a:pt x="5171693" y="586740"/>
                  </a:lnTo>
                  <a:lnTo>
                    <a:pt x="0" y="586740"/>
                  </a:lnTo>
                  <a:lnTo>
                    <a:pt x="293370" y="293370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2416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0812050" y="2126680"/>
            <a:ext cx="1875637" cy="330786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695">
              <a:spcBef>
                <a:spcPts val="100"/>
              </a:spcBef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2023-2026</a:t>
            </a:r>
            <a:r>
              <a:rPr sz="2000" spc="-8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годы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35253" y="9648535"/>
            <a:ext cx="648489" cy="77407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2470" y="9646225"/>
            <a:ext cx="732541" cy="73298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99785" y="9576918"/>
            <a:ext cx="836507" cy="87159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574326" y="9672402"/>
            <a:ext cx="1528234" cy="644396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402510" y="9628078"/>
            <a:ext cx="1553827" cy="733145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xfrm>
            <a:off x="10678041" y="10091757"/>
            <a:ext cx="340185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085">
              <a:lnSpc>
                <a:spcPts val="1649"/>
              </a:lnSpc>
            </a:pPr>
            <a:fld id="{81D60167-4931-47E6-BA6A-407CBD079E47}" type="slidenum">
              <a:rPr dirty="0"/>
              <a:pPr marL="38085">
                <a:lnSpc>
                  <a:spcPts val="1649"/>
                </a:lnSpc>
              </a:pPr>
              <a:t>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74185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47199"/>
            <a:ext cx="14805137" cy="794700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033118"/>
            <a:ext cx="5403359" cy="5089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77929" y="288755"/>
            <a:ext cx="4180989" cy="559352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695">
              <a:lnSpc>
                <a:spcPct val="100000"/>
              </a:lnSpc>
              <a:spcBef>
                <a:spcPts val="100"/>
              </a:spcBef>
            </a:pPr>
            <a:r>
              <a:rPr sz="3500" spc="-5" dirty="0">
                <a:solidFill>
                  <a:srgbClr val="000034"/>
                </a:solidFill>
              </a:rPr>
              <a:t>Планы</a:t>
            </a:r>
            <a:r>
              <a:rPr sz="3500" spc="-85" dirty="0">
                <a:solidFill>
                  <a:srgbClr val="000034"/>
                </a:solidFill>
              </a:rPr>
              <a:t> </a:t>
            </a:r>
            <a:r>
              <a:rPr sz="3500" dirty="0">
                <a:solidFill>
                  <a:srgbClr val="000034"/>
                </a:solidFill>
              </a:rPr>
              <a:t>развития</a:t>
            </a:r>
            <a:endParaRPr sz="3500"/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77907" y="9611965"/>
            <a:ext cx="5435348" cy="50894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2828597" y="1916399"/>
            <a:ext cx="1925780" cy="1000611"/>
          </a:xfrm>
          <a:prstGeom prst="rect">
            <a:avLst/>
          </a:prstGeom>
        </p:spPr>
        <p:txBody>
          <a:bodyPr vert="horz" wrap="square" lIns="0" tIns="12060" rIns="0" bIns="0" rtlCol="0">
            <a:spAutoFit/>
          </a:bodyPr>
          <a:lstStyle/>
          <a:p>
            <a:pPr marL="12060" marR="5078" indent="-10156" algn="ctr">
              <a:spcBef>
                <a:spcPts val="95"/>
              </a:spcBef>
            </a:pPr>
            <a:r>
              <a:rPr sz="1600" b="1" spc="-5" dirty="0">
                <a:solidFill>
                  <a:srgbClr val="FF0000"/>
                </a:solidFill>
              </a:rPr>
              <a:t>Масштабирование </a:t>
            </a:r>
            <a:r>
              <a:rPr sz="1600" b="1" spc="-430" dirty="0">
                <a:solidFill>
                  <a:srgbClr val="FF0000"/>
                </a:solidFill>
              </a:rPr>
              <a:t> </a:t>
            </a:r>
            <a:r>
              <a:rPr sz="1600" b="1" spc="-5" dirty="0">
                <a:solidFill>
                  <a:srgbClr val="FF0000"/>
                </a:solidFill>
              </a:rPr>
              <a:t>на</a:t>
            </a:r>
            <a:r>
              <a:rPr sz="1600" b="1" spc="-25" dirty="0">
                <a:solidFill>
                  <a:srgbClr val="FF0000"/>
                </a:solidFill>
              </a:rPr>
              <a:t> </a:t>
            </a:r>
            <a:r>
              <a:rPr sz="1600" b="1" spc="-15" dirty="0">
                <a:solidFill>
                  <a:srgbClr val="FF0000"/>
                </a:solidFill>
              </a:rPr>
              <a:t>другие</a:t>
            </a:r>
            <a:r>
              <a:rPr sz="1600" b="1" spc="15" dirty="0">
                <a:solidFill>
                  <a:srgbClr val="FF0000"/>
                </a:solidFill>
              </a:rPr>
              <a:t> </a:t>
            </a:r>
            <a:r>
              <a:rPr sz="1600" b="1" spc="-5" dirty="0">
                <a:solidFill>
                  <a:srgbClr val="FF0000"/>
                </a:solidFill>
              </a:rPr>
              <a:t>регионы </a:t>
            </a:r>
            <a:r>
              <a:rPr sz="1600" b="1" spc="-430" dirty="0">
                <a:solidFill>
                  <a:srgbClr val="FF0000"/>
                </a:solidFill>
              </a:rPr>
              <a:t> </a:t>
            </a:r>
            <a:r>
              <a:rPr sz="1600" b="1" spc="-5" dirty="0">
                <a:solidFill>
                  <a:srgbClr val="FF0000"/>
                </a:solidFill>
              </a:rPr>
              <a:t>Российской </a:t>
            </a:r>
            <a:r>
              <a:rPr sz="1600" b="1" dirty="0">
                <a:solidFill>
                  <a:srgbClr val="FF0000"/>
                </a:solidFill>
              </a:rPr>
              <a:t> </a:t>
            </a:r>
            <a:r>
              <a:rPr sz="1600" b="1" spc="-10" dirty="0">
                <a:solidFill>
                  <a:srgbClr val="FF0000"/>
                </a:solidFill>
              </a:rPr>
              <a:t>Федерации</a:t>
            </a:r>
            <a:endParaRPr sz="1600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35253" y="9648535"/>
            <a:ext cx="648489" cy="77407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8307" y="9589108"/>
            <a:ext cx="970380" cy="84721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64930" y="9576918"/>
            <a:ext cx="871362" cy="87159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74326" y="9672402"/>
            <a:ext cx="1528234" cy="64439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02510" y="9628078"/>
            <a:ext cx="1553827" cy="733145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0678041" y="10091757"/>
            <a:ext cx="340185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085">
              <a:lnSpc>
                <a:spcPts val="1649"/>
              </a:lnSpc>
            </a:pPr>
            <a:fld id="{81D60167-4931-47E6-BA6A-407CBD079E47}" type="slidenum">
              <a:rPr dirty="0"/>
              <a:pPr marL="38085">
                <a:lnSpc>
                  <a:spcPts val="1649"/>
                </a:lnSpc>
              </a:pPr>
              <a:t>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1556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3359" y="2390801"/>
            <a:ext cx="9262089" cy="147348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033118"/>
            <a:ext cx="5403359" cy="5089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77929" y="288755"/>
            <a:ext cx="2228549" cy="559352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12695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000034"/>
                </a:solidFill>
              </a:rPr>
              <a:t>Команда</a:t>
            </a:r>
            <a:endParaRPr sz="3500"/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77907" y="9611965"/>
            <a:ext cx="5435348" cy="5089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45031" y="2052522"/>
            <a:ext cx="4332435" cy="20570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86027" y="5397584"/>
            <a:ext cx="2255731" cy="230397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873045" y="6442746"/>
            <a:ext cx="3329943" cy="1405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04334" y="3328991"/>
            <a:ext cx="3631691" cy="171264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680" y="6716006"/>
            <a:ext cx="4333863" cy="160386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443482" y="3222781"/>
            <a:ext cx="1904200" cy="190471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0406200" y="5098293"/>
            <a:ext cx="2733797" cy="452688"/>
          </a:xfrm>
          <a:prstGeom prst="rect">
            <a:avLst/>
          </a:prstGeom>
        </p:spPr>
        <p:txBody>
          <a:bodyPr vert="horz" wrap="square" lIns="0" tIns="13330" rIns="0" bIns="0" rtlCol="0">
            <a:spAutoFit/>
          </a:bodyPr>
          <a:lstStyle/>
          <a:p>
            <a:pPr marL="238030" marR="5078" indent="-225970">
              <a:spcBef>
                <a:spcPts val="105"/>
              </a:spcBef>
            </a:pPr>
            <a:r>
              <a:rPr b="1" spc="-20" dirty="0">
                <a:solidFill>
                  <a:srgbClr val="92D050"/>
                </a:solidFill>
              </a:rPr>
              <a:t>АУ</a:t>
            </a:r>
            <a:r>
              <a:rPr b="1" spc="10" dirty="0">
                <a:solidFill>
                  <a:srgbClr val="92D050"/>
                </a:solidFill>
              </a:rPr>
              <a:t> </a:t>
            </a:r>
            <a:r>
              <a:rPr b="1" spc="-5" dirty="0">
                <a:solidFill>
                  <a:srgbClr val="92D050"/>
                </a:solidFill>
              </a:rPr>
              <a:t>"Центр</a:t>
            </a:r>
            <a:r>
              <a:rPr b="1" spc="-25" dirty="0">
                <a:solidFill>
                  <a:srgbClr val="92D050"/>
                </a:solidFill>
              </a:rPr>
              <a:t> </a:t>
            </a:r>
            <a:r>
              <a:rPr b="1" spc="-5" dirty="0">
                <a:solidFill>
                  <a:srgbClr val="92D050"/>
                </a:solidFill>
              </a:rPr>
              <a:t>энергосбережения» </a:t>
            </a:r>
            <a:r>
              <a:rPr b="1" spc="-370" dirty="0">
                <a:solidFill>
                  <a:srgbClr val="92D050"/>
                </a:solidFill>
              </a:rPr>
              <a:t> </a:t>
            </a:r>
            <a:r>
              <a:rPr b="1" dirty="0">
                <a:solidFill>
                  <a:srgbClr val="92D050"/>
                </a:solidFill>
              </a:rPr>
              <a:t>Минпромэнерго</a:t>
            </a:r>
            <a:r>
              <a:rPr b="1" spc="-55" dirty="0">
                <a:solidFill>
                  <a:srgbClr val="92D050"/>
                </a:solidFill>
              </a:rPr>
              <a:t> </a:t>
            </a:r>
            <a:r>
              <a:rPr b="1" spc="-10" dirty="0">
                <a:solidFill>
                  <a:srgbClr val="92D050"/>
                </a:solidFill>
              </a:rPr>
              <a:t>Чувашии</a:t>
            </a:r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0678041" y="10091757"/>
            <a:ext cx="340185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085">
              <a:lnSpc>
                <a:spcPts val="1649"/>
              </a:lnSpc>
            </a:pPr>
            <a:fld id="{81D60167-4931-47E6-BA6A-407CBD079E47}" type="slidenum">
              <a:rPr dirty="0"/>
              <a:pPr marL="38085">
                <a:lnSpc>
                  <a:spcPts val="1649"/>
                </a:lnSpc>
              </a:pPr>
              <a:t>10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4080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516609" y="43512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 dirty="0"/>
              <a:t>Контакты</a:t>
            </a:r>
            <a:endParaRPr dirty="0"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129364521"/>
              </p:ext>
            </p:extLst>
          </p:nvPr>
        </p:nvGraphicFramePr>
        <p:xfrm>
          <a:off x="790575" y="6886900"/>
          <a:ext cx="5863725" cy="2171293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(917) 674-22-33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b="0" i="0" u="none" strike="noStrike" cap="none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vbarsukov@yandex.ru</a:t>
                      </a:r>
                      <a:endParaRPr sz="23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0033" y="1074454"/>
            <a:ext cx="791508" cy="77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1541" y="1037452"/>
            <a:ext cx="97155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3091" y="1037452"/>
            <a:ext cx="872045" cy="872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5541" y="1074455"/>
            <a:ext cx="1591962" cy="684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2858" y="1074455"/>
            <a:ext cx="1555275" cy="75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3650675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lvl="0" algn="ctr">
              <a:lnSpc>
                <a:spcPct val="90000"/>
              </a:lnSpc>
            </a:pPr>
            <a:r>
              <a:rPr lang="ru-RU" sz="5000" dirty="0" smtClean="0">
                <a:solidFill>
                  <a:schemeClr val="dk1"/>
                </a:solidFill>
                <a:latin typeface="Arial Black"/>
                <a:ea typeface="Arial Black"/>
                <a:cs typeface="Arial Black"/>
              </a:rPr>
              <a:t>Приложение</a:t>
            </a:r>
          </a:p>
          <a:p>
            <a:pPr lvl="0" algn="ctr">
              <a:lnSpc>
                <a:spcPct val="90000"/>
              </a:lnSpc>
            </a:pPr>
            <a:r>
              <a:rPr lang="ru-RU" sz="5000" dirty="0" err="1" smtClean="0">
                <a:solidFill>
                  <a:schemeClr val="dk1"/>
                </a:solidFill>
                <a:latin typeface="Arial Black"/>
                <a:ea typeface="Arial Black"/>
                <a:cs typeface="Arial Black"/>
              </a:rPr>
              <a:t>Энергоэффективный</a:t>
            </a:r>
            <a:r>
              <a:rPr lang="ru-RU" sz="5000" dirty="0" smtClean="0">
                <a:solidFill>
                  <a:schemeClr val="dk1"/>
                </a:solidFill>
                <a:latin typeface="Arial Black"/>
                <a:ea typeface="Arial Black"/>
                <a:cs typeface="Arial Black"/>
              </a:rPr>
              <a:t> регион</a:t>
            </a:r>
            <a:endParaRPr sz="50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>https://pt.2035.university/project/energoeffektivnyj-region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dk1"/>
                </a:solidFill>
              </a:rPr>
              <a:t>Национальная </a:t>
            </a:r>
            <a:r>
              <a:rPr lang="ru-RU" sz="2400" dirty="0">
                <a:solidFill>
                  <a:schemeClr val="dk1"/>
                </a:solidFill>
              </a:rPr>
              <a:t>технологическая инициатива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73434" y="2503257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412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85" y="1325644"/>
            <a:ext cx="12780485" cy="8226370"/>
          </a:xfrm>
          <a:prstGeom prst="rect">
            <a:avLst/>
          </a:prstGeom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2316950"/>
            <a:ext cx="13234200" cy="515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163232" y="114558"/>
            <a:ext cx="9006167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400" b="0" dirty="0" smtClean="0">
                <a:latin typeface="Arial Black"/>
                <a:ea typeface="Arial Black"/>
                <a:cs typeface="Arial Black"/>
              </a:rPr>
              <a:t>ПРИЛОЖЕНИЕ 1</a:t>
            </a:r>
            <a:br>
              <a:rPr lang="ru-RU" sz="2400" b="0" dirty="0" smtClean="0">
                <a:latin typeface="Arial Black"/>
                <a:ea typeface="Arial Black"/>
                <a:cs typeface="Arial Black"/>
              </a:rPr>
            </a:br>
            <a:r>
              <a:rPr lang="ru-RU" sz="2000" b="0" dirty="0" smtClean="0">
                <a:latin typeface="Arial Black"/>
                <a:ea typeface="Arial Black"/>
                <a:cs typeface="Arial Black"/>
              </a:rPr>
              <a:t>ВОЗМЖНОСТИ </a:t>
            </a:r>
            <a:r>
              <a:rPr lang="ru-RU" sz="2000" b="0" dirty="0">
                <a:latin typeface="Arial Black"/>
                <a:ea typeface="Arial Black"/>
                <a:cs typeface="Arial Black"/>
              </a:rPr>
              <a:t>ОПТИМИЗАЦИОННОГО ФУНКЦИОНАЛА В КОМПЛЕКСНОМ ЦИФРОВОМ ЭНЕРГОРАЙОНЕ</a:t>
            </a:r>
            <a:r>
              <a:rPr lang="ru-RU" sz="2400" b="0" dirty="0">
                <a:latin typeface="Arial Black"/>
                <a:ea typeface="Arial Black"/>
                <a:cs typeface="Arial Black"/>
              </a:rPr>
              <a:t/>
            </a:r>
            <a:br>
              <a:rPr lang="ru-RU" sz="2400" b="0" dirty="0">
                <a:latin typeface="Arial Black"/>
                <a:ea typeface="Arial Black"/>
                <a:cs typeface="Arial Black"/>
              </a:rPr>
            </a:br>
            <a:endParaRPr sz="24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33" y="9613336"/>
            <a:ext cx="791508" cy="77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41" y="9576334"/>
            <a:ext cx="97155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291" y="9576334"/>
            <a:ext cx="872045" cy="872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741" y="9613337"/>
            <a:ext cx="1591962" cy="684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058" y="9613337"/>
            <a:ext cx="1555275" cy="75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44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254187" y="180300"/>
            <a:ext cx="8076812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ru-RU" sz="2400" b="0" dirty="0">
                <a:latin typeface="Arial Black"/>
                <a:ea typeface="Arial Black"/>
                <a:cs typeface="Arial Black"/>
              </a:rPr>
              <a:t>ПРИЛОЖЕНИЕ 2 </a:t>
            </a:r>
            <a:br>
              <a:rPr lang="ru-RU" sz="2400" b="0" dirty="0">
                <a:latin typeface="Arial Black"/>
                <a:ea typeface="Arial Black"/>
                <a:cs typeface="Arial Black"/>
              </a:rPr>
            </a:br>
            <a:r>
              <a:rPr lang="ru-RU" sz="2000" b="0" dirty="0">
                <a:latin typeface="Arial Black"/>
                <a:ea typeface="Arial Black"/>
                <a:cs typeface="Arial Black"/>
              </a:rPr>
              <a:t>ИСПОЛЬЗОВНИЯ </a:t>
            </a:r>
            <a:r>
              <a:rPr lang="en-US" sz="2000" b="0" dirty="0">
                <a:latin typeface="Arial Black"/>
                <a:ea typeface="Arial Black"/>
                <a:cs typeface="Arial Black"/>
              </a:rPr>
              <a:t>CIM</a:t>
            </a:r>
            <a:r>
              <a:rPr lang="ru-RU" sz="2000" b="0" dirty="0">
                <a:latin typeface="Arial Black"/>
                <a:ea typeface="Arial Black"/>
                <a:cs typeface="Arial Black"/>
              </a:rPr>
              <a:t>-</a:t>
            </a:r>
            <a:r>
              <a:rPr lang="ru-RU" sz="2000" b="0" dirty="0">
                <a:latin typeface="Arial Black"/>
                <a:ea typeface="Arial Black"/>
                <a:cs typeface="Arial Black"/>
              </a:rPr>
              <a:t>М</a:t>
            </a:r>
            <a:r>
              <a:rPr lang="ru-RU" sz="2000" b="0" dirty="0">
                <a:latin typeface="Arial Black"/>
                <a:ea typeface="Arial Black"/>
                <a:cs typeface="Arial Black"/>
              </a:rPr>
              <a:t>ОДЕЛЕЙ </a:t>
            </a:r>
            <a:endParaRPr sz="24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33" y="9613336"/>
            <a:ext cx="791508" cy="77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41" y="9576334"/>
            <a:ext cx="97155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291" y="9576334"/>
            <a:ext cx="872045" cy="872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741" y="9613337"/>
            <a:ext cx="1591962" cy="684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058" y="9613337"/>
            <a:ext cx="1555275" cy="75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558987" y="7494490"/>
            <a:ext cx="5712198" cy="933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97100" lvl="1"/>
            <a:r>
              <a:rPr lang="ru-RU" sz="1500" dirty="0" err="1">
                <a:solidFill>
                  <a:schemeClr val="tx1"/>
                </a:solidFill>
                <a:latin typeface="Arial Black" panose="020B0A04020102020204" pitchFamily="34" charset="0"/>
              </a:rPr>
              <a:t>Common</a:t>
            </a:r>
            <a:r>
              <a:rPr lang="ru-RU" sz="1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ru-RU" sz="1500" dirty="0" err="1">
                <a:solidFill>
                  <a:schemeClr val="tx1"/>
                </a:solidFill>
                <a:latin typeface="Arial Black" panose="020B0A04020102020204" pitchFamily="34" charset="0"/>
              </a:rPr>
              <a:t>Information</a:t>
            </a:r>
            <a:r>
              <a:rPr lang="ru-RU" sz="1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ru-RU" sz="1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Model</a:t>
            </a:r>
            <a:r>
              <a:rPr lang="ru-RU" sz="1500" dirty="0">
                <a:solidFill>
                  <a:schemeClr val="tx1"/>
                </a:solidFill>
                <a:latin typeface="Arial Black" panose="020B0A04020102020204" pitchFamily="34" charset="0"/>
              </a:rPr>
              <a:t> (обобщенная информационная модель, CIM </a:t>
            </a:r>
            <a:r>
              <a:rPr lang="en-US" sz="1500" dirty="0">
                <a:solidFill>
                  <a:schemeClr val="tx1"/>
                </a:solidFill>
                <a:latin typeface="Arial Black" panose="020B0A04020102020204" pitchFamily="34" charset="0"/>
              </a:rPr>
              <a:t>IEC</a:t>
            </a:r>
            <a:r>
              <a:rPr lang="ru-RU" sz="1500" dirty="0">
                <a:solidFill>
                  <a:schemeClr val="tx1"/>
                </a:solidFill>
                <a:latin typeface="Arial Black" panose="020B0A04020102020204" pitchFamily="34" charset="0"/>
              </a:rPr>
              <a:t>61970/61968) – </a:t>
            </a:r>
            <a:r>
              <a:rPr lang="ru-RU" sz="15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предназначенна</a:t>
            </a:r>
            <a:r>
              <a:rPr lang="ru-RU" sz="1500" dirty="0">
                <a:solidFill>
                  <a:schemeClr val="tx1"/>
                </a:solidFill>
                <a:latin typeface="Arial Black" panose="020B0A04020102020204" pitchFamily="34" charset="0"/>
              </a:rPr>
              <a:t> для обмена информацией между приложениями, разработанными разными производителями</a:t>
            </a:r>
          </a:p>
          <a:p>
            <a:pPr marL="197100" lvl="1"/>
            <a:endParaRPr lang="ru-RU" altLang="ru-RU" sz="1200" dirty="0">
              <a:latin typeface="+mn-lt"/>
            </a:endParaRPr>
          </a:p>
          <a:p>
            <a:pPr lvl="1"/>
            <a:endParaRPr lang="ru-RU" sz="1200" dirty="0">
              <a:latin typeface="+mn-lt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460646" y="1654014"/>
            <a:ext cx="5767643" cy="5809086"/>
            <a:chOff x="4648912" y="1562235"/>
            <a:chExt cx="3836559" cy="3883095"/>
          </a:xfrm>
        </p:grpSpPr>
        <p:sp>
          <p:nvSpPr>
            <p:cNvPr id="20" name="Шестиугольник 19"/>
            <p:cNvSpPr/>
            <p:nvPr/>
          </p:nvSpPr>
          <p:spPr>
            <a:xfrm>
              <a:off x="5829981" y="2825775"/>
              <a:ext cx="1463178" cy="1237901"/>
            </a:xfrm>
            <a:prstGeom prst="hexagon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500" dirty="0">
                  <a:solidFill>
                    <a:schemeClr val="tx1"/>
                  </a:solidFill>
                  <a:latin typeface="Arial Black" panose="020B0A04020102020204" pitchFamily="34" charset="0"/>
                  <a:ea typeface="Arial"/>
                  <a:cs typeface="Arial"/>
                </a:rPr>
                <a:t>CIM</a:t>
              </a:r>
              <a:endParaRPr lang="ru-RU" sz="1500" dirty="0">
                <a:solidFill>
                  <a:schemeClr val="tx1"/>
                </a:solidFill>
                <a:latin typeface="Arial Black" panose="020B0A04020102020204" pitchFamily="34" charset="0"/>
                <a:ea typeface="Arial"/>
                <a:cs typeface="Arial"/>
              </a:endParaRPr>
            </a:p>
          </p:txBody>
        </p:sp>
        <p:sp>
          <p:nvSpPr>
            <p:cNvPr id="21" name="Шестиугольник 20"/>
            <p:cNvSpPr/>
            <p:nvPr/>
          </p:nvSpPr>
          <p:spPr>
            <a:xfrm>
              <a:off x="4666004" y="3466873"/>
              <a:ext cx="1463405" cy="1239211"/>
            </a:xfrm>
            <a:prstGeom prst="hexag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sz="1500" dirty="0">
                  <a:solidFill>
                    <a:schemeClr val="tx1"/>
                  </a:solidFill>
                  <a:latin typeface="Arial Black" panose="020B0A04020102020204" pitchFamily="34" charset="0"/>
                  <a:ea typeface="Arial"/>
                  <a:cs typeface="Arial"/>
                </a:rPr>
                <a:t>Не предъявляет требований к формату хранения данных</a:t>
              </a:r>
            </a:p>
          </p:txBody>
        </p:sp>
        <p:sp>
          <p:nvSpPr>
            <p:cNvPr id="22" name="Шестиугольник 21"/>
            <p:cNvSpPr/>
            <p:nvPr/>
          </p:nvSpPr>
          <p:spPr>
            <a:xfrm>
              <a:off x="5765967" y="4068166"/>
              <a:ext cx="1571179" cy="1377164"/>
            </a:xfrm>
            <a:prstGeom prst="hexag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sz="1500" dirty="0">
                  <a:solidFill>
                    <a:schemeClr val="tx1"/>
                  </a:solidFill>
                  <a:latin typeface="Arial Black" panose="020B0A04020102020204" pitchFamily="34" charset="0"/>
                  <a:ea typeface="Arial"/>
                  <a:cs typeface="Arial"/>
                </a:rPr>
                <a:t>Предоставляет</a:t>
              </a:r>
            </a:p>
            <a:p>
              <a:pPr algn="ctr"/>
              <a:r>
                <a:rPr lang="ru-RU" sz="1500" dirty="0">
                  <a:solidFill>
                    <a:schemeClr val="tx1"/>
                  </a:solidFill>
                  <a:latin typeface="Arial Black" panose="020B0A04020102020204" pitchFamily="34" charset="0"/>
                  <a:ea typeface="Arial"/>
                  <a:cs typeface="Arial"/>
                </a:rPr>
                <a:t>возможность для расширения</a:t>
              </a:r>
            </a:p>
          </p:txBody>
        </p:sp>
        <p:sp>
          <p:nvSpPr>
            <p:cNvPr id="23" name="Шестиугольник 22"/>
            <p:cNvSpPr/>
            <p:nvPr/>
          </p:nvSpPr>
          <p:spPr>
            <a:xfrm>
              <a:off x="7002504" y="3463526"/>
              <a:ext cx="1482967" cy="1263540"/>
            </a:xfrm>
            <a:prstGeom prst="hexag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sz="1500" dirty="0">
                  <a:solidFill>
                    <a:schemeClr val="tx1"/>
                  </a:solidFill>
                  <a:latin typeface="Arial Black" panose="020B0A04020102020204" pitchFamily="34" charset="0"/>
                  <a:ea typeface="Arial"/>
                  <a:cs typeface="Arial"/>
                </a:rPr>
                <a:t>Упрощает обмен информацией</a:t>
              </a:r>
            </a:p>
          </p:txBody>
        </p:sp>
        <p:sp>
          <p:nvSpPr>
            <p:cNvPr id="24" name="Шестиугольник 23"/>
            <p:cNvSpPr/>
            <p:nvPr/>
          </p:nvSpPr>
          <p:spPr>
            <a:xfrm>
              <a:off x="7002504" y="2202334"/>
              <a:ext cx="1463178" cy="1237901"/>
            </a:xfrm>
            <a:prstGeom prst="hexag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sz="1500" dirty="0">
                  <a:solidFill>
                    <a:schemeClr val="tx1"/>
                  </a:solidFill>
                  <a:latin typeface="Arial Black" panose="020B0A04020102020204" pitchFamily="34" charset="0"/>
                  <a:ea typeface="Arial"/>
                  <a:cs typeface="Arial"/>
                </a:rPr>
                <a:t>Обеспечивает поддержку ГИС</a:t>
              </a:r>
            </a:p>
          </p:txBody>
        </p:sp>
        <p:sp>
          <p:nvSpPr>
            <p:cNvPr id="25" name="Шестиугольник 24"/>
            <p:cNvSpPr/>
            <p:nvPr/>
          </p:nvSpPr>
          <p:spPr>
            <a:xfrm>
              <a:off x="5822865" y="1562235"/>
              <a:ext cx="1463178" cy="1237901"/>
            </a:xfrm>
            <a:prstGeom prst="hexag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ru-RU" sz="1500" dirty="0">
                  <a:solidFill>
                    <a:schemeClr val="tx1"/>
                  </a:solidFill>
                  <a:latin typeface="Arial Black" panose="020B0A04020102020204" pitchFamily="34" charset="0"/>
                  <a:ea typeface="Arial"/>
                  <a:cs typeface="Arial"/>
                </a:rPr>
                <a:t>Включает описание объектов электроэнергетики</a:t>
              </a:r>
            </a:p>
          </p:txBody>
        </p:sp>
        <p:sp>
          <p:nvSpPr>
            <p:cNvPr id="26" name="Шестиугольник 25"/>
            <p:cNvSpPr/>
            <p:nvPr/>
          </p:nvSpPr>
          <p:spPr>
            <a:xfrm>
              <a:off x="4648912" y="2206824"/>
              <a:ext cx="1463178" cy="1237901"/>
            </a:xfrm>
            <a:prstGeom prst="hexag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sz="1500" dirty="0">
                  <a:solidFill>
                    <a:schemeClr val="tx1"/>
                  </a:solidFill>
                  <a:latin typeface="Arial Black" panose="020B0A04020102020204" pitchFamily="34" charset="0"/>
                  <a:ea typeface="Arial"/>
                  <a:cs typeface="Arial"/>
                </a:rPr>
                <a:t>Унифицирует управление объектами</a:t>
              </a:r>
            </a:p>
          </p:txBody>
        </p:sp>
      </p:grpSp>
      <p:sp>
        <p:nvSpPr>
          <p:cNvPr id="27" name="Прямоугольник 26"/>
          <p:cNvSpPr/>
          <p:nvPr/>
        </p:nvSpPr>
        <p:spPr>
          <a:xfrm>
            <a:off x="6228288" y="2666586"/>
            <a:ext cx="789112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7100" lvl="1"/>
            <a:r>
              <a:rPr lang="ru-RU" sz="1500" dirty="0">
                <a:solidFill>
                  <a:schemeClr val="tx1"/>
                </a:solidFill>
                <a:latin typeface="Arial Black" panose="020B0A04020102020204" pitchFamily="34" charset="0"/>
              </a:rPr>
              <a:t>Ведение БД оборудования</a:t>
            </a:r>
          </a:p>
          <a:p>
            <a:pPr lvl="1"/>
            <a:r>
              <a:rPr lang="ru-RU" sz="15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Создание </a:t>
            </a:r>
            <a:r>
              <a:rPr lang="ru-RU" sz="1500" dirty="0">
                <a:solidFill>
                  <a:schemeClr val="tx1"/>
                </a:solidFill>
                <a:latin typeface="Arial Black" panose="020B0A04020102020204" pitchFamily="34" charset="0"/>
              </a:rPr>
              <a:t>и поддержка в актуальном состоянии справочника оборудования и его параметров, реестра установленного на объектах оборудования</a:t>
            </a:r>
          </a:p>
          <a:p>
            <a:pPr lvl="1"/>
            <a:r>
              <a:rPr lang="ru-RU" sz="15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Ведение </a:t>
            </a:r>
            <a:r>
              <a:rPr lang="ru-RU" sz="1500" dirty="0">
                <a:solidFill>
                  <a:schemeClr val="tx1"/>
                </a:solidFill>
                <a:latin typeface="Arial Black" panose="020B0A04020102020204" pitchFamily="34" charset="0"/>
              </a:rPr>
              <a:t>ведомостей линейных объектов</a:t>
            </a:r>
          </a:p>
        </p:txBody>
      </p:sp>
      <p:grpSp>
        <p:nvGrpSpPr>
          <p:cNvPr id="28" name="Группа 27"/>
          <p:cNvGrpSpPr/>
          <p:nvPr/>
        </p:nvGrpSpPr>
        <p:grpSpPr>
          <a:xfrm>
            <a:off x="6363309" y="3963924"/>
            <a:ext cx="8313880" cy="4722876"/>
            <a:chOff x="-1496182" y="4119302"/>
            <a:chExt cx="8775011" cy="3440134"/>
          </a:xfrm>
        </p:grpSpPr>
        <p:pic>
          <p:nvPicPr>
            <p:cNvPr id="29" name="Picture 3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96182" y="4259479"/>
              <a:ext cx="5854333" cy="2343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" name="Picture 6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015" y="5350573"/>
              <a:ext cx="3095939" cy="10360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" name="Двойная стрелка влево/вправо 30"/>
            <p:cNvSpPr/>
            <p:nvPr/>
          </p:nvSpPr>
          <p:spPr bwMode="auto">
            <a:xfrm>
              <a:off x="-33861" y="6100936"/>
              <a:ext cx="346840" cy="706516"/>
            </a:xfrm>
            <a:prstGeom prst="leftRightArrow">
              <a:avLst/>
            </a:prstGeom>
            <a:solidFill>
              <a:schemeClr val="accent1">
                <a:alpha val="16000"/>
              </a:schemeClr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7907" tIns="38953" rIns="77907" bIns="38953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779074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latin typeface="+mn-lt"/>
              </a:endParaRPr>
            </a:p>
          </p:txBody>
        </p:sp>
        <p:sp>
          <p:nvSpPr>
            <p:cNvPr id="32" name="Стрелка вправо 22">
              <a:extLst>
                <a:ext uri="{FF2B5EF4-FFF2-40B4-BE49-F238E27FC236}">
                  <a16:creationId xmlns:a16="http://schemas.microsoft.com/office/drawing/2014/main" xmlns="" id="{1EC21512-4345-4160-9FA2-4F4920435A0B}"/>
                </a:ext>
              </a:extLst>
            </p:cNvPr>
            <p:cNvSpPr/>
            <p:nvPr/>
          </p:nvSpPr>
          <p:spPr bwMode="auto">
            <a:xfrm>
              <a:off x="4964038" y="5522534"/>
              <a:ext cx="316971" cy="706516"/>
            </a:xfrm>
            <a:prstGeom prst="rightArrow">
              <a:avLst/>
            </a:prstGeom>
            <a:solidFill>
              <a:schemeClr val="accent1">
                <a:alpha val="16000"/>
              </a:schemeClr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7907" tIns="38953" rIns="77907" bIns="38953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ru-RU">
                <a:latin typeface="+mn-lt"/>
              </a:endParaRPr>
            </a:p>
          </p:txBody>
        </p:sp>
        <p:sp>
          <p:nvSpPr>
            <p:cNvPr id="33" name="Стрелка вправо 26">
              <a:extLst>
                <a:ext uri="{FF2B5EF4-FFF2-40B4-BE49-F238E27FC236}">
                  <a16:creationId xmlns:a16="http://schemas.microsoft.com/office/drawing/2014/main" xmlns="" id="{56CB9C36-E4EF-4570-9C60-794FD7138FFA}"/>
                </a:ext>
              </a:extLst>
            </p:cNvPr>
            <p:cNvSpPr/>
            <p:nvPr/>
          </p:nvSpPr>
          <p:spPr bwMode="auto">
            <a:xfrm rot="5400000">
              <a:off x="5825409" y="6039788"/>
              <a:ext cx="316971" cy="706516"/>
            </a:xfrm>
            <a:prstGeom prst="rightArrow">
              <a:avLst/>
            </a:prstGeom>
            <a:solidFill>
              <a:schemeClr val="accent1">
                <a:alpha val="16000"/>
              </a:schemeClr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7907" tIns="38953" rIns="77907" bIns="38953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ru-RU">
                <a:latin typeface="+mn-lt"/>
              </a:endParaRPr>
            </a:p>
          </p:txBody>
        </p:sp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xmlns="" id="{29301371-8E9B-48FD-A3FF-2EE03AE56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489384" y="4119302"/>
              <a:ext cx="3789445" cy="1126779"/>
            </a:xfrm>
            <a:prstGeom prst="rect">
              <a:avLst/>
            </a:prstGeom>
          </p:spPr>
        </p:pic>
        <p:sp>
          <p:nvSpPr>
            <p:cNvPr id="35" name="Стрелка вправо 27">
              <a:extLst>
                <a:ext uri="{FF2B5EF4-FFF2-40B4-BE49-F238E27FC236}">
                  <a16:creationId xmlns:a16="http://schemas.microsoft.com/office/drawing/2014/main" xmlns="" id="{0E7A301B-CA83-4F83-8A20-399B316229B8}"/>
                </a:ext>
              </a:extLst>
            </p:cNvPr>
            <p:cNvSpPr/>
            <p:nvPr/>
          </p:nvSpPr>
          <p:spPr bwMode="auto">
            <a:xfrm rot="5400000">
              <a:off x="4466299" y="4984105"/>
              <a:ext cx="275690" cy="706516"/>
            </a:xfrm>
            <a:prstGeom prst="rightArrow">
              <a:avLst/>
            </a:prstGeom>
            <a:solidFill>
              <a:schemeClr val="accent1">
                <a:alpha val="16000"/>
              </a:schemeClr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7907" tIns="38953" rIns="77907" bIns="38953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ru-RU">
                <a:latin typeface="+mn-lt"/>
              </a:endParaRPr>
            </a:p>
          </p:txBody>
        </p:sp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xmlns="" id="{31580DF3-ACCC-412D-93D3-66F37C1DE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82499" y="5458040"/>
              <a:ext cx="1475597" cy="1161782"/>
            </a:xfrm>
            <a:prstGeom prst="rect">
              <a:avLst/>
            </a:prstGeom>
          </p:spPr>
        </p:pic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xmlns="" id="{F9A7035E-DCFE-4FD2-A2DE-FE0187635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307030" y="5312969"/>
              <a:ext cx="1622171" cy="1056044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xmlns="" id="{E9849B0C-0028-45A1-9E74-F8C47DE01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162971" y="6534864"/>
              <a:ext cx="1659879" cy="1024572"/>
            </a:xfrm>
            <a:prstGeom prst="rect">
              <a:avLst/>
            </a:prstGeom>
          </p:spPr>
        </p:pic>
      </p:grpSp>
      <p:sp>
        <p:nvSpPr>
          <p:cNvPr id="39" name="Прямоугольник 38"/>
          <p:cNvSpPr/>
          <p:nvPr/>
        </p:nvSpPr>
        <p:spPr>
          <a:xfrm>
            <a:off x="5935613" y="1669808"/>
            <a:ext cx="83148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7100" lvl="1"/>
            <a:r>
              <a:rPr lang="ru-RU" sz="1500" dirty="0">
                <a:solidFill>
                  <a:schemeClr val="tx1"/>
                </a:solidFill>
                <a:latin typeface="Arial Black" panose="020B0A04020102020204" pitchFamily="34" charset="0"/>
              </a:rPr>
              <a:t>Структурированное р</a:t>
            </a:r>
            <a:r>
              <a:rPr lang="ru-RU" altLang="ru-RU" sz="1500" dirty="0">
                <a:solidFill>
                  <a:schemeClr val="tx1"/>
                </a:solidFill>
                <a:latin typeface="Arial Black" panose="020B0A04020102020204" pitchFamily="34" charset="0"/>
              </a:rPr>
              <a:t>аспределенное </a:t>
            </a:r>
            <a:r>
              <a:rPr lang="ru-RU" sz="1500" dirty="0">
                <a:solidFill>
                  <a:schemeClr val="tx1"/>
                </a:solidFill>
                <a:latin typeface="Arial Black" panose="020B0A04020102020204" pitchFamily="34" charset="0"/>
              </a:rPr>
              <a:t>хранение информации в соответствии со группами стандартов </a:t>
            </a:r>
            <a:r>
              <a:rPr lang="en-US" sz="1500" dirty="0">
                <a:solidFill>
                  <a:schemeClr val="tx1"/>
                </a:solidFill>
                <a:latin typeface="Arial Black" panose="020B0A04020102020204" pitchFamily="34" charset="0"/>
              </a:rPr>
              <a:t>IEC61970/61968</a:t>
            </a:r>
            <a:r>
              <a:rPr lang="ru-RU" sz="1500" dirty="0">
                <a:solidFill>
                  <a:schemeClr val="tx1"/>
                </a:solidFill>
                <a:latin typeface="Arial Black" panose="020B0A04020102020204" pitchFamily="34" charset="0"/>
              </a:rPr>
              <a:t> и о</a:t>
            </a:r>
            <a:r>
              <a:rPr lang="ru-RU" altLang="ru-RU" sz="1500" dirty="0">
                <a:solidFill>
                  <a:schemeClr val="tx1"/>
                </a:solidFill>
                <a:latin typeface="Arial Black" panose="020B0A04020102020204" pitchFamily="34" charset="0"/>
              </a:rPr>
              <a:t>беспечение своевременного прозрачного доступа к ней пользовательским приложениям, в </a:t>
            </a:r>
            <a:r>
              <a:rPr lang="ru-RU" altLang="ru-RU" sz="15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т.ч</a:t>
            </a:r>
            <a:r>
              <a:rPr lang="ru-RU" altLang="ru-RU" sz="1500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6360903" y="7396827"/>
            <a:ext cx="295526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chemeClr val="tx1"/>
                </a:solidFill>
                <a:latin typeface="Arial Black" panose="020B0A04020102020204" pitchFamily="34" charset="0"/>
              </a:rPr>
              <a:t>Ведение схем линейных объектов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tx1"/>
                </a:solidFill>
                <a:latin typeface="Arial Black" panose="020B0A04020102020204" pitchFamily="34" charset="0"/>
              </a:rPr>
              <a:t>Ведение и отображение оперативной однолинейной схемы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tx1"/>
                </a:solidFill>
                <a:latin typeface="Arial Black" panose="020B0A04020102020204" pitchFamily="34" charset="0"/>
              </a:rPr>
              <a:t>Редактирование и отображение топологических схем сети</a:t>
            </a:r>
          </a:p>
        </p:txBody>
      </p:sp>
      <p:pic>
        <p:nvPicPr>
          <p:cNvPr id="41" name="Picture 2">
            <a:extLst>
              <a:ext uri="{FF2B5EF4-FFF2-40B4-BE49-F238E27FC236}">
                <a16:creationId xmlns:a16="http://schemas.microsoft.com/office/drawing/2014/main" xmlns="" id="{F51A73EE-6DDF-4D33-AEFA-641F0C568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171" y="7494490"/>
            <a:ext cx="3317614" cy="207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078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15</a:t>
            </a:fld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163233" y="94129"/>
            <a:ext cx="8940426" cy="1019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400" b="0" dirty="0" smtClean="0">
                <a:latin typeface="Arial Black"/>
                <a:ea typeface="Arial Black"/>
                <a:cs typeface="Arial Black"/>
              </a:rPr>
              <a:t>ПРИЛОЖЕНИЕ 3</a:t>
            </a:r>
            <a:r>
              <a:rPr lang="ru-RU" sz="2000" b="0" dirty="0" smtClean="0">
                <a:latin typeface="Arial Black"/>
                <a:ea typeface="Arial Black"/>
                <a:cs typeface="Arial Black"/>
              </a:rPr>
              <a:t/>
            </a:r>
            <a:br>
              <a:rPr lang="ru-RU" sz="2000" b="0" dirty="0" smtClean="0">
                <a:latin typeface="Arial Black"/>
                <a:ea typeface="Arial Black"/>
                <a:cs typeface="Arial Black"/>
              </a:rPr>
            </a:br>
            <a:r>
              <a:rPr lang="ru-RU" sz="2000" b="0" dirty="0" smtClean="0">
                <a:latin typeface="Arial Black"/>
                <a:ea typeface="Arial Black"/>
                <a:cs typeface="Arial Black"/>
              </a:rPr>
              <a:t>ОСНОВНЫЕ </a:t>
            </a:r>
            <a:r>
              <a:rPr lang="ru-RU" sz="2000" b="0" dirty="0">
                <a:latin typeface="Arial Black"/>
                <a:ea typeface="Arial Black"/>
                <a:cs typeface="Arial Black"/>
              </a:rPr>
              <a:t>ФУНКЦИИ ПРОГРАММНОГО </a:t>
            </a:r>
            <a:r>
              <a:rPr lang="ru-RU" sz="2000" b="0" dirty="0" smtClean="0">
                <a:latin typeface="Arial Black"/>
                <a:ea typeface="Arial Black"/>
                <a:cs typeface="Arial Black"/>
              </a:rPr>
              <a:t>ОБЕСПЕЧЕНИЯ ДИСПЕТЧЕРСКОГО </a:t>
            </a:r>
            <a:r>
              <a:rPr lang="ru-RU" sz="2000" b="0" dirty="0">
                <a:latin typeface="Arial Black"/>
                <a:ea typeface="Arial Black"/>
                <a:cs typeface="Arial Black"/>
              </a:rPr>
              <a:t>ПУНКТА ЭНЕРГОРАЙОНА </a:t>
            </a:r>
            <a:r>
              <a:rPr lang="ru-RU" sz="3500" b="0" dirty="0">
                <a:latin typeface="Arial Black"/>
                <a:ea typeface="Arial Black"/>
                <a:cs typeface="Arial Black"/>
              </a:rPr>
              <a:t/>
            </a:r>
            <a:br>
              <a:rPr lang="ru-RU" sz="3500" b="0" dirty="0">
                <a:latin typeface="Arial Black"/>
                <a:ea typeface="Arial Black"/>
                <a:cs typeface="Arial Black"/>
              </a:rPr>
            </a:b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2872581" y="1605542"/>
            <a:ext cx="378180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Arial Black" panose="020B0A04020102020204" pitchFamily="34" charset="0"/>
              </a:rPr>
              <a:t>Снижение коммерческих </a:t>
            </a:r>
            <a:r>
              <a:rPr lang="ru-RU" sz="15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потерь</a:t>
            </a:r>
          </a:p>
          <a:p>
            <a:pPr algn="ctr"/>
            <a:r>
              <a:rPr lang="ru-RU" sz="15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1500" dirty="0">
                <a:solidFill>
                  <a:schemeClr val="bg1"/>
                </a:solidFill>
                <a:latin typeface="Arial Black" panose="020B0A04020102020204" pitchFamily="34" charset="0"/>
              </a:rPr>
              <a:t>и повышения платежной </a:t>
            </a:r>
            <a:endParaRPr lang="ru-RU" sz="15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15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дисциплины  </a:t>
            </a:r>
            <a:r>
              <a:rPr lang="ru-RU" sz="1500" dirty="0">
                <a:solidFill>
                  <a:schemeClr val="bg1"/>
                </a:solidFill>
                <a:latin typeface="Arial Black" panose="020B0A04020102020204" pitchFamily="34" charset="0"/>
              </a:rPr>
              <a:t>на базе </a:t>
            </a:r>
            <a:endParaRPr lang="ru-RU" sz="15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15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интегрированной системы</a:t>
            </a:r>
          </a:p>
          <a:p>
            <a:pPr algn="ctr"/>
            <a:r>
              <a:rPr lang="ru-RU" sz="15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1500" dirty="0">
                <a:solidFill>
                  <a:schemeClr val="bg1"/>
                </a:solidFill>
                <a:latin typeface="Arial Black" panose="020B0A04020102020204" pitchFamily="34" charset="0"/>
              </a:rPr>
              <a:t>расчетов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016" y="5935179"/>
            <a:ext cx="4196983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Arial Black" panose="020B0A04020102020204" pitchFamily="34" charset="0"/>
              </a:rPr>
              <a:t>Повышение </a:t>
            </a:r>
            <a:r>
              <a:rPr lang="ru-RU" sz="15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эффективности </a:t>
            </a:r>
          </a:p>
          <a:p>
            <a:pPr algn="ctr"/>
            <a:r>
              <a:rPr lang="ru-RU" sz="15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функционирования </a:t>
            </a:r>
            <a:r>
              <a:rPr lang="ru-RU" sz="1500" dirty="0">
                <a:solidFill>
                  <a:schemeClr val="bg1"/>
                </a:solidFill>
                <a:latin typeface="Arial Black" panose="020B0A04020102020204" pitchFamily="34" charset="0"/>
              </a:rPr>
              <a:t>хозяйствующих </a:t>
            </a:r>
            <a:endParaRPr lang="ru-RU" sz="15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15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субъектов на </a:t>
            </a:r>
            <a:r>
              <a:rPr lang="ru-RU" sz="1500" dirty="0">
                <a:solidFill>
                  <a:schemeClr val="bg1"/>
                </a:solidFill>
                <a:latin typeface="Arial Black" panose="020B0A04020102020204" pitchFamily="34" charset="0"/>
              </a:rPr>
              <a:t>территории: </a:t>
            </a:r>
            <a:endParaRPr lang="ru-RU" sz="15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15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производителей</a:t>
            </a:r>
            <a:r>
              <a:rPr lang="ru-RU" sz="1500" dirty="0">
                <a:solidFill>
                  <a:schemeClr val="bg1"/>
                </a:solidFill>
                <a:latin typeface="Arial Black" panose="020B0A04020102020204" pitchFamily="34" charset="0"/>
              </a:rPr>
              <a:t>, поставщиков </a:t>
            </a:r>
            <a:endParaRPr lang="ru-RU" sz="15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15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и </a:t>
            </a:r>
            <a:r>
              <a:rPr lang="ru-RU" sz="1500" dirty="0">
                <a:solidFill>
                  <a:schemeClr val="bg1"/>
                </a:solidFill>
                <a:latin typeface="Arial Black" panose="020B0A04020102020204" pitchFamily="34" charset="0"/>
              </a:rPr>
              <a:t>потребителей </a:t>
            </a:r>
          </a:p>
        </p:txBody>
      </p:sp>
      <p:pic>
        <p:nvPicPr>
          <p:cNvPr id="18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33" y="9613336"/>
            <a:ext cx="791508" cy="77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41" y="9576334"/>
            <a:ext cx="97155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291" y="9576334"/>
            <a:ext cx="872045" cy="872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741" y="9613337"/>
            <a:ext cx="1591962" cy="684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058" y="9613337"/>
            <a:ext cx="1555275" cy="75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65" y="1605541"/>
            <a:ext cx="14436013" cy="800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225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16</a:t>
            </a:fld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163233" y="116800"/>
            <a:ext cx="12911754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400" b="0" dirty="0" smtClean="0">
                <a:latin typeface="Arial Black"/>
                <a:ea typeface="Arial Black"/>
                <a:cs typeface="Arial Black"/>
              </a:rPr>
              <a:t>ПРИЛОЖЕНИЕ 4</a:t>
            </a:r>
            <a:r>
              <a:rPr lang="ru-RU" sz="2000" b="0" dirty="0" smtClean="0">
                <a:latin typeface="Arial Black"/>
                <a:ea typeface="Arial Black"/>
                <a:cs typeface="Arial Black"/>
              </a:rPr>
              <a:t/>
            </a:r>
            <a:br>
              <a:rPr lang="ru-RU" sz="2000" b="0" dirty="0" smtClean="0">
                <a:latin typeface="Arial Black"/>
                <a:ea typeface="Arial Black"/>
                <a:cs typeface="Arial Black"/>
              </a:rPr>
            </a:br>
            <a:r>
              <a:rPr lang="ru-RU" sz="2000" b="0" dirty="0" smtClean="0">
                <a:latin typeface="Arial Black"/>
                <a:ea typeface="Arial Black"/>
                <a:cs typeface="Arial Black"/>
              </a:rPr>
              <a:t>АРХИТЕКТУРНАЯ </a:t>
            </a:r>
            <a:r>
              <a:rPr lang="ru-RU" sz="2000" b="0" dirty="0">
                <a:latin typeface="Arial Black"/>
                <a:ea typeface="Arial Black"/>
                <a:cs typeface="Arial Black"/>
              </a:rPr>
              <a:t>МОДЕЛЬ</a:t>
            </a:r>
            <a:br>
              <a:rPr lang="ru-RU" sz="2000" b="0" dirty="0">
                <a:latin typeface="Arial Black"/>
                <a:ea typeface="Arial Black"/>
                <a:cs typeface="Arial Black"/>
              </a:rPr>
            </a:br>
            <a:r>
              <a:rPr lang="ru-RU" sz="2000" b="0" dirty="0">
                <a:latin typeface="Arial Black"/>
                <a:ea typeface="Arial Black"/>
                <a:cs typeface="Arial Black"/>
              </a:rPr>
              <a:t>КОМПЛЕКСНОГО ЦИФРОВОГО ЭНЕРГОРАЙОНА</a:t>
            </a: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33" y="9613336"/>
            <a:ext cx="791508" cy="77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41" y="9576334"/>
            <a:ext cx="97155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291" y="9576334"/>
            <a:ext cx="872045" cy="872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741" y="9613337"/>
            <a:ext cx="1591962" cy="684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058" y="9613337"/>
            <a:ext cx="1555275" cy="75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53" y="1543032"/>
            <a:ext cx="13205012" cy="788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70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6" y="1439565"/>
            <a:ext cx="15020365" cy="8099768"/>
          </a:xfrm>
          <a:prstGeom prst="rect">
            <a:avLst/>
          </a:prstGeom>
        </p:spPr>
      </p:pic>
      <p:pic>
        <p:nvPicPr>
          <p:cNvPr id="130" name="Google Shape;130;p14"/>
          <p:cNvPicPr preferRelativeResize="0"/>
          <p:nvPr/>
        </p:nvPicPr>
        <p:blipFill rotWithShape="1">
          <a:blip r:embed="rId4">
            <a:alphaModFix amt="5000"/>
          </a:blip>
          <a:srcRect/>
          <a:stretch/>
        </p:blipFill>
        <p:spPr>
          <a:xfrm rot="10800000">
            <a:off x="5333695" y="2391853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17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163233" y="165285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defRPr/>
            </a:pPr>
            <a:r>
              <a:rPr lang="ru-RU" sz="2400" b="0" dirty="0" smtClean="0">
                <a:latin typeface="Arial Black"/>
                <a:ea typeface="Arial Black"/>
                <a:cs typeface="Arial Black"/>
              </a:rPr>
              <a:t>ПРИЛОЖЕНИЕ 5</a:t>
            </a:r>
            <a:r>
              <a:rPr lang="ru-RU" sz="2000" b="0" dirty="0" smtClean="0">
                <a:latin typeface="Arial Black"/>
                <a:ea typeface="Arial Black"/>
                <a:cs typeface="Arial Black"/>
              </a:rPr>
              <a:t/>
            </a:r>
            <a:br>
              <a:rPr lang="ru-RU" sz="2000" b="0" dirty="0" smtClean="0">
                <a:latin typeface="Arial Black"/>
                <a:ea typeface="Arial Black"/>
                <a:cs typeface="Arial Black"/>
              </a:rPr>
            </a:br>
            <a:r>
              <a:rPr lang="ru-RU" sz="2000" b="0" dirty="0" smtClean="0">
                <a:latin typeface="Arial Black"/>
                <a:ea typeface="Arial Black"/>
                <a:cs typeface="Arial Black"/>
              </a:rPr>
              <a:t>ЦИФРОВЯ </a:t>
            </a:r>
            <a:r>
              <a:rPr lang="ru-RU" sz="2000" b="0" dirty="0">
                <a:latin typeface="Arial Black"/>
                <a:ea typeface="Arial Black"/>
                <a:cs typeface="Arial Black"/>
              </a:rPr>
              <a:t>ИНФРАСТРУКТУРА </a:t>
            </a:r>
            <a:r>
              <a:rPr lang="ru-RU" sz="2000" b="0" dirty="0" smtClean="0">
                <a:latin typeface="Arial Black"/>
                <a:ea typeface="Arial Black"/>
                <a:cs typeface="Arial Black"/>
              </a:rPr>
              <a:t/>
            </a:r>
            <a:br>
              <a:rPr lang="ru-RU" sz="2000" b="0" dirty="0" smtClean="0">
                <a:latin typeface="Arial Black"/>
                <a:ea typeface="Arial Black"/>
                <a:cs typeface="Arial Black"/>
              </a:rPr>
            </a:br>
            <a:r>
              <a:rPr lang="ru-RU" sz="2000" b="0" dirty="0" smtClean="0">
                <a:latin typeface="Arial Black"/>
                <a:ea typeface="Arial Black"/>
                <a:cs typeface="Arial Black"/>
              </a:rPr>
              <a:t>ЦИФРОВОГО </a:t>
            </a:r>
            <a:r>
              <a:rPr lang="ru-RU" sz="2000" b="0" dirty="0">
                <a:latin typeface="Arial Black"/>
                <a:ea typeface="Arial Black"/>
                <a:cs typeface="Arial Black"/>
              </a:rPr>
              <a:t>ЭНЕРГОРАЙОНА</a:t>
            </a: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33" y="9613336"/>
            <a:ext cx="791508" cy="77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41" y="9576334"/>
            <a:ext cx="97155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291" y="9576334"/>
            <a:ext cx="872045" cy="872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741" y="9613337"/>
            <a:ext cx="1591962" cy="684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058" y="9613337"/>
            <a:ext cx="1555275" cy="75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563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427</Words>
  <Application>Microsoft Office PowerPoint</Application>
  <PresentationFormat>Произвольный</PresentationFormat>
  <Paragraphs>108</Paragraphs>
  <Slides>17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Arial Black</vt:lpstr>
      <vt:lpstr>Microsoft Sans Serif</vt:lpstr>
      <vt:lpstr>Wingdings</vt:lpstr>
      <vt:lpstr>2_Тема Office</vt:lpstr>
      <vt:lpstr>Архипелаг 2022:  #НастоящееБудущее</vt:lpstr>
      <vt:lpstr>Проблема</vt:lpstr>
      <vt:lpstr>Цели и задачи</vt:lpstr>
      <vt:lpstr>Решение</vt:lpstr>
      <vt:lpstr>Продукт</vt:lpstr>
      <vt:lpstr>Планы развития</vt:lpstr>
      <vt:lpstr>Риски</vt:lpstr>
      <vt:lpstr>Бизнес-модель</vt:lpstr>
      <vt:lpstr>Планы развития</vt:lpstr>
      <vt:lpstr>Команда</vt:lpstr>
      <vt:lpstr>Контакты</vt:lpstr>
      <vt:lpstr>Архипелаг 2022: #НастоящееБудущее</vt:lpstr>
      <vt:lpstr>ПРИЛОЖЕНИЕ 1 ВОЗМЖНОСТИ ОПТИМИЗАЦИОННОГО ФУНКЦИОНАЛА В КОМПЛЕКСНОМ ЦИФРОВОМ ЭНЕРГОРАЙОНЕ </vt:lpstr>
      <vt:lpstr>ПРИЛОЖЕНИЕ 2  ИСПОЛЬЗОВНИЯ CIM-МОДЕЛЕЙ </vt:lpstr>
      <vt:lpstr>ПРИЛОЖЕНИЕ 3 ОСНОВНЫЕ ФУНКЦИИ ПРОГРАММНОГО ОБЕСПЕЧЕНИЯ ДИСПЕТЧЕРСКОГО ПУНКТА ЭНЕРГОРАЙОНА  </vt:lpstr>
      <vt:lpstr>ПРИЛОЖЕНИЕ 4 АРХИТЕКТУРНАЯ МОДЕЛЬ КОМПЛЕКСНОГО ЦИФРОВОГО ЭНЕРГОРАЙОНА</vt:lpstr>
      <vt:lpstr>ПРИЛОЖЕНИЕ 5 ЦИФРОВЯ ИНФРАСТРУКТУРА  ЦИФРОВОГО ЭНЕРГОРАЙОНА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Иван</dc:creator>
  <cp:lastModifiedBy>Vladimir</cp:lastModifiedBy>
  <cp:revision>18</cp:revision>
  <dcterms:modified xsi:type="dcterms:W3CDTF">2022-07-12T05:11:39Z</dcterms:modified>
</cp:coreProperties>
</file>