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Roboto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F304284-0F06-406A-8609-31027F555721}">
  <a:tblStyle styleId="{AF304284-0F06-406A-8609-31027F55572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3.xml"/><Relationship Id="rId41" Type="http://schemas.openxmlformats.org/officeDocument/2006/relationships/font" Target="fonts/CenturyGothic-boldItalic.fntdata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11" Type="http://schemas.openxmlformats.org/officeDocument/2006/relationships/slide" Target="slides/slide4.xml"/><Relationship Id="rId33" Type="http://schemas.openxmlformats.org/officeDocument/2006/relationships/font" Target="fonts/Roboto-boldItalic.fntdata"/><Relationship Id="rId10" Type="http://schemas.openxmlformats.org/officeDocument/2006/relationships/slide" Target="slides/slide3.xml"/><Relationship Id="rId32" Type="http://schemas.openxmlformats.org/officeDocument/2006/relationships/font" Target="fonts/Roboto-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9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9187e7c96f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g29187e7c96f_1_5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6" name="Google Shape;266;p1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9187e7c96f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g29187e7c96f_1_19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2.jpg"/><Relationship Id="rId6" Type="http://schemas.openxmlformats.org/officeDocument/2006/relationships/image" Target="../media/image11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22.png"/><Relationship Id="rId5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28.png"/><Relationship Id="rId5" Type="http://schemas.openxmlformats.org/officeDocument/2006/relationships/image" Target="../media/image3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jpg"/><Relationship Id="rId4" Type="http://schemas.openxmlformats.org/officeDocument/2006/relationships/image" Target="../media/image19.jpg"/><Relationship Id="rId5" Type="http://schemas.openxmlformats.org/officeDocument/2006/relationships/image" Target="../media/image21.jpg"/><Relationship Id="rId6" Type="http://schemas.openxmlformats.org/officeDocument/2006/relationships/image" Target="../media/image18.jpg"/><Relationship Id="rId7" Type="http://schemas.openxmlformats.org/officeDocument/2006/relationships/image" Target="../media/image2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25.jpg"/><Relationship Id="rId5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236242" y="1048631"/>
            <a:ext cx="4655700" cy="10773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  </a:t>
            </a:r>
            <a:r>
              <a:rPr lang="ru" sz="5800">
                <a:solidFill>
                  <a:schemeClr val="dk1"/>
                </a:solidFill>
              </a:rPr>
              <a:t>VR-room</a:t>
            </a:r>
            <a:endParaRPr sz="5800">
              <a:solidFill>
                <a:schemeClr val="dk1"/>
              </a:solidFill>
            </a:endParaRPr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236243" y="2125919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Использование виртуальной реальности в развлекательных и познавательных целях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78150" y="1534075"/>
            <a:ext cx="69273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считаем интересным создание данного проекта так как: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Виртуальная реальность с каждым годом все больше и больше входит в нашу жизнь;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Архангельск - промышленный город России с небольшим выбором развлечений. В нем проведение время досуга сводится к повседневным вещам. Людям, которые привыкли к архитектуре Архангельска, данный проект даст возможность посетить разнообразные места России, в том числе побывать за границей;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С ее помощью пользователи смогут ощутить эффект личного присутствия в разной точке мира — так можно будет решить проблему покупки дорогостоящих билетов. В прошлом подобные недостатки пытались исправить с помощью радио или телевидения, но технологии виртуальной реальности предлагают качественно новые методы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456818" y="21871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студенты</a:t>
            </a:r>
            <a:r>
              <a:rPr b="1" lang="ru" sz="1400">
                <a:solidFill>
                  <a:schemeClr val="dk1"/>
                </a:solidFill>
                <a:highlight>
                  <a:srgbClr val="FFFFFF"/>
                </a:highlight>
              </a:rPr>
              <a:t>,</a:t>
            </a:r>
            <a:r>
              <a:rPr lang="ru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  <a:r>
              <a:rPr lang="ru">
                <a:highlight>
                  <a:srgbClr val="FFFFFF"/>
                </a:highlight>
              </a:rPr>
              <a:t>которые используют информацию для образовательных целей - </a:t>
            </a:r>
            <a:r>
              <a:rPr b="1" lang="ru" sz="1300">
                <a:solidFill>
                  <a:schemeClr val="dk1"/>
                </a:solidFill>
                <a:highlight>
                  <a:schemeClr val="lt1"/>
                </a:highlight>
              </a:rPr>
              <a:t>3, 6 млн.;</a:t>
            </a:r>
            <a:endParaRPr/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школьники</a:t>
            </a: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, </a:t>
            </a:r>
            <a:r>
              <a:rPr lang="ru">
                <a:highlight>
                  <a:srgbClr val="FFFFFF"/>
                </a:highlight>
              </a:rPr>
              <a:t>интересующиеся географией и историей - </a:t>
            </a:r>
            <a:r>
              <a:rPr b="1" lang="ru" sz="1300">
                <a:solidFill>
                  <a:schemeClr val="dk1"/>
                </a:solidFill>
                <a:highlight>
                  <a:schemeClr val="lt1"/>
                </a:highlight>
              </a:rPr>
              <a:t>16,5 млн.;</a:t>
            </a:r>
            <a:endParaRPr/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геймеры</a:t>
            </a: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, </a:t>
            </a:r>
            <a:r>
              <a:rPr lang="ru">
                <a:highlight>
                  <a:srgbClr val="FFFFFF"/>
                </a:highlight>
              </a:rPr>
              <a:t>которые увлекаются VR средой - </a:t>
            </a:r>
            <a:r>
              <a:rPr b="1" lang="ru" sz="1300">
                <a:solidFill>
                  <a:schemeClr val="dk1"/>
                </a:solidFill>
                <a:highlight>
                  <a:schemeClr val="lt1"/>
                </a:highlight>
              </a:rPr>
              <a:t>15,4 млн.;</a:t>
            </a:r>
            <a:endParaRPr/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работники IT сферы</a:t>
            </a:r>
            <a:r>
              <a:rPr b="1" lang="ru" sz="1500">
                <a:solidFill>
                  <a:schemeClr val="dk1"/>
                </a:solidFill>
                <a:highlight>
                  <a:srgbClr val="FFFFFF"/>
                </a:highlight>
              </a:rPr>
              <a:t>,</a:t>
            </a:r>
            <a:r>
              <a:rPr lang="ru">
                <a:solidFill>
                  <a:srgbClr val="333333"/>
                </a:solidFill>
                <a:highlight>
                  <a:srgbClr val="FFFFFF"/>
                </a:highlight>
              </a:rPr>
              <a:t> в обучении, при удаленной работе - </a:t>
            </a: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1,3 млн</a:t>
            </a:r>
            <a:r>
              <a:rPr b="1" lang="ru" sz="1400">
                <a:solidFill>
                  <a:schemeClr val="dk1"/>
                </a:solidFill>
                <a:highlight>
                  <a:srgbClr val="FFFFFF"/>
                </a:highlight>
              </a:rPr>
              <a:t>;</a:t>
            </a:r>
            <a:endParaRPr b="1" sz="1400">
              <a:solidFill>
                <a:schemeClr val="dk1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люди</a:t>
            </a:r>
            <a:r>
              <a:rPr lang="ru">
                <a:solidFill>
                  <a:srgbClr val="333333"/>
                </a:solidFill>
                <a:highlight>
                  <a:srgbClr val="FFFFFF"/>
                </a:highlight>
              </a:rPr>
              <a:t>, увлеченные компьютерными технологиями - </a:t>
            </a: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</a:rPr>
              <a:t>86 % россиян;</a:t>
            </a:r>
            <a:endParaRPr b="1" sz="1300">
              <a:solidFill>
                <a:schemeClr val="dk1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chemeClr val="dk1"/>
                </a:solidFill>
              </a:rPr>
              <a:t>семейные пары</a:t>
            </a:r>
            <a:r>
              <a:rPr lang="ru">
                <a:solidFill>
                  <a:srgbClr val="132C40"/>
                </a:solidFill>
              </a:rPr>
              <a:t>, которые ищут интересный, нетривиальный досуг - </a:t>
            </a:r>
            <a:r>
              <a:rPr b="1" lang="ru" sz="1300">
                <a:solidFill>
                  <a:schemeClr val="dk1"/>
                </a:solidFill>
              </a:rPr>
              <a:t>67</a:t>
            </a:r>
            <a:r>
              <a:rPr b="1" lang="ru" sz="1300">
                <a:solidFill>
                  <a:schemeClr val="dk1"/>
                </a:solidFill>
              </a:rPr>
              <a:t>% россиян.</a:t>
            </a:r>
            <a:endParaRPr b="1" sz="13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1530" y="304800"/>
            <a:ext cx="3057674" cy="1882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18" y="2568881"/>
            <a:ext cx="3863400" cy="22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географическая отдаленность объектов;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длительность путешествий до определенных объектов;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ограниченность денежных ресурсов для путешествий </a:t>
            </a:r>
            <a:r>
              <a:rPr b="1" lang="ru" sz="1300">
                <a:solidFill>
                  <a:schemeClr val="dk1"/>
                </a:solidFill>
              </a:rPr>
              <a:t>(от 45 000 руб.)</a:t>
            </a:r>
            <a:r>
              <a:rPr lang="ru">
                <a:solidFill>
                  <a:srgbClr val="132C40"/>
                </a:solidFill>
              </a:rPr>
              <a:t>;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недостаток мест для проведения досуга в городе.</a:t>
            </a:r>
            <a:endParaRPr/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7535" y="2668329"/>
            <a:ext cx="4293192" cy="1640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62177" y="279548"/>
            <a:ext cx="5551098" cy="2052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401717" y="13889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179100" y="1950175"/>
            <a:ext cx="4458300" cy="37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400">
                <a:solidFill>
                  <a:schemeClr val="dk1"/>
                </a:solidFill>
              </a:rPr>
              <a:t>VR пространство для путешествий:</a:t>
            </a:r>
            <a:endParaRPr b="1"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п</a:t>
            </a: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утешествия</a:t>
            </a:r>
            <a:r>
              <a:rPr lang="ru">
                <a:highlight>
                  <a:srgbClr val="FFFFFF"/>
                </a:highlight>
              </a:rPr>
              <a:t> не только по миру, но и по времени, за счет создания идентичных исторических мест и событий;</a:t>
            </a:r>
            <a:endParaRPr>
              <a:highlight>
                <a:srgbClr val="FFFFFF"/>
              </a:highlight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развлечения</a:t>
            </a:r>
            <a:r>
              <a:rPr lang="ru">
                <a:highlight>
                  <a:srgbClr val="FFFFFF"/>
                </a:highlight>
              </a:rPr>
              <a:t> и </a:t>
            </a: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обучения</a:t>
            </a:r>
            <a:r>
              <a:rPr lang="ru">
                <a:highlight>
                  <a:srgbClr val="FFFFFF"/>
                </a:highlight>
              </a:rPr>
              <a:t>;</a:t>
            </a:r>
            <a:endParaRPr>
              <a:highlight>
                <a:srgbClr val="FFFFFF"/>
              </a:highlight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VR</a:t>
            </a:r>
            <a:r>
              <a:rPr lang="ru">
                <a:highlight>
                  <a:srgbClr val="FFFFFF"/>
                </a:highlight>
              </a:rPr>
              <a:t> сможет повысить </a:t>
            </a: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уровень</a:t>
            </a:r>
            <a:r>
              <a:rPr lang="ru">
                <a:highlight>
                  <a:srgbClr val="FFFFFF"/>
                </a:highlight>
              </a:rPr>
              <a:t> того самого </a:t>
            </a: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погружения</a:t>
            </a:r>
            <a:r>
              <a:rPr lang="ru">
                <a:highlight>
                  <a:srgbClr val="FFFFFF"/>
                </a:highlight>
              </a:rPr>
              <a:t>, снижая количество посредников между нашим мозгом и цифровой средой, что делает наше пребывание в ней, более реальными;</a:t>
            </a:r>
            <a:endParaRPr>
              <a:highlight>
                <a:srgbClr val="FFFFFF"/>
              </a:highlight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highlight>
                  <a:srgbClr val="FFFFFF"/>
                </a:highlight>
              </a:rPr>
              <a:t>пользователи смогут взаимодействовать друг с другом и в трехмерной среде, присутствовать на </a:t>
            </a: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виртуальных экскурсиях</a:t>
            </a:r>
            <a:r>
              <a:rPr lang="ru">
                <a:highlight>
                  <a:srgbClr val="FFFFFF"/>
                </a:highlight>
              </a:rPr>
              <a:t>, музеях и путешествиях во времени в разные эпохи.</a:t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0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47437" y="487574"/>
            <a:ext cx="4173739" cy="19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67525" y="2514206"/>
            <a:ext cx="3568253" cy="2375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664057" y="1697275"/>
            <a:ext cx="5118900" cy="28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i="0" lang="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VR-room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детям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от 8 лет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 взрослым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посещени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я различных стран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9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географической отдаленностью объектов, ограниченностью денежных ресурсов, времени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i="0" lang="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виртуальных экскурсий</a:t>
            </a:r>
            <a:r>
              <a:rPr b="1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 получать </a:t>
            </a:r>
            <a:r>
              <a:rPr b="1" i="0" lang="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возможность путешествовать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 самые различные уголки мира в максимально реалистичных и интерактивных условиях</a:t>
            </a:r>
            <a:endParaRPr b="1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3688" y="924860"/>
            <a:ext cx="3020894" cy="3452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/>
          <p:nvPr>
            <p:ph type="title"/>
          </p:nvPr>
        </p:nvSpPr>
        <p:spPr>
          <a:xfrm>
            <a:off x="282650" y="179475"/>
            <a:ext cx="5854200" cy="15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РЫНОК ВИРТУАЛЬНОЙ И ДОПОЛНЕННОЙ РЕАЛЬНОСТИ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5617700" y="687125"/>
            <a:ext cx="30495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">
                <a:solidFill>
                  <a:srgbClr val="333333"/>
                </a:solidFill>
                <a:highlight>
                  <a:srgbClr val="FFFFFF"/>
                </a:highlight>
              </a:rPr>
              <a:t>Спрос на VR-устройства в </a:t>
            </a: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2023</a:t>
            </a:r>
            <a:r>
              <a:rPr lang="ru">
                <a:solidFill>
                  <a:srgbClr val="333333"/>
                </a:solidFill>
                <a:highlight>
                  <a:srgbClr val="FFFFFF"/>
                </a:highlight>
              </a:rPr>
              <a:t> году вырос на </a:t>
            </a: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20 %</a:t>
            </a:r>
            <a:r>
              <a:rPr lang="ru">
                <a:solidFill>
                  <a:srgbClr val="333333"/>
                </a:solidFill>
                <a:highlight>
                  <a:srgbClr val="FFFFFF"/>
                </a:highlight>
              </a:rPr>
              <a:t>, на игры – на</a:t>
            </a: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 83%</a:t>
            </a:r>
            <a:r>
              <a:rPr lang="ru">
                <a:solidFill>
                  <a:srgbClr val="333333"/>
                </a:solidFill>
                <a:highlight>
                  <a:srgbClr val="FFFFFF"/>
                </a:highlight>
              </a:rPr>
              <a:t>.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">
                <a:solidFill>
                  <a:srgbClr val="333333"/>
                </a:solidFill>
                <a:highlight>
                  <a:srgbClr val="FFFFFF"/>
                </a:highlight>
              </a:rPr>
              <a:t>   </a:t>
            </a:r>
            <a:r>
              <a:rPr lang="ru">
                <a:highlight>
                  <a:srgbClr val="FFFFFF"/>
                </a:highlight>
              </a:rPr>
              <a:t>О</a:t>
            </a:r>
            <a:r>
              <a:rPr lang="ru">
                <a:highlight>
                  <a:srgbClr val="FFFFFF"/>
                </a:highlight>
              </a:rPr>
              <a:t>бъём рынка - </a:t>
            </a: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6109 млн. долларов </a:t>
            </a:r>
            <a:endParaRPr b="1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5" name="Google Shape;20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5050" y="1773825"/>
            <a:ext cx="5600214" cy="323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/>
          <p:nvPr>
            <p:ph type="title"/>
          </p:nvPr>
        </p:nvSpPr>
        <p:spPr>
          <a:xfrm>
            <a:off x="282650" y="179475"/>
            <a:ext cx="83997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РЫНОК ВИРТУАЛЬНОЙ И ДОПОЛНЕННОЙ РЕАЛЬНОСТИ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7" name="Google Shape;21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826" y="1220775"/>
            <a:ext cx="6463399" cy="361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 txBox="1"/>
          <p:nvPr/>
        </p:nvSpPr>
        <p:spPr>
          <a:xfrm>
            <a:off x="488950" y="2345550"/>
            <a:ext cx="509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488950" y="905100"/>
            <a:ext cx="3954900" cy="48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3"/>
          <p:cNvSpPr txBox="1"/>
          <p:nvPr>
            <p:ph type="title"/>
          </p:nvPr>
        </p:nvSpPr>
        <p:spPr>
          <a:xfrm>
            <a:off x="488950" y="825150"/>
            <a:ext cx="4744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1" name="Google Shape;23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6050" y="1171738"/>
            <a:ext cx="2828725" cy="299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3"/>
          <p:cNvSpPr txBox="1"/>
          <p:nvPr/>
        </p:nvSpPr>
        <p:spPr>
          <a:xfrm>
            <a:off x="401725" y="1657400"/>
            <a:ext cx="5042100" cy="28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Что ?</a:t>
            </a: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 - использование виртуальной реальности в развлекательных и познавательных целях;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Кому ?</a:t>
            </a: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 - школьникам, студентам, семейным парам;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Как ?</a:t>
            </a: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 - посещение VR-комнаты;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Стоимость ?</a:t>
            </a:r>
            <a:r>
              <a:rPr b="1" lang="ru" sz="17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- 15 мин - </a:t>
            </a: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600</a:t>
            </a: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 рублей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                           30 мин -</a:t>
            </a:r>
            <a:r>
              <a:rPr lang="ru" sz="17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1100</a:t>
            </a: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 рублей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Выручка: </a:t>
            </a: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350 000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рублей/месяц</a:t>
            </a: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 - 1 комната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                           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type="title"/>
          </p:nvPr>
        </p:nvSpPr>
        <p:spPr>
          <a:xfrm>
            <a:off x="696767" y="9240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4"/>
          <p:cNvSpPr txBox="1"/>
          <p:nvPr>
            <p:ph idx="1" type="body"/>
          </p:nvPr>
        </p:nvSpPr>
        <p:spPr>
          <a:xfrm>
            <a:off x="575393" y="1974306"/>
            <a:ext cx="7993200" cy="22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Проработана концепция продукта 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Исследован рынок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Проведены опросы целевой аудитории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Разработана бизнес модель и модель монетизации 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Разработана стратегия развития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Подготовлена презентация проекта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/>
          <p:nvPr>
            <p:ph type="title"/>
          </p:nvPr>
        </p:nvSpPr>
        <p:spPr>
          <a:xfrm>
            <a:off x="457192" y="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Круглова Алина, лидер" id="254" name="Google Shape;25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3225" y="630125"/>
            <a:ext cx="1598700" cy="22674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pic>
      <p:sp>
        <p:nvSpPr>
          <p:cNvPr id="255" name="Google Shape;255;p35"/>
          <p:cNvSpPr txBox="1"/>
          <p:nvPr/>
        </p:nvSpPr>
        <p:spPr>
          <a:xfrm rot="-5400000">
            <a:off x="2569425" y="1454663"/>
            <a:ext cx="2267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Круглова Алина</a:t>
            </a:r>
            <a:r>
              <a:rPr b="1" lang="ru"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Лидер,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тимлид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6" name="Google Shape;25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8575" y="628775"/>
            <a:ext cx="1466400" cy="22674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pic>
      <p:sp>
        <p:nvSpPr>
          <p:cNvPr id="257" name="Google Shape;257;p35"/>
          <p:cNvSpPr txBox="1"/>
          <p:nvPr/>
        </p:nvSpPr>
        <p:spPr>
          <a:xfrm rot="-5400000">
            <a:off x="-328075" y="1348175"/>
            <a:ext cx="2063700" cy="831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Цыганевич Елизавета, </a:t>
            </a:r>
            <a:r>
              <a:rPr b="1" lang="ru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Администратор,</a:t>
            </a:r>
            <a:r>
              <a:rPr lang="ru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советник</a:t>
            </a:r>
            <a:endParaRPr b="1"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8" name="Google Shape;25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70475" y="630125"/>
            <a:ext cx="1539000" cy="22674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pic>
      <p:pic>
        <p:nvPicPr>
          <p:cNvPr id="259" name="Google Shape;259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20613" y="2795675"/>
            <a:ext cx="1466400" cy="22905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pic>
      <p:pic>
        <p:nvPicPr>
          <p:cNvPr id="260" name="Google Shape;260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6822" y="2840675"/>
            <a:ext cx="1466400" cy="22005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pic>
      <p:sp>
        <p:nvSpPr>
          <p:cNvPr id="261" name="Google Shape;261;p35"/>
          <p:cNvSpPr txBox="1"/>
          <p:nvPr/>
        </p:nvSpPr>
        <p:spPr>
          <a:xfrm rot="-5400000">
            <a:off x="5052175" y="1160825"/>
            <a:ext cx="2438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Попова Анна,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Интегратор, системный администратор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2" name="Google Shape;262;p35"/>
          <p:cNvSpPr txBox="1"/>
          <p:nvPr/>
        </p:nvSpPr>
        <p:spPr>
          <a:xfrm rot="-5400000">
            <a:off x="1197975" y="3733075"/>
            <a:ext cx="1646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Лазарева Ольга, </a:t>
            </a: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Производитель, копирайтер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3" name="Google Shape;263;p35"/>
          <p:cNvSpPr txBox="1"/>
          <p:nvPr/>
        </p:nvSpPr>
        <p:spPr>
          <a:xfrm rot="-5400000">
            <a:off x="3852775" y="3674725"/>
            <a:ext cx="1904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Заленски Полина, </a:t>
            </a: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Предприниматель, разработчик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9" name="Google Shape;269;p36"/>
          <p:cNvSpPr txBox="1"/>
          <p:nvPr>
            <p:ph idx="1" type="body"/>
          </p:nvPr>
        </p:nvSpPr>
        <p:spPr>
          <a:xfrm>
            <a:off x="456825" y="1433725"/>
            <a:ext cx="79818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</a:rPr>
              <a:t>Планы развития, основные укрупненные задачи:</a:t>
            </a:r>
            <a:endParaRPr b="1" sz="16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Разработана идея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Исследован рынок, целевая аудитория, конкуренты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ru" sz="1300">
                <a:solidFill>
                  <a:schemeClr val="dk1"/>
                </a:solidFill>
              </a:rPr>
              <a:t>Разработана бизнес модель и модель монетизации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Разработка MVP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Пилотирование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Доработка продукта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Привлечение инвестиций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Масштабирование</a:t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7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1" name="Google Shape;291;p37"/>
          <p:cNvGraphicFramePr/>
          <p:nvPr/>
        </p:nvGraphicFramePr>
        <p:xfrm>
          <a:off x="457210" y="204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{AF304284-0F06-406A-8609-31027F555721}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Опрос целевой аудитории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Заленски П.Р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Разработка бизнес-плана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Лазарева О.В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Поиск инвесторов </a:t>
                      </a:r>
                      <a:endParaRPr sz="14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2-3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Все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2" name="Google Shape;292;p37"/>
          <p:cNvSpPr txBox="1"/>
          <p:nvPr/>
        </p:nvSpPr>
        <p:spPr>
          <a:xfrm>
            <a:off x="1544625" y="1328025"/>
            <a:ext cx="5509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8"/>
          <p:cNvSpPr txBox="1"/>
          <p:nvPr>
            <p:ph type="title"/>
          </p:nvPr>
        </p:nvSpPr>
        <p:spPr>
          <a:xfrm>
            <a:off x="1168663" y="354375"/>
            <a:ext cx="40248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8" name="Google Shape;298;p38"/>
          <p:cNvSpPr txBox="1"/>
          <p:nvPr>
            <p:ph idx="1" type="body"/>
          </p:nvPr>
        </p:nvSpPr>
        <p:spPr>
          <a:xfrm>
            <a:off x="4746625" y="3729825"/>
            <a:ext cx="3863100" cy="11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Круглова Алина Александровна, студентка </a:t>
            </a:r>
            <a:r>
              <a:rPr lang="ru">
                <a:solidFill>
                  <a:schemeClr val="dk1"/>
                </a:solidFill>
              </a:rPr>
              <a:t>Высшей школы педагогики, психологии и физической культуры </a:t>
            </a:r>
            <a:endParaRPr>
              <a:solidFill>
                <a:schemeClr val="dk1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Mobile phone: 89027090094</a:t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E-mail: alikru890567@yandex.ru</a:t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99" name="Google Shape;299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7" name="Google Shape;30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1450" y="242550"/>
            <a:ext cx="2582950" cy="344394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pic>
      <p:pic>
        <p:nvPicPr>
          <p:cNvPr id="308" name="Google Shape;30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2600" y="1270005"/>
            <a:ext cx="2582951" cy="3085571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