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5143500" cx="9144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SemiBold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2" roundtripDataSignature="AMtx7mhoRL27b8UJH5LbnC4ZUqK5chUf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684D9F7-5B56-4793-AF4A-F3E3AA2DC17C}">
  <a:tblStyle styleId="{3684D9F7-5B56-4793-AF4A-F3E3AA2DC17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76F2619-910A-4DA8-96C9-F9BB8068181A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2" Type="http://customschemas.google.com/relationships/presentationmetadata" Target="metadata"/><Relationship Id="rId41" Type="http://schemas.openxmlformats.org/officeDocument/2006/relationships/font" Target="fonts/CenturyGothic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regular.fntdata"/><Relationship Id="rId25" Type="http://schemas.openxmlformats.org/officeDocument/2006/relationships/slide" Target="slides/slide18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.fntdata"/><Relationship Id="rId30" Type="http://schemas.openxmlformats.org/officeDocument/2006/relationships/font" Target="fonts/RalewaySemiBold-regular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boldItalic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dc2cb92a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9dc2cb92a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fd3856b4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9fd3856b4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dc2cb92a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9dc2cb92a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55bf43913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2955bf43913_3_1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ea683f48e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1ea683f48e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9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1.jpg"/><Relationship Id="rId6" Type="http://schemas.openxmlformats.org/officeDocument/2006/relationships/image" Target="../media/image8.png"/><Relationship Id="rId7" Type="http://schemas.openxmlformats.org/officeDocument/2006/relationships/image" Target="../media/image14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101700" y="1019410"/>
            <a:ext cx="5010817" cy="1138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Внутрижелудочный баллон</a:t>
            </a:r>
            <a:endParaRPr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56817" y="2340281"/>
            <a:ext cx="427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 txBox="1"/>
          <p:nvPr>
            <p:ph idx="1" type="body"/>
          </p:nvPr>
        </p:nvSpPr>
        <p:spPr>
          <a:xfrm>
            <a:off x="456818" y="1883081"/>
            <a:ext cx="543307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 txBox="1"/>
          <p:nvPr/>
        </p:nvSpPr>
        <p:spPr>
          <a:xfrm>
            <a:off x="154700" y="1068575"/>
            <a:ext cx="5013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rgbClr val="231F20"/>
                </a:solidFill>
                <a:highlight>
                  <a:srgbClr val="F9F9F9"/>
                </a:highlight>
                <a:latin typeface="Raleway"/>
                <a:ea typeface="Raleway"/>
                <a:cs typeface="Raleway"/>
                <a:sym typeface="Raleway"/>
              </a:rPr>
              <a:t>Знаете ли вы, что 35% россиян страдают избыточной массой тела?</a:t>
            </a:r>
            <a:endParaRPr i="0" sz="1800" u="none" cap="none" strike="noStrike">
              <a:solidFill>
                <a:srgbClr val="231F20"/>
              </a:solidFill>
              <a:highlight>
                <a:srgbClr val="F9F9F9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rgbClr val="231F20"/>
              </a:solidFill>
              <a:highlight>
                <a:srgbClr val="F9F9F9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rgbClr val="231F20"/>
                </a:solidFill>
                <a:highlight>
                  <a:srgbClr val="F9F9F9"/>
                </a:highlight>
                <a:latin typeface="Raleway"/>
                <a:ea typeface="Raleway"/>
                <a:cs typeface="Raleway"/>
                <a:sym typeface="Raleway"/>
              </a:rPr>
              <a:t>Каждый дополнительный килограмм веса приводит к появлению 1,5 км сосудов. </a:t>
            </a:r>
            <a:endParaRPr i="0" sz="1800" u="none" cap="none" strike="noStrike">
              <a:solidFill>
                <a:srgbClr val="231F20"/>
              </a:solidFill>
              <a:highlight>
                <a:srgbClr val="F9F9F9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rgbClr val="231F20"/>
              </a:solidFill>
              <a:highlight>
                <a:srgbClr val="F9F9F9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>
                <a:solidFill>
                  <a:srgbClr val="22222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Лишние килограммы — это не столько эстетическая проблема, сколько непосильная нагрузка на организм и его системы. Именно поэтому вес следует держать под контролем.</a:t>
            </a:r>
            <a:endParaRPr sz="1800">
              <a:solidFill>
                <a:srgbClr val="231F20"/>
              </a:solidFill>
              <a:highlight>
                <a:srgbClr val="F9F9F9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811525" y="2466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3075" y="1188150"/>
            <a:ext cx="3180525" cy="38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 txBox="1"/>
          <p:nvPr>
            <p:ph type="title"/>
          </p:nvPr>
        </p:nvSpPr>
        <p:spPr>
          <a:xfrm>
            <a:off x="1144717" y="690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4" name="Google Shape;134;p4"/>
          <p:cNvSpPr txBox="1"/>
          <p:nvPr>
            <p:ph idx="1" type="body"/>
          </p:nvPr>
        </p:nvSpPr>
        <p:spPr>
          <a:xfrm>
            <a:off x="401713" y="1487625"/>
            <a:ext cx="4326000" cy="3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Клиники коррекции веса (оперативно решающие проблему избыточной массы тела)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  <p:sp>
        <p:nvSpPr>
          <p:cNvPr id="135" name="Google Shape;13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3388" y="1568375"/>
            <a:ext cx="3369124" cy="30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>
            <p:ph type="title"/>
          </p:nvPr>
        </p:nvSpPr>
        <p:spPr>
          <a:xfrm>
            <a:off x="144464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9" name="Google Shape;149;p5"/>
          <p:cNvSpPr txBox="1"/>
          <p:nvPr>
            <p:ph idx="1" type="body"/>
          </p:nvPr>
        </p:nvSpPr>
        <p:spPr>
          <a:xfrm>
            <a:off x="257850" y="1476500"/>
            <a:ext cx="7701300" cy="26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Долгий период реабилитации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Высокие послеоперационные риски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Малый поток клиентов из-за высокой стоимости операций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Сложность проведения операций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Страх перед операцией у пациентов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Сложность в обеспечении послеоперационного восстановления</a:t>
            </a:r>
            <a:endParaRPr sz="1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200">
              <a:solidFill>
                <a:srgbClr val="132C40"/>
              </a:solidFill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dc2cb92a9_1_0"/>
          <p:cNvSpPr txBox="1"/>
          <p:nvPr>
            <p:ph type="title"/>
          </p:nvPr>
        </p:nvSpPr>
        <p:spPr>
          <a:xfrm>
            <a:off x="456817" y="1392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Результаты опроса</a:t>
            </a:r>
            <a:endParaRPr/>
          </a:p>
        </p:txBody>
      </p:sp>
      <p:graphicFrame>
        <p:nvGraphicFramePr>
          <p:cNvPr id="163" name="Google Shape;163;g29dc2cb92a9_1_0"/>
          <p:cNvGraphicFramePr/>
          <p:nvPr/>
        </p:nvGraphicFramePr>
        <p:xfrm>
          <a:off x="322925" y="96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{3684D9F7-5B56-4793-AF4A-F3E3AA2DC17C}</a:tableStyleId>
              </a:tblPr>
              <a:tblGrid>
                <a:gridCol w="1281950"/>
                <a:gridCol w="4179075"/>
                <a:gridCol w="2730500"/>
              </a:tblGrid>
              <a:tr h="326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№ вопроса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Вопрос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Ответ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7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Присутствует ли длительный период реабилитации после операции?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Если это открытая операция на брюшной полости, то да. Период длительный, но сейчас используется операция проколов, не требующая длительного реабилитационного периода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01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Были ли высокие послеоперационные риски?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Да, были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2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Малый поток клиентов из-за высокой стоимости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Да, стоимость высокая, но в Сургуте по России это одна из самых низких цен, поэтому поток клиентов высокий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fd3856b43_0_6"/>
          <p:cNvSpPr txBox="1"/>
          <p:nvPr>
            <p:ph type="title"/>
          </p:nvPr>
        </p:nvSpPr>
        <p:spPr>
          <a:xfrm>
            <a:off x="203117" y="1507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Результаты опроса</a:t>
            </a:r>
            <a:endParaRPr/>
          </a:p>
        </p:txBody>
      </p:sp>
      <p:graphicFrame>
        <p:nvGraphicFramePr>
          <p:cNvPr id="169" name="Google Shape;169;g29fd3856b43_0_6"/>
          <p:cNvGraphicFramePr/>
          <p:nvPr/>
        </p:nvGraphicFramePr>
        <p:xfrm>
          <a:off x="357500" y="75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{3684D9F7-5B56-4793-AF4A-F3E3AA2DC17C}</a:tableStyleId>
              </a:tblPr>
              <a:tblGrid>
                <a:gridCol w="1281950"/>
                <a:gridCol w="4179075"/>
                <a:gridCol w="2730500"/>
              </a:tblGrid>
              <a:tr h="1128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насколько сейчас сложно проводить операции по внедрению баллона?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Сейчас операция считается </a:t>
                      </a:r>
                      <a:r>
                        <a:rPr lang="ru"/>
                        <a:t>несложной</a:t>
                      </a:r>
                      <a:r>
                        <a:rPr lang="ru"/>
                        <a:t>, используется продвинутая хирургия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457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Есть ли у пациентов страх перед операцией?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Да, есть. Хирург часто выступает в качестве психолога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65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Есть ли трудности в проведении послеоперационного сопровождения?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Часто сопровождение нескольких пациентов “наваливают” на одного хирурга. Ему трудно уследить за всеми 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/>
          <p:nvPr>
            <p:ph type="title"/>
          </p:nvPr>
        </p:nvSpPr>
        <p:spPr>
          <a:xfrm>
            <a:off x="13538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p6"/>
          <p:cNvSpPr txBox="1"/>
          <p:nvPr>
            <p:ph idx="1" type="body"/>
          </p:nvPr>
        </p:nvSpPr>
        <p:spPr>
          <a:xfrm>
            <a:off x="456825" y="1589611"/>
            <a:ext cx="7993200" cy="3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ru" sz="1800">
                <a:solidFill>
                  <a:srgbClr val="132C40"/>
                </a:solidFill>
              </a:rPr>
              <a:t>Нехирургическое</a:t>
            </a:r>
            <a:r>
              <a:rPr lang="ru" sz="1800">
                <a:solidFill>
                  <a:srgbClr val="132C40"/>
                </a:solidFill>
              </a:rPr>
              <a:t> (эндоскопическое) введение в желудок человека специального баллона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b="1" lang="ru" sz="1800">
                <a:solidFill>
                  <a:srgbClr val="132C40"/>
                </a:solidFill>
              </a:rPr>
              <a:t>Биоразлагаемый</a:t>
            </a:r>
            <a:r>
              <a:rPr lang="ru" sz="1800">
                <a:solidFill>
                  <a:srgbClr val="132C40"/>
                </a:solidFill>
              </a:rPr>
              <a:t> материал баллона 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b="1" lang="ru" sz="1800">
                <a:solidFill>
                  <a:srgbClr val="132C40"/>
                </a:solidFill>
              </a:rPr>
              <a:t>Короткий период</a:t>
            </a:r>
            <a:r>
              <a:rPr lang="ru" sz="1800">
                <a:solidFill>
                  <a:srgbClr val="132C40"/>
                </a:solidFill>
              </a:rPr>
              <a:t> реабилитации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Отсутствие страха у пациента ( “</a:t>
            </a:r>
            <a:r>
              <a:rPr b="1" lang="ru" sz="1800">
                <a:solidFill>
                  <a:srgbClr val="132C40"/>
                </a:solidFill>
              </a:rPr>
              <a:t>не операция</a:t>
            </a:r>
            <a:r>
              <a:rPr lang="ru" sz="1800">
                <a:solidFill>
                  <a:srgbClr val="132C40"/>
                </a:solidFill>
              </a:rPr>
              <a:t>”)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Использование</a:t>
            </a:r>
            <a:r>
              <a:rPr lang="ru" sz="1800">
                <a:solidFill>
                  <a:srgbClr val="132C40"/>
                </a:solidFill>
              </a:rPr>
              <a:t> технологий </a:t>
            </a:r>
            <a:r>
              <a:rPr b="1" lang="ru" sz="1800">
                <a:solidFill>
                  <a:srgbClr val="132C40"/>
                </a:solidFill>
              </a:rPr>
              <a:t>компьютерного зрения</a:t>
            </a:r>
            <a:r>
              <a:rPr lang="ru" sz="1800">
                <a:solidFill>
                  <a:srgbClr val="132C40"/>
                </a:solidFill>
              </a:rPr>
              <a:t> при введении баллона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Послеоперационное сопровождение - </a:t>
            </a:r>
            <a:r>
              <a:rPr b="1" lang="ru" sz="1800">
                <a:solidFill>
                  <a:srgbClr val="132C40"/>
                </a:solidFill>
              </a:rPr>
              <a:t>чат-бот </a:t>
            </a:r>
            <a:r>
              <a:rPr lang="ru" sz="1800">
                <a:solidFill>
                  <a:srgbClr val="132C40"/>
                </a:solidFill>
              </a:rPr>
              <a:t>с виртуальным помощником (технологии ИИ)</a:t>
            </a:r>
            <a:endParaRPr sz="1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dc2cb92a9_1_5"/>
          <p:cNvSpPr txBox="1"/>
          <p:nvPr>
            <p:ph type="title"/>
          </p:nvPr>
        </p:nvSpPr>
        <p:spPr>
          <a:xfrm>
            <a:off x="203105" y="104625"/>
            <a:ext cx="7733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      </a:t>
            </a:r>
            <a:endParaRPr/>
          </a:p>
        </p:txBody>
      </p:sp>
      <p:pic>
        <p:nvPicPr>
          <p:cNvPr id="189" name="Google Shape;189;g29dc2cb92a9_1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400" y="1120425"/>
            <a:ext cx="7934375" cy="354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401718" y="3154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8"/>
          <p:cNvSpPr txBox="1"/>
          <p:nvPr>
            <p:ph type="title"/>
          </p:nvPr>
        </p:nvSpPr>
        <p:spPr>
          <a:xfrm>
            <a:off x="320567" y="315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8"/>
          <p:cNvSpPr txBox="1"/>
          <p:nvPr>
            <p:ph idx="1" type="body"/>
          </p:nvPr>
        </p:nvSpPr>
        <p:spPr>
          <a:xfrm>
            <a:off x="149225" y="1138900"/>
            <a:ext cx="46557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Тип рынка: В2В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TAM - клиники по коррекции веса в ХМАО - 23 клиники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SAM - Клиники, оперативно решающие проблему веса в ХМАО - 4 клиники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SOM - 25% - 1 клиника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Стоимость технологии - 5 млн руб.</a:t>
            </a:r>
            <a:endParaRPr sz="1500"/>
          </a:p>
        </p:txBody>
      </p:sp>
      <p:pic>
        <p:nvPicPr>
          <p:cNvPr id="199" name="Google Shape;19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615300"/>
            <a:ext cx="4328975" cy="37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165626" y="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9"/>
          <p:cNvSpPr txBox="1"/>
          <p:nvPr>
            <p:ph type="title"/>
          </p:nvPr>
        </p:nvSpPr>
        <p:spPr>
          <a:xfrm>
            <a:off x="216475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2" name="Google Shape;212;p9"/>
          <p:cNvGraphicFramePr/>
          <p:nvPr/>
        </p:nvGraphicFramePr>
        <p:xfrm>
          <a:off x="338450" y="754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{376F2619-910A-4DA8-96C9-F9BB8068181A}</a:tableStyleId>
              </a:tblPr>
              <a:tblGrid>
                <a:gridCol w="1193925"/>
                <a:gridCol w="2654375"/>
                <a:gridCol w="1489000"/>
                <a:gridCol w="1382750"/>
                <a:gridCol w="1482825"/>
              </a:tblGrid>
              <a:tr h="1354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Параметр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Наш продукт/компания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Конкурент 1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Резекция желудка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Конкурент 2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Липосакция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Конкурент 3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Внутрижелудочный баллон в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БУ  «СОКБ»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8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Цена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210000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170000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250000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130000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8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Время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10 - 15 мин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3-5 часов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30-40 минут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10-15 мин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2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Эффективность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Похудение наступает в 70-80% случаев. Процент выше, так как в нашу услугу включены услуги диетолога и нутрициолога. В нашем случае, установку производит ИИ, что уменьшает риск послеоперационных осложнений.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70-80%, но процесс похудения длительный.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Не является способом похудения, применяется для коррекции фигуры, а не для похудения.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60-70%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55bf43913_3_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g2955bf43913_3_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955bf43913_3_1"/>
          <p:cNvSpPr/>
          <p:nvPr/>
        </p:nvSpPr>
        <p:spPr>
          <a:xfrm>
            <a:off x="155451" y="2154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2955bf43913_3_1"/>
          <p:cNvSpPr txBox="1"/>
          <p:nvPr>
            <p:ph type="title"/>
          </p:nvPr>
        </p:nvSpPr>
        <p:spPr>
          <a:xfrm>
            <a:off x="155450" y="1809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g2955bf43913_3_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g2955bf43913_3_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g2955bf43913_3_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g2955bf43913_3_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5" name="Google Shape;225;g2955bf43913_3_1"/>
          <p:cNvGraphicFramePr/>
          <p:nvPr/>
        </p:nvGraphicFramePr>
        <p:xfrm>
          <a:off x="212863" y="9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{376F2619-910A-4DA8-96C9-F9BB8068181A}</a:tableStyleId>
              </a:tblPr>
              <a:tblGrid>
                <a:gridCol w="1606125"/>
                <a:gridCol w="1889600"/>
                <a:gridCol w="1301675"/>
                <a:gridCol w="1952550"/>
                <a:gridCol w="1711100"/>
              </a:tblGrid>
              <a:tr h="2133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Параметр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Наш продукт/компания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Конкурент 1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Резекция желудка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в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БУ  «СОКБ»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Конкурент 2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Липосакция 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в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БУ  «СОКБ»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Конкурент 3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Внутрижелудочный баллон в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БУ  «СОКБ»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10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Время наступления результата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 двух недель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2-2,5 месяца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1-2 месяца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 двух недель</a:t>
                      </a:r>
                      <a:endParaRPr/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"/>
          <p:cNvSpPr txBox="1"/>
          <p:nvPr>
            <p:ph type="title"/>
          </p:nvPr>
        </p:nvSpPr>
        <p:spPr>
          <a:xfrm>
            <a:off x="594075" y="433675"/>
            <a:ext cx="8177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ЦЕННОСТЬ, ЦЕННОСТНОЕ ПРЕДЛОЖЕНИЕ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90400" y="1162700"/>
            <a:ext cx="44328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1600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Бесполостная операция по введению внутрижелудочного баллона</a:t>
            </a:r>
            <a:r>
              <a:rPr i="0" lang="ru" sz="1600" u="none" cap="none" strike="noStrike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помогает </a:t>
            </a:r>
            <a:r>
              <a:rPr lang="ru" sz="1600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клиникам осуществлять операции для людей</a:t>
            </a:r>
            <a:r>
              <a:rPr i="0" lang="ru" sz="1600" u="none" cap="none" strike="noStrike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, страдающи</a:t>
            </a:r>
            <a:r>
              <a:rPr lang="ru" sz="1600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х</a:t>
            </a:r>
            <a:r>
              <a:rPr i="0" lang="ru" sz="1600" u="none" cap="none" strike="noStrike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избыточной массой тела, уменьшать объем желудка и потребляемой пищи. </a:t>
            </a:r>
            <a:endParaRPr i="0" sz="1600" u="none" cap="none" strike="noStrike">
              <a:solidFill>
                <a:srgbClr val="1F1F1F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ru" sz="1600" u="none" cap="none" strike="noStrike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Установка баллона проводится эндоскопическим методом.</a:t>
            </a:r>
            <a:r>
              <a:rPr lang="ru" sz="1600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endParaRPr sz="1600">
              <a:solidFill>
                <a:srgbClr val="1F1F1F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1600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Данная процедура</a:t>
            </a:r>
            <a:r>
              <a:rPr i="0" lang="ru" sz="1600" u="none" cap="none" strike="noStrike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безопасно решает проблему лишнего веса, обеспечивает быстрое восстановление после введения баллона.</a:t>
            </a:r>
            <a:endParaRPr i="0" sz="16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8525" y="1263075"/>
            <a:ext cx="4636075" cy="354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0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3" name="Google Shape;243;p10"/>
          <p:cNvSpPr txBox="1"/>
          <p:nvPr>
            <p:ph idx="1" type="body"/>
          </p:nvPr>
        </p:nvSpPr>
        <p:spPr>
          <a:xfrm>
            <a:off x="150243" y="2252231"/>
            <a:ext cx="79932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Продажа технологии проведения операции и состав внутрижелудочного баллона </a:t>
            </a:r>
            <a:endParaRPr sz="1800"/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Сопровождение чат - бота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Стоимость полного комплекса - 5 000 тыс.руб.</a:t>
            </a:r>
            <a:endParaRPr sz="1800"/>
          </a:p>
        </p:txBody>
      </p:sp>
      <p:sp>
        <p:nvSpPr>
          <p:cNvPr id="244" name="Google Shape;24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11"/>
          <p:cNvSpPr txBox="1"/>
          <p:nvPr>
            <p:ph idx="1" type="body"/>
          </p:nvPr>
        </p:nvSpPr>
        <p:spPr>
          <a:xfrm>
            <a:off x="456825" y="1868400"/>
            <a:ext cx="59415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1) Проведено 10 проблемных интервью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2) Подтверждено 3 гипотезы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800"/>
              <a:t>3) Разработано техническое решение проблемы</a:t>
            </a:r>
            <a:endParaRPr sz="1800"/>
          </a:p>
        </p:txBody>
      </p:sp>
      <p:sp>
        <p:nvSpPr>
          <p:cNvPr id="254" name="Google Shape;25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ea683f48ed_0_39"/>
          <p:cNvSpPr txBox="1"/>
          <p:nvPr>
            <p:ph type="title"/>
          </p:nvPr>
        </p:nvSpPr>
        <p:spPr>
          <a:xfrm>
            <a:off x="2244142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/>
          </a:p>
        </p:txBody>
      </p:sp>
      <p:sp>
        <p:nvSpPr>
          <p:cNvPr id="263" name="Google Shape;263;g1ea683f48ed_0_39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64" name="Google Shape;264;g1ea683f48ed_0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375" y="682175"/>
            <a:ext cx="2450850" cy="29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1ea683f48ed_0_39"/>
          <p:cNvSpPr txBox="1"/>
          <p:nvPr/>
        </p:nvSpPr>
        <p:spPr>
          <a:xfrm>
            <a:off x="280375" y="3699275"/>
            <a:ext cx="2259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Специалист по переговорам</a:t>
            </a:r>
            <a:r>
              <a:rPr b="1" i="1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Салахов Орхан Канан оглы</a:t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g1ea683f48ed_0_39"/>
          <p:cNvPicPr preferRelativeResize="0"/>
          <p:nvPr/>
        </p:nvPicPr>
        <p:blipFill rotWithShape="1">
          <a:blip r:embed="rId4">
            <a:alphaModFix/>
          </a:blip>
          <a:srcRect b="2160" l="4450" r="-4449" t="-2160"/>
          <a:stretch/>
        </p:blipFill>
        <p:spPr>
          <a:xfrm>
            <a:off x="6026175" y="596275"/>
            <a:ext cx="3060326" cy="3067326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1ea683f48ed_0_39"/>
          <p:cNvSpPr txBox="1"/>
          <p:nvPr/>
        </p:nvSpPr>
        <p:spPr>
          <a:xfrm>
            <a:off x="6532150" y="3652325"/>
            <a:ext cx="2412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Аналитик</a:t>
            </a:r>
            <a:endParaRPr b="1" i="1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Османов Рашид Мамагаджиевич</a:t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1ea683f48ed_0_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84911" y="682175"/>
            <a:ext cx="2636839" cy="2981426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1ea683f48ed_0_39"/>
          <p:cNvSpPr txBox="1"/>
          <p:nvPr/>
        </p:nvSpPr>
        <p:spPr>
          <a:xfrm>
            <a:off x="3084900" y="375830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Руководитель	и Маркетолог</a:t>
            </a:r>
            <a:endParaRPr b="1" i="1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Шилов Кирилл Дмитриевич</a:t>
            </a:r>
            <a:endParaRPr b="1" i="1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"/>
          <p:cNvSpPr txBox="1"/>
          <p:nvPr>
            <p:ph type="title"/>
          </p:nvPr>
        </p:nvSpPr>
        <p:spPr>
          <a:xfrm>
            <a:off x="1965042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2"/>
          <p:cNvSpPr txBox="1"/>
          <p:nvPr/>
        </p:nvSpPr>
        <p:spPr>
          <a:xfrm>
            <a:off x="489475" y="1770875"/>
            <a:ext cx="573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8" name="Google Shape;2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338" y="753400"/>
            <a:ext cx="2891025" cy="339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2"/>
          <p:cNvSpPr txBox="1"/>
          <p:nvPr/>
        </p:nvSpPr>
        <p:spPr>
          <a:xfrm>
            <a:off x="974400" y="4103600"/>
            <a:ext cx="2891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rgbClr val="FF2F2D"/>
                </a:solidFill>
                <a:latin typeface="Arial"/>
                <a:ea typeface="Arial"/>
                <a:cs typeface="Arial"/>
                <a:sym typeface="Arial"/>
              </a:rPr>
              <a:t>Технолог</a:t>
            </a:r>
            <a:endParaRPr b="1" i="1" sz="1400" u="none" cap="none" strike="noStrike">
              <a:solidFill>
                <a:srgbClr val="FF2F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Тангатарова Динара Кумукбиевна</a:t>
            </a:r>
            <a:endParaRPr b="1" i="1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9488" y="700000"/>
            <a:ext cx="2891026" cy="3396598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2"/>
          <p:cNvSpPr txBox="1"/>
          <p:nvPr/>
        </p:nvSpPr>
        <p:spPr>
          <a:xfrm>
            <a:off x="5277900" y="4150100"/>
            <a:ext cx="386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Инженер	</a:t>
            </a:r>
            <a:endParaRPr b="1" i="1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Джаббарова Умгюльсум</a:t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Нусрет кызы</a:t>
            </a:r>
            <a:endParaRPr b="1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7" name="Google Shape;287;p13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Укомплектование команды - 4 квартал 2023 г.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Привлечение финансирования - 1 квартал 2024 г.  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Разработка технологии производства баллона - 2 квартал 2024 г.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Тестирование баллона и работа с обратной связью - 3 -4 квартал 2024 г.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Поиск партнёров - 4 квартла 2024 г.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Старт продаж - 1 квартал 2025 г.</a:t>
            </a:r>
            <a:endParaRPr sz="1800"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"/>
          <p:cNvSpPr txBox="1"/>
          <p:nvPr>
            <p:ph type="title"/>
          </p:nvPr>
        </p:nvSpPr>
        <p:spPr>
          <a:xfrm>
            <a:off x="2244142" y="5053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1" name="Google Shape;301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4"/>
          <p:cNvSpPr/>
          <p:nvPr/>
        </p:nvSpPr>
        <p:spPr>
          <a:xfrm>
            <a:off x="8788185" y="-75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9" name="Google Shape;30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875" y="1215075"/>
            <a:ext cx="3009975" cy="3118324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4"/>
          <p:cNvSpPr txBox="1"/>
          <p:nvPr/>
        </p:nvSpPr>
        <p:spPr>
          <a:xfrm>
            <a:off x="915092" y="1623875"/>
            <a:ext cx="3550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8(992) 350-88-44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shilov2.surgut@gmail.com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https://t.me/Shilov_kd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Шилов Кирилл</dc:creator>
</cp:coreProperties>
</file>